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notesSlides/notesSlide1.xml" ContentType="application/vnd.openxmlformats-officedocument.presentationml.notesSlide+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notesSlides/notesSlide2.xml" ContentType="application/vnd.openxmlformats-officedocument.presentationml.notesSlide+xml"/>
  <Override PartName="/ppt/ink/ink15.xml" ContentType="application/inkml+xml"/>
  <Override PartName="/ppt/ink/ink16.xml" ContentType="application/inkml+xml"/>
  <Override PartName="/ppt/ink/ink17.xml" ContentType="application/inkml+xml"/>
  <Override PartName="/ppt/ink/ink18.xml" ContentType="application/inkml+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19.xml" ContentType="application/inkml+xml"/>
  <Override PartName="/ppt/ink/ink20.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ink/ink21.xml" ContentType="application/inkml+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ink/ink22.xml" ContentType="application/inkml+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ink/ink23.xml" ContentType="application/inkml+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ink/ink24.xml" ContentType="application/inkml+xml"/>
  <Override PartName="/ppt/ink/ink25.xml" ContentType="application/inkml+xml"/>
  <Override PartName="/ppt/ink/ink26.xml" ContentType="application/inkml+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ink/ink27.xml" ContentType="application/inkml+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ink/ink28.xml" ContentType="application/inkml+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ink/ink29.xml" ContentType="application/inkml+xml"/>
  <Override PartName="/ppt/notesSlides/notesSlide40.xml" ContentType="application/vnd.openxmlformats-officedocument.presentationml.notesSlide+xml"/>
  <Override PartName="/ppt/ink/ink30.xml" ContentType="application/inkml+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ink/ink38.xml" ContentType="application/inkml+xml"/>
  <Override PartName="/ppt/ink/ink39.xml" ContentType="application/inkml+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ink/ink40.xml" ContentType="application/inkml+xml"/>
  <Override PartName="/ppt/ink/ink41.xml" ContentType="application/inkml+xml"/>
  <Override PartName="/ppt/ink/ink42.xml" ContentType="application/inkml+xml"/>
  <Override PartName="/ppt/ink/ink43.xml" ContentType="application/inkml+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256" r:id="rId2"/>
    <p:sldId id="257" r:id="rId3"/>
    <p:sldId id="306" r:id="rId4"/>
    <p:sldId id="308" r:id="rId5"/>
    <p:sldId id="324" r:id="rId6"/>
    <p:sldId id="307" r:id="rId7"/>
    <p:sldId id="311" r:id="rId8"/>
    <p:sldId id="261" r:id="rId9"/>
    <p:sldId id="262" r:id="rId10"/>
    <p:sldId id="263" r:id="rId11"/>
    <p:sldId id="264" r:id="rId12"/>
    <p:sldId id="325" r:id="rId13"/>
    <p:sldId id="265" r:id="rId14"/>
    <p:sldId id="312" r:id="rId15"/>
    <p:sldId id="286" r:id="rId16"/>
    <p:sldId id="266" r:id="rId17"/>
    <p:sldId id="268" r:id="rId18"/>
    <p:sldId id="326" r:id="rId19"/>
    <p:sldId id="303" r:id="rId20"/>
    <p:sldId id="301" r:id="rId21"/>
    <p:sldId id="302" r:id="rId22"/>
    <p:sldId id="267" r:id="rId23"/>
    <p:sldId id="269" r:id="rId24"/>
    <p:sldId id="304" r:id="rId25"/>
    <p:sldId id="305" r:id="rId26"/>
    <p:sldId id="270" r:id="rId27"/>
    <p:sldId id="271" r:id="rId28"/>
    <p:sldId id="272" r:id="rId29"/>
    <p:sldId id="321" r:id="rId30"/>
    <p:sldId id="327" r:id="rId31"/>
    <p:sldId id="282" r:id="rId32"/>
    <p:sldId id="283" r:id="rId33"/>
    <p:sldId id="284" r:id="rId34"/>
    <p:sldId id="285" r:id="rId35"/>
    <p:sldId id="331" r:id="rId36"/>
    <p:sldId id="328" r:id="rId37"/>
    <p:sldId id="316" r:id="rId38"/>
    <p:sldId id="317" r:id="rId39"/>
    <p:sldId id="273" r:id="rId40"/>
    <p:sldId id="313" r:id="rId41"/>
    <p:sldId id="274" r:id="rId42"/>
    <p:sldId id="275" r:id="rId43"/>
    <p:sldId id="276" r:id="rId44"/>
    <p:sldId id="314" r:id="rId45"/>
    <p:sldId id="322" r:id="rId46"/>
    <p:sldId id="323" r:id="rId47"/>
    <p:sldId id="288" r:id="rId48"/>
    <p:sldId id="289" r:id="rId49"/>
    <p:sldId id="295" r:id="rId50"/>
    <p:sldId id="290" r:id="rId51"/>
    <p:sldId id="292" r:id="rId52"/>
    <p:sldId id="291" r:id="rId53"/>
    <p:sldId id="258" r:id="rId54"/>
    <p:sldId id="259" r:id="rId55"/>
    <p:sldId id="309" r:id="rId56"/>
    <p:sldId id="260" r:id="rId57"/>
    <p:sldId id="310" r:id="rId58"/>
    <p:sldId id="287" r:id="rId59"/>
    <p:sldId id="293" r:id="rId60"/>
    <p:sldId id="329" r:id="rId61"/>
    <p:sldId id="294" r:id="rId62"/>
    <p:sldId id="296" r:id="rId63"/>
    <p:sldId id="298" r:id="rId64"/>
    <p:sldId id="330" r:id="rId65"/>
    <p:sldId id="299" r:id="rId66"/>
    <p:sldId id="300" r:id="rId67"/>
    <p:sldId id="318" r:id="rId68"/>
    <p:sldId id="320" r:id="rId6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CC"/>
    <a:srgbClr val="CCFFCC"/>
    <a:srgbClr val="DFD9F5"/>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9T19:10:41.382"/>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3277 1,'-5'1,"1"1,-1-1,0 1,1 0,0 0,-1 1,1-1,0 1,0 0,0 0,0 0,1 1,0 0,-1-1,-4 8,-48 69,51-72,-88 143,21-33,-133 167,114-178,-6-4,-3-5,-5-4,-207 142,-139-2,336-183,3 4,2 6,-193 141,12 33,-222 194,496-411,0 0,2 2,0 0,1 0,1 1,-18 39,2-4,5-15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19:32:53.759"/>
    </inkml:context>
    <inkml:brush xml:id="br0">
      <inkml:brushProperty name="width" value="0.025" units="cm"/>
      <inkml:brushProperty name="height" value="0.025" units="cm"/>
      <inkml:brushProperty name="color" value="#004F8B"/>
      <inkml:brushProperty name="ignorePressure" value="1"/>
    </inkml:brush>
  </inkml:definitions>
  <inkml:trace contextRef="#ctx0" brushRef="#br0">1 0,'5'4,"0"-1,0 1,-1 0,1 1,-1-1,0 1,0 0,-1 0,6 8,3 5,132 191,128 249,-155-216,16 28,-114-238,2-1,1-1,2-1,1-1,38 34,153 108,-97-80,350 222,-401-270,-44-29,43 18,-10-6,-31-9,-16-9</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19:33:10.409"/>
    </inkml:context>
    <inkml:brush xml:id="br0">
      <inkml:brushProperty name="width" value="0.025" units="cm"/>
      <inkml:brushProperty name="height" value="0.025" units="cm"/>
      <inkml:brushProperty name="color" value="#5B2D90"/>
      <inkml:brushProperty name="ignorePressure" value="1"/>
    </inkml:brush>
  </inkml:definitions>
  <inkml:trace contextRef="#ctx0" brushRef="#br0">1 182,'367'-61,"-261"47,381-43,618 7,-744 60,-1 15,507 101,-377-22,306 59,-439-88,-293-57,-1 3,-1 2,86 46,-8 7,-119-65</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19:44:25.600"/>
    </inkml:context>
    <inkml:brush xml:id="br0">
      <inkml:brushProperty name="width" value="0.025" units="cm"/>
      <inkml:brushProperty name="height" value="0.025" units="cm"/>
      <inkml:brushProperty name="color" value="#5B2D90"/>
      <inkml:brushProperty name="ignorePressure" value="1"/>
    </inkml:brush>
  </inkml:definitions>
  <inkml:trace contextRef="#ctx0" brushRef="#br0">1 1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19:44:27.394"/>
    </inkml:context>
    <inkml:brush xml:id="br0">
      <inkml:brushProperty name="width" value="0.025" units="cm"/>
      <inkml:brushProperty name="height" value="0.025" units="cm"/>
      <inkml:brushProperty name="color" value="#5B2D90"/>
      <inkml:brushProperty name="ignorePressure" value="1"/>
    </inkml:brush>
  </inkml:definitions>
  <inkml:trace contextRef="#ctx0" brushRef="#br0">1 0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20:07:31.293"/>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0 0,'1'3,"0"-1,0 1,0-1,0 0,0 1,1-1,-1 0,1 0,-1 0,1 0,0 0,-1 0,1 0,4 2,2 4,71 66,3-3,3-4,131 79,-63-58,219 90,-300-147,293 115,-294-123,0-2,1-4,95 10,-66-17,301 34,-6 31,-309-48,96 44,-50-18,19 7,-3 6,181 111,-53 3,-216-136,229 172,-240-173,-1 2,-2 2,58 75,29 76,-127-184,0 0,-1 0,-1 0,0 1,-1 0,4 30,-5-25</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1T18:22:46.131"/>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1 453,'28'1,"0"1,-1 2,36 9,15 2,428 51,-383-57,-1-6,150-14,-195 0,-1-4,0-3,-1-3,-1-4,-2-2,112-61,-120 59,2 2,2 2,0 4,95-17,289-21,-424 56,1156-103,7 65,-1074 42,158 23,-203-12</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24T17:58:54.642"/>
    </inkml:context>
    <inkml:brush xml:id="br0">
      <inkml:brushProperty name="width" value="0.035" units="cm"/>
      <inkml:brushProperty name="height" value="0.035" units="cm"/>
      <inkml:brushProperty name="color" value="#0000FF"/>
    </inkml:brush>
  </inkml:definitions>
  <inkml:trace contextRef="#ctx0" brushRef="#br0">7730 0 24575,'-11'1'0,"-1"0"0,1 1 0,0 0 0,0 1 0,-1 1 0,-15 6 0,-7 2 0,9-4 0,-426 124 0,118-34 0,195-54 0,-217 41 0,-297-11 0,572-72 0,-107-11 0,-81-25 0,25 3 0,-67-11 0,162 19 0,-222-7 0,-66 2 0,60 2 0,-86 27 0,111 39 0,100-7 0,145-23 0,-363 21 0,436-32 0,0 2 0,0 2 0,0 0 0,0 3 0,1 0 0,0 2 0,-48 19 0,25-6 0,-1-2 0,-102 20 0,74-20 0,40-6 0,0 1 0,-61 30 0,86-34 0,1 1 0,0 1 0,-25 22 0,22-17 0,-36 22 0,31-24 0,11-8 0,1 2 0,-1-1 0,2 2 0,-1 0 0,-19 19 0,-267 289 0,284-299 0,1 0 0,-24 40 0,30-44 0,1 1-100,1 0 0,0 0-1,1 1 1,-7 34 0,9-34-764,0 2-5962</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24T17:59:06.409"/>
    </inkml:context>
    <inkml:brush xml:id="br0">
      <inkml:brushProperty name="width" value="0.035" units="cm"/>
      <inkml:brushProperty name="height" value="0.035" units="cm"/>
      <inkml:brushProperty name="color" value="#0000FF"/>
    </inkml:brush>
  </inkml:definitions>
  <inkml:trace contextRef="#ctx0" brushRef="#br0">14338 198 24575,'-137'-11'0,"67"4"0,-3 1 0,-531-28 0,-648 37 0,696-4 0,390-7 0,-164-28 0,-129-7 0,-68 45 0,-110-3 0,354-29 0,126 9 0,88 16 0,-111 5 0,-67 21 0,196-16 0,-50 7 0,-151 8 0,183-18 0,1 3 0,-119 25 0,-224 82 0,409-111 0,-24 6 0,-49 5 0,3-1 0,37-5 0,-56 2 0,56-6 0,-54 10 0,-17 2 0,80-12 0,0 1 0,1 1 0,-46 13 0,24-3 0,-1-1 0,0-3 0,-98 9 0,-149-13 0,267-8 0,0-1 0,0-2 0,-50-14 0,48 11 0,0 1 0,-61-7 0,-280 13 0,178 3 0,175 0 0,0 0 0,1 1 0,-1 1 0,1 1 0,0 0 0,-20 10 0,-37 11 0,35-18 0,0 0 0,-1-3 0,-44 1 0,-122-8 0,75-1 0,90 3 0,-24-2 0,-1 3 0,0 3 0,-120 24 0,129-18 0,-1-1 0,0-3 0,0-3 0,-61-4 0,117 1 0,-32 1 0,-62 11 0,2 0 0,-140-11 0,-14 1 0,219 2 0,0 0 0,0 2 0,-55 20 0,-82 43 0,144-59 0,-123 48 0,-73 36 0,200-83 0,-2-1 0,0-1 0,0-1 0,0-1 0,-1 0 0,0-2 0,-1 0 0,-42 3 0,-134 6 0,77-4 0,80-8 0,-58 9 0,0 1 0,77-10 0,-1 0 0,0 1 0,0 2 0,1 0 0,-41 16 0,7 4 0,13-7 0,-70 42 0,100-53 0,-1-1 0,1 0 0,-29 9 0,-21 8 0,38-12 0,-1 0 0,0-2 0,0-1 0,-1-1 0,0-1 0,0-1 0,0-2 0,-1-1 0,-36-1 0,-42-4 0,-227 4 0,326 0 0,0 0 0,1 0 0,-1 0 0,0 1 0,0 0 0,1 1 0,-1-1 0,1 1 0,0 0 0,-11 8 0,8-4 0,1 0 0,-1 1 0,2 0 0,-1 0 0,-11 18 0,-1 0 0,11-15 0,1 0 0,-10 20 0,-2 7 0,-32 49 0,52-87 0,-1 1 0,1 0 0,-1 0 0,1-1 0,-1 1 0,1 0 0,-1-1 0,1 1 0,-1-1 0,0 1 0,1 0 0,-1-1 0,0 0 0,1 1 0,-1-1 0,0 1 0,0-1 0,1 0 0,-1 1 0,-2-1 0,3 0 0,-1 0 0,1-1 0,0 1 0,-1 0 0,1-1 0,-1 1 0,1 0 0,0-1 0,-1 1 0,1-1 0,0 1 0,-1 0 0,1-1 0,0 1 0,-1-1 0,1 1 0,0-1 0,0 1 0,0-1 0,0 1 0,-1-1 0,1 1 0,0-2 0,-1-36 0,5 1 0,11-35 0,-7 35 0,5-16 0,-8 33 0,0 0 0,3-31 0,-8 43 0,0 10 0,0 20 0,-5 36 0,-6 7 0,4 0 0,1 101 0,-6-78 0,12-87 0,0-1 0,0 0 0,0 0 0,1 0 0,-1 0 0,0 0 0,0 0 0,0 0 0,0 1 0,0-1 0,0 0 0,0 0 0,0 0 0,0 0 0,0 0 0,0 0 0,0 0 0,0 0 0,1 0 0,-1 0 0,0 0 0,0 0 0,0 0 0,0 0 0,0 1 0,0-1 0,0 0 0,0 0 0,1 0 0,-1 0 0,0 0 0,0 0 0,0 0 0,0 0 0,0 0 0,0 0 0,0 0 0,1 0 0,-1 0 0,0-1 0,0 1 0,0 0 0,0 0 0,0 0 0,0 0 0,0 0 0,0 0 0,0 0 0,1 0 0,-1 0 0,0 0 0,0 0 0,0 0 0,0 0 0,0-1 0,0 1 0,0 0 0,0 0 0,0 0 0,0 0 0,12-11 0,12-16 0,-22 25 0,58-72 0,-32 37 0,1 3 0,1 0 0,59-49 0,20 2-1365,-83 60-5461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24T17:59:09.129"/>
    </inkml:context>
    <inkml:brush xml:id="br0">
      <inkml:brushProperty name="width" value="0.035" units="cm"/>
      <inkml:brushProperty name="height" value="0.035" units="cm"/>
      <inkml:brushProperty name="color" value="#0000FF"/>
    </inkml:brush>
  </inkml:definitions>
  <inkml:trace contextRef="#ctx0" brushRef="#br0">34 0 24575,'-1'38'0,"-2"-1"0,-10 49 0,6-44 0,-2 62 0,9-84 0,0 0 0,1 0 0,2 0 0,0 0 0,6 23 0,-8-40 0,-1 0 0,1-1 0,0 1 0,0 0 0,0-1 0,0 1 0,1-1 0,-1 1 0,1-1 0,-1 0 0,1 0 0,0 0 0,0 1 0,0-2 0,0 1 0,0 0 0,0 0 0,1-1 0,-1 1 0,0-1 0,1 1 0,-1-1 0,1 0 0,0 0 0,-1-1 0,1 1 0,4 0 0,-1-1 0,0 0 0,1-1 0,-1 0 0,0 0 0,0-1 0,0 1 0,0-2 0,0 1 0,0 0 0,-1-1 0,8-4 0,22-16-114,0-2-1,52-48 0,-56 46-906,-16 15-5805</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24T18:17:06.419"/>
    </inkml:context>
    <inkml:brush xml:id="br0">
      <inkml:brushProperty name="width" value="0.035" units="cm"/>
      <inkml:brushProperty name="height" value="0.035" units="cm"/>
      <inkml:brushProperty name="color" value="#0000FF"/>
    </inkml:brush>
  </inkml:definitions>
  <inkml:trace contextRef="#ctx0" brushRef="#br0">0 297 24575,'335'105'0,"-178"-52"0,-142-49 0,448 134 0,-367-115 0,2-5 0,189 11 0,209-32 0,-456 1 0,69-12 0,-91 10 0,1-1 0,-1-1 0,0-1 0,0 0 0,30-18 0,-6 2 0,68-29 0,-56 27 0,-1-3 0,-2-2 0,83-62 0,-114 78 0,1 0 0,1 2 0,0 1 0,1 0 0,0 2 0,0 1 0,1 0 0,0 2 0,0 1 0,1 1 0,0 1 0,-1 1 0,1 1 0,49 4 0,-67-2 0,0 0 0,0 1 0,0 0 0,9 4 0,-11-2 0,-16-3 0,-19-4 0,-20-14 0,1-1 0,0-3 0,-52-31 0,40 21 0,-18-10 0,-69-32 0,309 156 0,-32-24 0,44 18 0,-135-63 0,0-1 0,69 13 0,-55-16 0,-27-5 0,0 0 0,37 1 0,-22-1 0,-40-5 0,1 0 0,-1 0 0,0 0 0,1 0 0,-1 0 0,0 1 0,1-1 0,-1 0 0,0 0 0,0 0 0,1 0 0,-1 1 0,0-1 0,0 0 0,1 0 0,-1 0 0,0 1 0,0-1 0,1 0 0,-1 1 0,0-1 0,0 0 0,0 0 0,0 1 0,0-1 0,1 0 0,-1 1 0,0-1 0,0 0 0,0 1 0,0-1 0,0 0 0,0 1 0,-1 0 0,0 1 0,0-1 0,0 0 0,1 0 0,-2 0 0,1 0 0,0 0 0,0-1 0,0 1 0,0 0 0,0 0 0,-1-1 0,-1 2 0,-15 5 0,1-1 0,-1 0 0,0-2 0,0 0 0,-31 3 0,31-5 0,0 0 0,0 1 0,0 1 0,1 1 0,0 0 0,-25 12 0,16-1-170,1 0-1,1 2 0,1 1 1,0 0-1,1 2 0,1 0 1,-26 37-1,30-38-6655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9T19:25:07.601"/>
    </inkml:context>
    <inkml:brush xml:id="br0">
      <inkml:brushProperty name="width" value="0.05" units="cm"/>
      <inkml:brushProperty name="height" value="0.05" units="cm"/>
      <inkml:brushProperty name="color" value="#008C3A"/>
      <inkml:brushProperty name="ignorePressure" value="1"/>
    </inkml:brush>
  </inkml:definitions>
  <inkml:trace contextRef="#ctx0" brushRef="#br0">1 1,'9'1,"1"0,0 0,0 1,-1 1,1 0,-1 0,0 0,11 7,16 5,426 146,684 146,-951-267,2-10,1-8,219-3,409-64,-3-66,-183 22,3 53,-530 36,182 3,-210 2,121 22,-164-17,1 2,-2 1,0 3,65 33,-26-3,85 63,-63-29,99 102,-158-136,-29-34</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24T18:19:25.429"/>
    </inkml:context>
    <inkml:brush xml:id="br0">
      <inkml:brushProperty name="width" value="0.035" units="cm"/>
      <inkml:brushProperty name="height" value="0.035" units="cm"/>
      <inkml:brushProperty name="color" value="#0000FF"/>
    </inkml:brush>
  </inkml:definitions>
  <inkml:trace contextRef="#ctx0" brushRef="#br0">0 213 24575,'1321'60'-1205,"-1244"-51"1414,-13 0-57,1-4 0,96-2 0,-146-5-69,-1-1 0,1 0 0,-1 0 0,0-2 0,0 1 0,25-14 0,75-51-149,-30 16 91,-28 22-25,66-26 0,-94 46 0,0 2 0,1 0 0,0 2 0,50-5 0,-40 9 0,0 3 0,1 1 0,-1 2 0,-1 2 0,1 2 0,39 11 0,-16 1 0,-1 2 0,110 56 0,-153-67 0,0 2 0,21 17 0,-25-17 0,1-1 0,0-1 0,25 13 0,-30-20 0,-1 0 0,1 0 0,0 0 0,0-1 0,0-1 0,15 1 0,62-4 0,-47 0 0,-37 2 0,1 0 0,-1 0 0,0 0 0,0-1 0,1 1 0,-1-1 0,0 0 0,0 0 0,3-1 0,-6 2 0,1 0 0,-1-1 0,0 1 0,0 0 0,1 0 0,-1-1 0,0 1 0,0 0 0,1 0 0,-1-1 0,0 1 0,0 0 0,0-1 0,1 1 0,-1 0 0,0-1 0,0 1 0,0 0 0,0-1 0,0 1 0,0-1 0,0 1 0,0 0 0,0-1 0,0 1 0,0 0 0,0-1 0,-11-15 0,-8-4 0,0-1 0,1-1 0,1-1 0,2-1 0,-26-49 0,40 73 0,1-1 0,0 1 0,0 0 0,0 0 0,0-1 0,-1 1 0,1 0 0,0 0 0,0-1 0,0 1 0,0 0 0,0 0 0,0-1 0,0 1 0,0 0 0,0 0 0,0-1 0,0 1 0,0 0 0,0-1 0,0 1 0,0 0 0,0 0 0,0-1 0,0 1 0,0 0 0,0-1 0,0 1 0,0 0 0,1 0 0,-1-1 0,0 1 0,0 0 0,0 0 0,0 0 0,1-1 0,-1 1 0,0 0 0,0 0 0,0 0 0,1-1 0,-1 1 0,0 0 0,0 0 0,1 0 0,-1 0 0,0 0 0,1 0 0,-1 0 0,0 0 0,0-1 0,1 1 0,-1 0 0,0 0 0,1 0 0,-1 0 0,0 0 0,0 1 0,1-1 0,-1 0 0,0 0 0,1 0 0,-1 0 0,0 0 0,24 8 0,-21-7 0,308 141 0,108 41 0,-395-175 0,-6-3 0,-1 1 0,0 1 0,-1 0 0,1 2 0,24 16 0,-41-25 0,1 0 0,-1 0 0,0 0 0,1 1 0,-1-1 0,0 0 0,0 0 0,1 1 0,-1-1 0,0 0 0,0 1 0,1-1 0,-1 0 0,0 1 0,0-1 0,0 0 0,0 1 0,0-1 0,1 1 0,-1-1 0,0 0 0,0 1 0,0-1 0,0 0 0,0 1 0,0-1 0,0 1 0,0-1 0,0 0 0,-1 1 0,1-1 0,0 0 0,0 1 0,0-1 0,0 1 0,0-1 0,-1 1 0,-15 10 0,-28 4 0,42-15 0,-299 72 0,257-64 0,-1-1 0,1-3 0,-85-2 0,6 0 0,112-1-170,0 1-1,1 0 0,-1 1 1,1 0-1,-1 0 0,1 1 1,-17 9-1,7-3-6655</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2T18:49:37.735"/>
    </inkml:context>
    <inkml:brush xml:id="br0">
      <inkml:brushProperty name="width" value="0.05" units="cm"/>
      <inkml:brushProperty name="height" value="0.05" units="cm"/>
      <inkml:brushProperty name="color" value="#00A0D7"/>
      <inkml:brushProperty name="ignorePressure" value="1"/>
    </inkml:brush>
  </inkml:definitions>
  <inkml:trace contextRef="#ctx0" brushRef="#br0">51 1,'2'28,"2"0,0 0,2-1,2 1,18 45,3 16,0 23,-5 2,13 160,-27-116,-13 187,-47 160,-27-3,23-156,33-207,7 0,3 178,14-283,2 0,1 0,1 0,2-1,1 0,2 0,1-1,31 54,14 8,97 120,-79-115,-40-52,2-1,3-2,87 74,-91-89,1-3,1-1,0-2,2-1,73 26,-61-31,-35-13,1 2,-1 0,-1 1,1 1,-1 0,23 16,-38-23,0 0,-1 1,1-1,-1 1,1 0,-1-1,1 1,-1 0,0 0,0 0,0 0,0 0,0 0,0 0,0 0,-1 0,1 0,-1 0,0 1,1-1,-1 0,0 0,0 0,-1 1,1-1,0 0,-1 0,1 0,-1 0,-1 4,-3 3,0-1,0 1,-1-1,0 0,-11 11,8-10,-197 198,132-139,4 4,-76 97,50-29,5 4,-91 196,148-263,3 0,4 3,3 0,4 1,3 1,4 1,-4 136,40 344,48-5,-56-454,149 964,46-8,-168-899,13 65,-51-200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25T04:48:14.614"/>
    </inkml:context>
    <inkml:brush xml:id="br0">
      <inkml:brushProperty name="width" value="0.035" units="cm"/>
      <inkml:brushProperty name="height" value="0.035" units="cm"/>
      <inkml:brushProperty name="color" value="#0000FF"/>
    </inkml:brush>
  </inkml:definitions>
  <inkml:trace contextRef="#ctx0" brushRef="#br0">159 1 24575,'-3'0'0,"0"0"0,0 0 0,0 1 0,1-1 0,-1 1 0,0-1 0,1 1 0,-1 0 0,0 0 0,1 0 0,-1 1 0,1-1 0,-1 1 0,1-1 0,0 1 0,0 0 0,-3 3 0,1-1 0,1 0 0,0 0 0,0 1 0,1-1 0,-1 1 0,1 0 0,0-1 0,-2 11 0,0 5 0,0 0 0,2 0 0,0 36 0,2-53 0,0 35 0,1 1 0,2-1 0,2 1 0,1-1 0,2 0 0,2-1 0,1 0 0,2-1 0,2 0 0,28 50 0,-26-58 0,-11-19 0,0 0 0,-1 0 0,0 0 0,-1 1 0,5 14 0,-8-20 0,-1 0 0,1 1 0,-1-1 0,0 0 0,0 1 0,0-1 0,0 0 0,-1 1 0,0-1 0,0 0 0,0 0 0,0 1 0,-1-1 0,0 0 0,0 0 0,0-1 0,-3 5 0,-3 3 0,-1 0 0,-1-1 0,0 0 0,0 0 0,-1-1 0,0 0 0,0-1 0,-1-1 0,-20 10 0,15-7 0,1 0 0,0 0 0,-29 26 0,45-36 0,0 0 0,-1 0 0,1 1 0,0-1 0,-1 0 0,1 1 0,0-1 0,-1 0 0,1 1 0,0-1 0,0 0 0,-1 1 0,1-1 0,0 0 0,0 1 0,0-1 0,0 1 0,0-1 0,0 0 0,-1 1 0,1-1 0,0 1 0,0-1 0,0 1 0,0-1 0,0 0 0,0 1 0,1-1 0,-1 1 0,0-1 0,0 0 0,0 1 0,14 6 0,28-3 0,-34-4 0,-1 0 0,-1 1 0,0 0 0,1 1 0,-1-1 0,0 1 0,0 0 0,0 0 0,0 1 0,0 0 0,-1 0 0,1 0 0,-1 1 0,0 0 0,6 5 0,-8-5 0,0-1 0,0 1 0,-1 0 0,1 0 0,-1 0 0,0 0 0,0 0 0,0 0 0,-1 1 0,1-1 0,-1 1 0,0-1 0,0 1 0,-1-1 0,0 1 0,1 0 0,-1-1 0,-1 1 0,1-1 0,-2 7 0,-5 27 0,-1 0 0,-2-1 0,-29 70 0,29-79 0,1 0 0,2 0 0,1 1 0,0-1 0,-1 47 0,3 0 0,7 123 0,0-186 0,1 1 0,0 0 0,0-1 0,1 0 0,1 0 0,0 0 0,0-1 0,14 17 0,0 4 0,-6-11-81,25 29-1,-23-31-1120,-5-5-5624</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2T17:57:16.392"/>
    </inkml:context>
    <inkml:brush xml:id="br0">
      <inkml:brushProperty name="width" value="0.05" units="cm"/>
      <inkml:brushProperty name="height" value="0.05" units="cm"/>
      <inkml:brushProperty name="color" value="#F6630D"/>
    </inkml:brush>
  </inkml:definitions>
  <inkml:trace contextRef="#ctx0" brushRef="#br0">1 248 24575,'31'-1'0,"46"-7"0,-16 0 0,200-13 0,400 20 0,290 14 0,-643-14 0,-251 0 0,0-2 0,0-3 0,0-3 0,-1-1 0,96-33 0,-151 43 0,0 0 0,1-1 0,-1 1 0,0 0 0,0-1 0,1 1 0,-1-1 0,0 0 0,0 1 0,0-1 0,0 0 0,0 0 0,0 0 0,0 0 0,0 0 0,0 0 0,-1 0 0,1 0 0,0 0 0,0-1 0,-1 1 0,0 0 0,0 0 0,0 0 0,0 1 0,-1-1 0,1 0 0,0 0 0,0 1 0,-1-1 0,1 0 0,-1 1 0,1-1 0,0 0 0,-1 1 0,1-1 0,-1 1 0,0-1 0,1 0 0,-1 1 0,1 0 0,-1-1 0,0 1 0,-1-1 0,-4-3 0,-2 0 0,1 1 0,0 0 0,-1 1 0,-7-3 0,-29-4 0,-149-43 0,164 44 0,1 0 0,-1 2 0,0 1 0,0 1 0,-1 1 0,-35 3 0,58 0 0,1 1 0,0 0 0,0 0 0,-11 4 0,16-5 0,1 0 0,-1 0 0,1 0 0,-1 1 0,0-1 0,1 0 0,-1 0 0,1 0 0,-1 0 0,1 1 0,-1-1 0,1 0 0,-1 0 0,1 1 0,-1-1 0,1 0 0,0 1 0,-1-1 0,1 1 0,-1-1 0,1 0 0,0 1 0,-1-1 0,1 1 0,0-1 0,0 1 0,-1-1 0,1 1 0,0-1 0,0 1 0,0 0 0,-1-1 0,1 1 0,0-1 0,0 1 0,0-1 0,0 1 0,0-1 0,0 1 0,0 0 0,1-1 0,-1 1 0,0-1 0,0 1 0,0-1 0,0 1 0,1-1 0,-1 1 0,0-1 0,1 1 0,-1-1 0,0 1 0,1-1 0,-1 1 0,0-1 0,1 0 0,-1 1 0,1-1 0,-1 0 0,1 1 0,-1-1 0,1 0 0,-1 0 0,1 1 0,-1-1 0,1 0 0,-1 0 0,1 0 0,0 0 0,17 8 0,0-1 0,0 0 0,0-2 0,1 0 0,37 4 0,2 1 0,163 43 0,-169-41 0,-2 2 0,74 30 0,-124-44 0,1 0 0,0 0 0,-1 0 0,1 0 0,-1 0 0,0 0 0,1 1 0,-1-1 0,1 0 0,-1 0 0,1 1 0,-1-1 0,1 0 0,-1 0 0,1 1 0,-1-1 0,0 0 0,1 1 0,-1-1 0,0 1 0,1-1 0,-1 0 0,0 1 0,0-1 0,1 1 0,-1-1 0,0 1 0,0-1 0,0 1 0,0-1 0,1 1 0,-1-1 0,0 1 0,0-1 0,0 1 0,0-1 0,0 1 0,0-1 0,0 1 0,-1-1 0,1 1 0,0-1 0,0 1 0,0-1 0,0 1 0,-1-1 0,1 1 0,0-1 0,0 0 0,-1 1 0,1-1 0,0 1 0,-1-1 0,1 0 0,0 1 0,-1-1 0,1 0 0,-1 1 0,1-1 0,-1 0 0,1 0 0,-1 0 0,1 1 0,0-1 0,-1 0 0,1 0 0,-2 0 0,-38 18 0,35-17 0,-96 32 0,-42 16 0,124-41 0,1 1 0,1 1 0,-1 0 0,2 1 0,-25 21 0,-66 72 0,98-95-178,-1 1 1,2 0-1,0 0 0,-11 17 0,15-22-298,-9 15-6350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4T15:49:06.999"/>
    </inkml:context>
    <inkml:brush xml:id="br0">
      <inkml:brushProperty name="width" value="0.05" units="cm"/>
      <inkml:brushProperty name="height" value="0.05" units="cm"/>
      <inkml:brushProperty name="color" value="#004F8B"/>
    </inkml:brush>
  </inkml:definitions>
  <inkml:trace contextRef="#ctx0" brushRef="#br0">1 0 24575,'9'1'0,"0"1"0,0-1 0,0 1 0,0 1 0,-1 0 0,10 4 0,17 6 0,330 97 0,-337-101 0,1 2 0,28 15 0,-33-14 0,1-1 0,0-2 0,27 8 0,-44-15 0,269 49 0,-199-40 0,-41-5 0,47 2 0,-28-6 0,0-3 0,-1-2 0,1-3 0,89-20 0,-120 20 0,0 2 0,35-2 0,23-3 0,-75 7 0,-1 0 0,1-1 0,-1 0 0,0-1 0,0 1 0,-1-1 0,13-9 0,-12 8 0,0 0 0,0 0 0,1 1 0,0 0 0,0 0 0,11-3 0,-6 4 32,0 2-1,0-1 1,25 2-1,-24 0-404,-1 0 1,0-1-1,19-3 0,-15-1-6453</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4T15:49:10.840"/>
    </inkml:context>
    <inkml:brush xml:id="br0">
      <inkml:brushProperty name="width" value="0.05" units="cm"/>
      <inkml:brushProperty name="height" value="0.05" units="cm"/>
      <inkml:brushProperty name="color" value="#004F8B"/>
    </inkml:brush>
  </inkml:definitions>
  <inkml:trace contextRef="#ctx0" brushRef="#br0">4072 80 24575,'-33'-2'0,"-62"-11"0,36 3 0,-120-8 0,-248 7 0,404 13 0,0 0 0,0 2 0,0 1 0,-29 9 0,29-6 0,-2-2 0,1-1 0,-36 4 0,-174-9 0,115-1 0,62-2 0,1-2 0,-61-14 0,63 8 0,0 4 0,-75-3 0,-450 12 0,404-16 0,18 1 0,-292 14 0,430 0 0,0 1 0,0 1 0,1 1 0,-36 12 0,32-8 0,-1-2 0,-37 6 0,31-8 0,0 1 0,-54 19 0,58-16 0,-25 4 0,39-10 0,0 0 0,1 0 0,-1 1 0,1 1 0,-1 0 0,1 0 0,0 1 0,-13 9 0,-23 15 0,36-24 0,0 1 0,0 0 0,-16 14 0,3-1 8,0-2 0,-34 21 0,12-9-1397,29-18-5437</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9-14T15:49:13.954"/>
    </inkml:context>
    <inkml:brush xml:id="br0">
      <inkml:brushProperty name="width" value="0.05" units="cm"/>
      <inkml:brushProperty name="height" value="0.05" units="cm"/>
      <inkml:brushProperty name="color" value="#004F8B"/>
    </inkml:brush>
  </inkml:definitions>
  <inkml:trace contextRef="#ctx0" brushRef="#br0">214 1 24575,'-2'0'0,"0"1"0,0 0 0,0-1 0,0 1 0,0 0 0,1 0 0,-1 1 0,0-1 0,1 0 0,-1 0 0,1 1 0,-1-1 0,1 1 0,0 0 0,-2 1 0,-18 28 0,10-10 0,1-1 0,1 2 0,-8 30 0,11-33 0,0 0 0,-1 0 0,-1 0 0,-1-1 0,-12 18 0,13-23 5,0 0 1,1 1-1,1 0 0,0 0 0,1 0 0,1 1 1,0-1-1,1 1 0,-3 27 0,3 13-155,5 75-1,0-46-965,-2-61-5710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2-27T22:48:24.952"/>
    </inkml:context>
    <inkml:brush xml:id="br0">
      <inkml:brushProperty name="width" value="0.05" units="cm"/>
      <inkml:brushProperty name="height" value="0.05" units="cm"/>
      <inkml:brushProperty name="color" value="#66CC00"/>
    </inkml:brush>
  </inkml:definitions>
  <inkml:trace contextRef="#ctx0" brushRef="#br0">4448 0 24575,'-1'0'0,"0"1"0,0-1 0,0 0 0,0 0 0,0 1 0,0-1 0,0 0 0,0 1 0,0-1 0,0 1 0,0-1 0,0 1 0,1 0 0,-1-1 0,0 1 0,-1 1 0,-9 7 0,-261 159 0,226-140 0,-193 105 0,-6-9 0,-289 101 0,435-190 0,-2-5 0,-1-4 0,-2-5 0,0-4 0,-130 5 0,206-22 0,0-2 0,0 0 0,1-2 0,-1-1 0,1-1 0,-28-10 0,-14-1 0,0 3 0,-1 4 0,-122-4 0,-177 12 0,196 3 0,147-1 0,1 2 0,-1 1 0,1 0 0,0 2 0,0 1 0,0 1 0,-37 16 0,52-17 0,1 0 0,0 0 0,0 1 0,0 0 0,-10 13 0,-18 13 0,4-8 0,-15 11 0,-78 75 0,-75 70 0,22-23 0,164-141 0,-23 32 0,28-35 0,-1 0 0,0 0 0,-21 19 0,18-20 0,1 1 0,0 0 0,0 1 0,2 0 0,-17 29 0,22-34 0,1 1 0,-1 0 0,2 0 0,-1 0 0,2 0 0,-1 1 0,-2 20 0,7-84 0,2 0 0,14-71 0,-13 106 0,1 0 0,0 0 0,1 0 0,0 1 0,2 0 0,0 0 0,1 1 0,0 0 0,1 0 0,23-24 0,-17 26 0,-15 13 0,-1 0 0,0 0 0,0 0 0,0 0 0,0 0 0,1 0 0,-1 0 0,0 0 0,0 0 0,0 0 0,0 1 0,0-1 0,1 0 0,-1 0 0,0 0 0,0 0 0,0 0 0,0 0 0,0 1 0,0-1 0,0 0 0,0 0 0,0 0 0,0 0 0,1 1 0,-1-1 0,0 0 0,0 0 0,0 0 0,0 1 0,0-1 0,0 0 0,0 0 0,0 0 0,0 0 0,0 1 0,-1-1 0,1 0 0,0 0 0,0 0 0,0 0 0,0 1 0,0-1 0,0 0 0,0 0 0,0 0 0,0 0 0,-1 1 0,-15 37 0,11-26 0,5-12 0,-100 255 0,95-237 0,0 0 0,1 1 0,1 0 0,1 0 0,0-1 0,2 1 0,2 27 0,-3-45 0,1 0 0,0 0 0,1 0 0,-1 0 0,0 0 0,0 0 0,0 0 0,1 0 0,-1 1 0,1-1 0,-1 0 0,0 0 0,1 0 0,0-1 0,-1 1 0,1 0 0,0 0 0,-1 0 0,1 0 0,0-1 0,1 2 0,-1-1 0,0-1 0,0 0 0,0 0 0,0 0 0,0 0 0,0 0 0,0 0 0,0 0 0,0 0 0,0-1 0,0 1 0,0 0 0,0-1 0,-1 1 0,1 0 0,0-1 0,0 1 0,0-1 0,1 0 0,7-6 0,-1 0 0,0-1 0,12-14 0,-9 9 0,16-13 0,-13 10 0,1 1 0,1 1 0,0 0 0,1 1 0,0 1 0,20-11 0,-7 9 0,-14 8 0,0-2 0,-1 0 0,0-1 0,0 0 0,22-20 0,-18 13-1365,-1 1-5461</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6T21:48:50.891"/>
    </inkml:context>
    <inkml:brush xml:id="br0">
      <inkml:brushProperty name="width" value="0.05" units="cm"/>
      <inkml:brushProperty name="height" value="0.05" units="cm"/>
      <inkml:brushProperty name="color" value="#00A0D7"/>
      <inkml:brushProperty name="ignorePressure" value="1"/>
    </inkml:brush>
  </inkml:definitions>
  <inkml:trace contextRef="#ctx0" brushRef="#br0">0 2799,'225'1,"261"-3,-407-2,0-4,0-3,-1-4,83-26,291-126,154-134,-364 154,-128 74,337-214,-233 149,591-368,28 46,-533 323,-165 85,3 6,1 6,2 7,234-24,483 13,-636 45,-284-2,0-3,0-3,1-2,0-2,0-3,-103-40,107 32,-177-62,162 61,66 22,6 0,17 2,32 3,209 40,53 7,-271-44,0 2,-1 2,82 32,-123-42,0-1,0 1,0 0,-1 0,1 0,0 0,0 0,-1 1,1-1,0 1,-1-1,0 1,1-1,-1 1,0 0,2 2,-3-3,0 0,1-1,-1 1,0-1,0 1,0 0,0-1,0 1,0-1,0 1,-1 0,1-1,0 1,0-1,0 1,0 0,-1-1,1 1,0-1,-1 1,1-1,-1 1,-19 11,-74 14,-36 13,22 1,1 4,-152 88,239-118,4-1</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7T16:38:33.518"/>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1 294,'118'1,"136"-3,-131-11,24 0,-72 13,-20 1,-1-2,92-14,9-12,-110 21,0 2,0 2,56 5,-45 0,69-7,-124 4,0 1,0-1,0 0,-1 0,1 0,0 0,0 0,0 0,0-1,-1 1,1 0,0 0,0-1,0 1,-1 0,1-1,0 1,0 0,-1-1,1 1,0-1,-1 0,1 1,-1-1,1 1,0-2,-1 1,-1 0,1 0,-1 0,0 0,1 0,-1 0,0 1,0-1,1 0,-1 0,0 1,0-1,0 1,0-1,0 1,-1-1,-49-19,-70 0,89 16,0 0,-55-17,52 7,1-1,-48-29,59 35,20 8,0 1,0-1,0 0,0 0,1-1,-1 1,0-1,1 1,-1-1,1 0,-1 1,1-1,-2-3,4 5,0-1,0 1,0 0,0-1,0 1,0-1,0 1,0 0,0-1,0 1,0 0,0-1,0 1,0-1,0 1,0 0,1-1,-1 1,0 0,0 0,0-1,1 1,-1 0,0-1,0 1,1 0,-1 0,0-1,1 1,-1 0,0 0,1 0,-1 0,0-1,1 1,-1 0,0 0,1 0,-1 0,1 0,-1 0,1 0,18-3,-18 2,51-3,1 3,81 6,-122-3,-1 0,0 1,0 0,0 0,0 1,-1 1,0-1,14 10,2 4,42 35,-58-45,1-1,1 0,-1 0,19 6,-16-7,-1 1,20 12,-32-18,-1 0,1-1,0 1,0 0,-1 0,1 0,-1 0,1 0,-1 0,1 0,-1 0,0 0,1 0,-1 0,0 1,0-1,0 0,0 0,0 0,0 0,0 0,0 0,0 0,0 1,-1-1,1 0,0 0,-1 0,1 0,-1 0,1 0,-1 0,0 0,1-1,-1 1,0 0,-1 1,-35 37,30-32,-57 49,43-39,1 0,-34 40,32-30,0 1,-19 29,41-56,0 0,0-1,-1 1,1 0,-1 0,1-1,-1 1,1 0,-1-1,1 1,-1 0,1-1,-1 1,0-1,1 1,-1-1,0 1,0-1,1 0,-1 1,0-1,0 0,0 1,-1-1,1 0,1-1,-1 0,0 1,1-1,-1 1,1-1,-1 0,1 0,-1 1,1-1,0 0,-1 0,1 1,0-1,0 0,-1 0,1 0,0 0,0 0,-2-49,4 39,0-1,1 1,0 0,1 0,0 0,1 0,0 1,1-1,0 1,12-15,-11 13,-1 0,10-27,-12 29,0 0,0 1,1-1,0 1,0 0,9-11,-3 9</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9T19:25:12.841"/>
    </inkml:context>
    <inkml:brush xml:id="br0">
      <inkml:brushProperty name="width" value="0.05" units="cm"/>
      <inkml:brushProperty name="height" value="0.05" units="cm"/>
      <inkml:brushProperty name="color" value="#008C3A"/>
      <inkml:brushProperty name="ignorePressure" value="1"/>
    </inkml:brush>
  </inkml:definitions>
  <inkml:trace contextRef="#ctx0" brushRef="#br0">1 0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7T18:21:20.969"/>
    </inkml:context>
    <inkml:brush xml:id="br0">
      <inkml:brushProperty name="width" value="0.05" units="cm"/>
      <inkml:brushProperty name="height" value="0.05" units="cm"/>
      <inkml:brushProperty name="color" value="#5B2D90"/>
      <inkml:brushProperty name="ignorePressure" value="1"/>
    </inkml:brush>
  </inkml:definitions>
  <inkml:trace contextRef="#ctx0" brushRef="#br0">1 4874,'2'0,"-1"-1,1 1,-1-1,1 0,0 0,-1 1,0-1,1 0,-1 0,1 0,-1-1,0 1,0 0,0 0,0-1,2-1,5-6,509-577,-444 487,104-186,-152 237,-2-1,-3-1,-2-1,-2-1,-2 0,10-81,-19 66,-3 0,-3-1,-3 1,-2 0,-21-87,-107-324,63 252,-124-576,167 632,7-1,3-312,20 467,-1 1,2 1,0-1,1 0,0 1,1-1,1 1,0 1,1-1,1 1,0 0,0 1,12-14,16-13,1 1,60-47,-18 17,-40 38,-33 26,1 0,-1 0,0-1,0 0,0 0,0-1,-1 0,0 0,-1 0,1 0,5-12,-9 16,0 0,-1 1,0-1,1 0,-1 1,0-1,0 0,0 0,0 1,0-1,0 0,0 0,-1 1,1-1,-1 0,1 1,-1-1,0 0,0 1,1-1,-3-1,1 0,0 1,-1 0,1-1,-1 1,0 0,0 0,0 1,0-1,0 1,-4-2,-5-1,0 1,0 0,0 1,-24-2,-64 6,144-1,0 2,0 1,54 14,-34-6,72 4,-127-16,1 1,0 0,-1 0,1 1,13 4,-20-5,-1 0,1 0,-1 1,0-1,0 0,0 1,0 0,0-1,0 1,0 0,0 0,-1 0,1 0,-1 0,1 1,-1-1,0 0,0 1,0-1,0 1,0-1,-1 1,1-1,-1 1,0 3,1 2,-2 1,1-1,-1 0,0 0,-1 0,0 0,0 0,-7 15,-35 61,27-54,-8 12,-55 71,67-98</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22:58:32.425"/>
    </inkml:context>
    <inkml:brush xml:id="br0">
      <inkml:brushProperty name="width" value="0.05" units="cm"/>
      <inkml:brushProperty name="height" value="0.05" units="cm"/>
      <inkml:brushProperty name="color" value="#008C3A"/>
      <inkml:brushProperty name="ignorePressure" value="1"/>
    </inkml:brush>
  </inkml:definitions>
  <inkml:trace contextRef="#ctx0" brushRef="#br0">0 1,'4'7,"0"0,1-1,0 1,7 6,11 15,-12-12,1 0,0-1,1-1,1 0,18 14,82 53,-35-27,-66-45,0-1,1 0,0-1,0 0,23 6,74 14,-8-4,151 39,66 21,-272-67,144 56,-169-61,-1 1,0 1,-1 0,-1 2,0 0,20 21,-36-32,-1-1,0 1,0 1,0-1,4 7,-1 4</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22:58:39.110"/>
    </inkml:context>
    <inkml:brush xml:id="br0">
      <inkml:brushProperty name="width" value="0.05" units="cm"/>
      <inkml:brushProperty name="height" value="0.05" units="cm"/>
      <inkml:brushProperty name="color" value="#008C3A"/>
      <inkml:brushProperty name="ignorePressure" value="1"/>
    </inkml:brush>
  </inkml:definitions>
  <inkml:trace contextRef="#ctx0" brushRef="#br0">1532 0,'-1'1,"-1"0,1 0,-1 0,1 0,0 0,0 0,-1 0,1 0,0 0,0 0,0 1,0-1,-1 2,-2 4,-27 29,12-10,-2-1,-1-1,0-1,-2-1,-50 35,11-22,-1-3,-108 38,-143 25,256-78,-200 71,238-80,1 2,0 0,1 1,0 1,1 1,-28 26,12-6,2 2,-30 42,43-53,11-15,0 1,1-1,1 1,-1 1,-5 13,6-7</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23:10:17.027"/>
    </inkml:context>
    <inkml:brush xml:id="br0">
      <inkml:brushProperty name="width" value="0.05" units="cm"/>
      <inkml:brushProperty name="height" value="0.05" units="cm"/>
      <inkml:brushProperty name="color" value="#008C3A"/>
      <inkml:brushProperty name="ignorePressure" value="1"/>
    </inkml:brush>
  </inkml:definitions>
  <inkml:trace contextRef="#ctx0" brushRef="#br0">0 1,'4'7,"0"0,1-1,0 1,7 6,11 15,-12-12,1 0,0-1,1-1,1 0,18 14,82 53,-35-27,-66-45,0-1,1 0,0-1,0 0,23 6,74 14,-8-4,151 39,66 21,-272-67,144 56,-169-61,-1 1,0 1,-1 0,-1 2,0 0,20 21,-36-32,-1-1,0 1,0 1,0-1,4 7,-1 4</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23:10:17.028"/>
    </inkml:context>
    <inkml:brush xml:id="br0">
      <inkml:brushProperty name="width" value="0.05" units="cm"/>
      <inkml:brushProperty name="height" value="0.05" units="cm"/>
      <inkml:brushProperty name="color" value="#008C3A"/>
      <inkml:brushProperty name="ignorePressure" value="1"/>
    </inkml:brush>
  </inkml:definitions>
  <inkml:trace contextRef="#ctx0" brushRef="#br0">1532 0,'-1'1,"-1"0,1 0,-1 0,1 0,0 0,0 0,-1 0,1 0,0 0,0 0,0 1,0-1,-1 2,-2 4,-27 29,12-10,-2-1,-1-1,0-1,-2-1,-50 35,11-22,-1-3,-108 38,-143 25,256-78,-200 71,238-80,1 2,0 0,1 1,0 1,1 1,-28 26,12-6,2 2,-30 42,43-53,11-15,0 1,1-1,1 1,-1 1,-5 13,6-7</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23:34:19.665"/>
    </inkml:context>
    <inkml:brush xml:id="br0">
      <inkml:brushProperty name="width" value="0.05" units="cm"/>
      <inkml:brushProperty name="height" value="0.05" units="cm"/>
      <inkml:brushProperty name="color" value="#00A0D7"/>
      <inkml:brushProperty name="ignorePressure" value="1"/>
    </inkml:brush>
  </inkml:definitions>
  <inkml:trace contextRef="#ctx0" brushRef="#br0">1 1,'4'3,"1"0,0 0,0 0,0-1,0 1,1-1,-1-1,1 1,9 1,10 4,45 17,1-2,109 18,-99-29,119 0,-168-11,1 1,-1 2,-1 1,50 12,-68-12,0 0,0 1,-1 0,0 1,0 0,0 1,-1 1,0-1,0 2,-1 0,0 0,-1 1,12 15,-14-16,-1 0,0 1,-1 0,0 0,-1 1,0-1,0 1,3 21,-4-5,-1 1,-2 41,-2 23,2-72</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1T00:02:50.378"/>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1 1,'5'0,"0"1,1 0,-2 0,1 1,0-1,0 1,-1 0,1 1,7 4,5 2,850 392,-827-386,-1-3,1-1,1-1,0-3,1-1,76 1,553-28,-170 8,-445 19,0 1,96 28,-53-12,93 19,-166-36</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3T01:10:10.211"/>
    </inkml:context>
    <inkml:brush xml:id="br0">
      <inkml:brushProperty name="width" value="0.035" units="cm"/>
      <inkml:brushProperty name="height" value="0.035" units="cm"/>
      <inkml:brushProperty name="color" value="#0000FF"/>
    </inkml:brush>
  </inkml:definitions>
  <inkml:trace contextRef="#ctx0" brushRef="#br0">11011 1 24575,'-8'0'0,"0"1"0,-1 1 0,1-1 0,0 1 0,0 1 0,-11 4 0,-19 5 0,-23 4 0,1 2 0,1 3 0,1 2 0,-71 39 0,94-42 0,-359 213 0,350-205 0,-2-2 0,0-2 0,-2-2 0,0-3 0,-2-1 0,0-3 0,0-2 0,-63 8 0,12-5 0,-1-5 0,0-4 0,-126-8 0,-682-19 0,836 20 0,-342-27 0,77 0 0,-438 24 0,419 5 0,-243 21 0,472-9 0,-1 6 0,-131 39 0,-112 18 0,151-54 0,-225-7 0,-75 4 0,-459 10 0,904-31 0,-962 1 0,1015 2 0,0 1 0,1 0 0,-1 2 0,1 1 0,-1 1 0,2 1 0,-24 10 0,36-12 0,0 0 0,0 1 0,1 0 0,-1 0 0,2 1 0,-1 0 0,-9 12 0,6-7 0,0-1 0,-20 15 0,7-13 0,-1 0 0,-1-2 0,0 0 0,0-2 0,-52 11 0,-1 2 0,22-1 0,1 2 0,-66 40 0,42-21 0,59-34 0,0 0 0,-39 9 0,37-11 0,1 0 0,-34 15 0,33-9 0,0 2 0,1 1 0,1 0 0,-22 21 0,40-33 0,0 0 0,-1-1 0,1 1 0,-1-1 0,0 0 0,0-1 0,0 1 0,-1-1 0,1 0 0,-7 2 0,10-4 0,0 0 0,0 0 0,1 0 0,-1 0 0,0 0 0,0-1 0,0 1 0,0-1 0,1 1 0,-1-1 0,0 1 0,0-1 0,1 0 0,-1 0 0,1 0 0,-1 0 0,1 0 0,-1 0 0,1-1 0,-1 1 0,1 0 0,0-1 0,0 1 0,0-1 0,0 1 0,0-1 0,0 1 0,0-1 0,0 0 0,1 0 0,-1 1 0,1-1 0,-1 0 0,0-3 0,-2-7 0,1 1 0,0-1 0,0 0 0,1 0 0,1 0 0,0 0 0,0 0 0,1 0 0,1 0 0,3-12 0,1 2 0,1 1 0,1-1 0,1 2 0,17-29 0,-23 43 0,11-19 0,-10 22 0,-5 15 0,-21 66 0,14-54 0,1 1 0,-6 41 0,9-20 0,2 0 0,6 81 0,-4-125 0,0 0 0,0-1 0,0 1 0,1 0 0,-1-1 0,0 1 0,1 0 0,-1-1 0,1 1 0,0 0 0,0-1 0,0 1 0,0-1 0,0 1 0,0-1 0,0 0 0,0 1 0,0-1 0,0 0 0,1 0 0,-1 0 0,1 0 0,-1 0 0,1 0 0,-1 0 0,1 0 0,-1-1 0,1 1 0,0-1 0,-1 1 0,1-1 0,0 1 0,3-1 0,4 0 0,0-1 0,0 0 0,-1 0 0,1-1 0,13-4 0,-1 1 0,41-6 0,84-3 0,-85 9 0,-54 5-124,0-2 0,0 1 0,0-1 0,0 0 0,0 0 0,-1-1-1,1 0 1,-1 0 0,0 0 0,9-7 0,-1 0-6702</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3T02:40:11.580"/>
    </inkml:context>
    <inkml:brush xml:id="br0">
      <inkml:brushProperty name="width" value="0.05" units="cm"/>
      <inkml:brushProperty name="height" value="0.05" units="cm"/>
      <inkml:brushProperty name="color" value="#66CC00"/>
    </inkml:brush>
  </inkml:definitions>
  <inkml:trace contextRef="#ctx0" brushRef="#br0">0 8123 24575,'72'14'0,"104"5"0,-75-12 0,47 7-108,584 65-680,-8 68 914,-670-132-48,23 8-130,88 12 1,-142-32 139,1-1 1,-1-2-1,1 0 1,-1-2-1,1-1 0,-1-1 1,0-1-1,29-12 0,17-12-88,-1-3 0,74-49 0,-91 46 0,157-99 0,78-52 0,-148 92 0,-52 48 0,-68 39 0,-1-2 0,1 0 0,-2-1 0,1-1 0,-1-1 0,17-17 0,76-98 0,111-170 0,-138 182 0,97-165 0,-105 159 0,113-213 0,-106 182 0,143-285 0,-137 271 0,-7-5 0,-6-4 0,91-306 0,-120 320 0,85-273 0,-60 250 0,22-70 0,56-195 0,0-3 0,-117 346 0,83-264 0,-76 260 0,65-132 0,-32 87 0,58-111 0,-19 99 0,-41 66 0,-18 24 0,72-118 0,-75 110 0,4 2 0,82-103 0,-112 162 0,2 1 0,0 1 0,0 2 0,32-20 0,112-57 0,-70 43 0,42-12 0,-25 14 0,29-12 0,-91 43 0,-1-2 0,54-36 0,-63 30 0,2 2 0,57-23 0,-71 37 0,0-2 0,0-1 0,45-33 0,-68 43 0,9-6 0,-18 6 0,-10 3 0,-68 2 0,-137 18 0,48-1 0,-128-12 0,349-4 0,0 3 0,-1 3 0,88 23 0,120 17 0,-187-37 0,-28-7 0,-36-3 0,0 1 0,0 1 0,-1-1 0,1 1 0,-1 1 0,1 0 0,14 6 0,-22-7 0,0-1 0,0 1 0,0 0 0,-1-1 0,1 1 0,0 0 0,0 0 0,-1-1 0,1 1 0,0 0 0,-1 0 0,1 0 0,-1 0 0,1 0 0,-1 0 0,1 0 0,-1 0 0,0 1 0,1-1 0,-1 0 0,0 0 0,0 0 0,1 3 0,-2-1 0,1 0 0,0 0 0,-1 0 0,1 1 0,-1-1 0,0 0 0,0 0 0,-2 5 0,-3 6 0,-1-1 0,-15 22 0,21-33 0,-27 34 0,-2-1 0,0-1 0,-46 37 0,-29 31 0,-1 12-1365,85-89-5461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3T02:44:42.963"/>
    </inkml:context>
    <inkml:brush xml:id="br0">
      <inkml:brushProperty name="width" value="0.035" units="cm"/>
      <inkml:brushProperty name="height" value="0.035" units="cm"/>
    </inkml:brush>
  </inkml:definitions>
  <inkml:trace contextRef="#ctx0" brushRef="#br0">0 168 24575,'674'0'0,"-646"-1"0,0-2 0,36-8 0,-33 5 0,49-3 0,-48 9 0,-21 1 0,0-1 0,0 0 0,0-1 0,19-4 0,-30 5 0,1 0 0,-1 0 0,0 0 0,0 0 0,1 0 0,-1 0 0,0 0 0,1 0 0,-1 0 0,0 0 0,1 0 0,-1 0 0,0 0 0,1 0 0,-1-1 0,0 1 0,0 0 0,1 0 0,-1 0 0,0 0 0,0-1 0,1 1 0,-1 0 0,0 0 0,0 0 0,1-1 0,-1 1 0,0 0 0,0-1 0,0 1 0,0 0 0,1 0 0,-1-1 0,0 1 0,0 0 0,0-1 0,0 1 0,0 0 0,0-1 0,0 1 0,0 0 0,0 0 0,0-1 0,0 1 0,0 0 0,0-1 0,0 1 0,0 0 0,0-1 0,0 1 0,-1-1 0,-19-11 0,-32-5 0,-1 8 0,20 5 0,1-2 0,0-1 0,0-2 0,-37-15 0,43 14 0,18 8 0,1-1 0,0 0 0,0-1 0,-7-4 0,15 5 0,11 2 0,11 2 0,53 14 0,123 42 0,-198-57 0,12 5 0,0 0 0,-1 0 0,1 1 0,11 8 0,-22-12 0,0-1 0,0 1 0,0-1 0,0 1 0,-1 0 0,1 0 0,0-1 0,-1 1 0,0 0 0,1 1 0,-1-1 0,0 0 0,1 3 0,-2-4 0,1 1 0,-1-1 0,0 1 0,0 0 0,0-1 0,0 1 0,-1-1 0,1 1 0,0-1 0,-1 1 0,1-1 0,-1 1 0,1-1 0,-1 1 0,1-1 0,-1 1 0,0-1 0,0 0 0,0 0 0,0 1 0,0-1 0,-2 2 0,-4 3 0,-1-1 0,0 0 0,1 0 0,-2 0 0,1-1 0,0 0 0,-1-1 0,0 0 0,0 0 0,-15 2 0,-29 11 0,20-3 0,-68 18 0,94-30-105,0 1 0,0 0 0,0 1 0,0-1 0,0 1 0,1 0 0,-1 1 0,1 0 0,0 0 0,0 0 0,0 1 0,-7 7 0,2 2-6721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9T19:25:42.017"/>
    </inkml:context>
    <inkml:brush xml:id="br0">
      <inkml:brushProperty name="width" value="0.025" units="cm"/>
      <inkml:brushProperty name="height" value="0.025" units="cm"/>
      <inkml:brushProperty name="color" value="#AB008B"/>
      <inkml:brushProperty name="ignorePressure" value="1"/>
    </inkml:brush>
  </inkml:definitions>
  <inkml:trace contextRef="#ctx0" brushRef="#br0">0 1,'1'4,"-1"1,1-1,0 0,0 1,1-1,-1 0,1 0,0 0,0 0,0 0,1-1,3 6,43 44,-26-30,157 160,322 253,-450-395,3-3,1-2,1-3,2-2,100 37,-39-27,192 40,-252-69,0 4,-1 2,110 50,237 139,-122-60,308 182,-525-283,94 82,49 68,-117-107,11 3,-89-79</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8T19:48:55.256"/>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0 238,'130'0,"629"15,43-2,-507-15,-199 2,-121-1,0-1,1-1,-43-11,-72-30,41 12,71 22,1 0,-34-21,4 3,42 20,0 0,-20-16,-1 0,34 23,1 1,-1-1,0 1,0-1,0 1,0-1,0 1,0-1,0 0,1 1,-1-1,0 0,1 0,-1 0,0 1,1-1,-1 0,1 0,0 0,-1 0,0-2,2 3,-1-1,1 0,-1 1,1-1,-1 1,1-1,0 1,-1 0,1-1,0 1,-1-1,1 1,0 0,-1 0,1 0,0-1,0 1,-1 0,1 0,0 0,1 0,49 1,-32 2,0 1,-1 1,1 1,-1 1,0 0,31 18,4 2,-41-22,9 5,-1-1,1-1,36 8,-20-6,0 2,55 25,-42-16,-45-20,-1 1,1 0,-1 1,1-1,-1 1,0 0,0 0,0 0,0 0,-1 1,4 4,-6-6,0 0,0 0,0 0,0 0,-1 0,1 0,-1 0,1 0,-1 0,0 0,0 0,0 0,0 0,0 0,0 0,-1 0,1 0,-1 0,1 0,-1 0,0 0,0 0,0 0,0 0,0-1,0 1,0 0,-1-1,-2 4,-10 9,-1-1,0 0,-1-2,-1 1,1-2,-34 16,-9 6,-9 8,32-21,1 2,1 1,1 2,-45 42,75-62,-1-1,0 0,0 0,0 0,0-1,-7 4,11-6,-1 0,1 1,0-1,-1 0,1 0,0 0,-1 0,1 0,-1 0,1 0,0 0,-1 0,1 0,0 0,-1 0,1 0,-1 0,1 0,0 0,-1 0,1 0,0 0,-1 0,1-1,0 1,-1 0,1 0,0 0,-1-1,1 1,-1-1,1 0,0 0,0-1,0 1,0 0,0-1,0 1,0 0,1-1,-1 1,0 0,1-1,-1 1,1 0,-1 0,2-2,7-13,1 0,0 0,1 1,1 1,15-15,4-5,-20 21,1 0,1 1,16-13,5-4,-28 23,0 0,1 1,0 0,0 0,0 0,13-5,38-18,-41 19,0 1,0 1,30-9,-22 9,-3 0</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8T22:06:12.970"/>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1 4794,'0'1,"1"0,0 0,0 0,0 0,0 0,0 0,0 0,0 0,1 0,-1 0,0-1,0 1,1 0,-1-1,0 1,1-1,-1 0,0 1,1-1,-1 0,1 0,-1 0,3 0,-3 0,65 7,127-3,-183-4,35-2,0-1,0-3,-1-1,1-3,-2-1,1-2,-2-2,57-29,-67 28,-1-2,-1-2,-1 0,-1-2,-1-1,-1-1,0-1,-2-2,-2 0,0-1,20-36,-25 33,-1-1,-2 0,-1-1,-1-1,11-58,-13 33,-3 0,-1-93,-7 54,-4 1,-5 0,-36-160,18 143,-94-401,100 414,-76-407,77 362,-4-226,25 341,6-254,-2 238,3 0,1 0,29-90,-3 51,4 2,3 2,4 2,64-87,-92 144,2 1,0 1,1 0,40-31,-42 38,0 2,1 0,0 1,1 1,0 0,37-11,-29 16,1 1,-1 1,1 2,0 1,34 3,19 1,-61-4,25-1,-45 1,-1 0,0 0,0 0,0 0,0 0,0 0,1 0,-1 0,0 0,0 0,0 0,0 0,0 0,0 0,1-1,-1 1,0 0,0 0,0 0,0 0,0 0,0 0,0 0,0 0,1 0,-1-1,0 1,0 0,0 0,0 0,0 0,0 0,0 0,0-1,0 1,0 0,0 0,0 0,0 0,0 0,0-1,0 1,0 0,0 0,0 0,0 0,0 0,0 0,0-1,0 1,0 0,0 0,-1 0,1 0,0 0,0 0,0 0,0-1,-11-8,-16-6,-32-6,38 14,0-1,0 0,-22-14,-38-35,56 38,-52-31,75 50,1-1,0 1,0-1,-1 1,1-1,0 0,0 1,0-1,0 0,0 0,0 0,0 0,0 0,0 0,-1-1,17 0,33 12,-33-3,0 1,0 0,-1 1,0 1,17 15,-17-13,2 0,-1-1,33 16,-30-19,-1-1,-1 1,0 0,0 1,24 17,-40-25,1-1,0 1,-1 0,1-1,-1 1,1 0,0-1,-1 1,0 0,1 0,-1-1,1 1,-1 0,0 0,0 0,1 0,-1 0,0-1,0 1,0 0,0 0,0 0,0 0,0 0,0 0,0-1,-1 1,1 0,0 0,-1 0,1 0,0-1,-1 1,1 0,-1 0,1-1,-1 1,1 0,-1-1,-1 2,-34 24,25-19,-25 19,0 1,2 2,2 2,0 1,3 1,-47 67,67-87</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8T22:10:39.644"/>
    </inkml:context>
    <inkml:brush xml:id="br0">
      <inkml:brushProperty name="width" value="0.05" units="cm"/>
      <inkml:brushProperty name="height" value="0.05" units="cm"/>
      <inkml:brushProperty name="color" value="#5B2D90"/>
      <inkml:brushProperty name="ignorePressure" value="1"/>
    </inkml:brush>
  </inkml:definitions>
  <inkml:trace contextRef="#ctx0" brushRef="#br0">0 0</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8T22:15:41.597"/>
    </inkml:context>
    <inkml:brush xml:id="br0">
      <inkml:brushProperty name="width" value="0.05" units="cm"/>
      <inkml:brushProperty name="height" value="0.05" units="cm"/>
      <inkml:brushProperty name="color" value="#008C3A"/>
      <inkml:brushProperty name="ignorePressure" value="1"/>
    </inkml:brush>
  </inkml:definitions>
  <inkml:trace contextRef="#ctx0" brushRef="#br0">74 4167,'2'-7,"-1"-1,2 0,-1 1,1 0,0-1,0 1,1 0,-1 1,2-1,-1 1,1-1,9-8,-2-1,165-185,-105 124,66-92,-118 141,-1-2,-2 0,0-1,-2 0,-2-1,-1-1,10-44,-14 37,-2-1,-2-1,-1 1,-3 0,-1-1,-2 1,-2 0,-2 0,-1 1,-3 0,-26-69,-215-663,219 629,5-1,7-2,-4-225,34 58,-3 248,3 1,31-113,-32 151,2 1,1 0,2 1,19-31,70-87,-54 79,-37 47,2 0,-1 1,25-22,-36 37,0-1,-1 1,1 0,-1 0,1-1,-1 1,1 0,-1-1,1 1,-1-1,1 1,-1-1,1 1,-1-1,0 1,1-1,-1 1,0-1,1 1,-1-1,0 0,0 1,0-1,1 1,-1-1,0 0,0 1,0-1,0 0,0 1,0-1,0 0,0 1,-1-1,1 1,0-1,0 0,0 1,-1-1,1 1,0-1,-1 1,1-1,0 1,-1-1,1 1,-1-1,1 1,-1-1,1 1,-1 0,1-1,-1 1,1 0,-1-1,-1 1,-40-12,35 10,-118-23,0 4,-169-4,276 26,25 4,36 7,-25-7,30 7,2-2,69 6,59 11,67 42,-242-68,0 0,-1 0,1 0,0 1,0-1,-1 1,1 0,-1 0,1 0,-1 0,0 0,1 0,-1 1,-1-1,1 1,0 0,-1-1,1 1,-1 0,0 0,0 0,0 0,0 0,1 6,0 6,-1 1,0 0,-3 30,0-16,-2 372,4-380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9T19:27:07.026"/>
    </inkml:context>
    <inkml:brush xml:id="br0">
      <inkml:brushProperty name="width" value="0.025" units="cm"/>
      <inkml:brushProperty name="height" value="0.025" units="cm"/>
      <inkml:brushProperty name="color" value="#33CCFF"/>
      <inkml:brushProperty name="ignorePressure" value="1"/>
    </inkml:brush>
  </inkml:definitions>
  <inkml:trace contextRef="#ctx0" brushRef="#br0">0 1,'87'98,"-5"4,-5 4,93 166,-34-53,-87-147,3-3,3-1,3-3,2-3,4-2,120 87,151 74,63 48,741 515,31 25,-502-234,-439-369,714 679,-86 85,-647-666,-193-279</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9T19:29:13.955"/>
    </inkml:context>
    <inkml:brush xml:id="br0">
      <inkml:brushProperty name="width" value="0.025" units="cm"/>
      <inkml:brushProperty name="height" value="0.025" units="cm"/>
      <inkml:brushProperty name="color" value="#F6630D"/>
      <inkml:brushProperty name="ignorePressure" value="1"/>
    </inkml:brush>
  </inkml:definitions>
  <inkml:trace contextRef="#ctx0" brushRef="#br0">4457 1,'-2'13,"0"-1,-1 0,-1 0,0 0,0-1,-1 1,-1-1,0 0,0-1,-1 1,-10 10,-13 27,-141 255,-204 334,304-534,-4-3,-4-4,-179 169,99-126,-506 485,482-417,-306 305,429-458,-3-3,-120 75,72-57,4 5,3 4,3 5,5 4,3 4,4 5,4 3,5 3,-92 156,-49 72,0 23,214-341,1 0,0 0,1 1,0 0,1 0,0 0,-3 25,2 4</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9T19:32:58.648"/>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1 0,'3'50,"1"-1,2-1,3 1,2-1,1-1,26 62,139 267,-106-235,-28-51,4-2,4-2,4-2,3-3,3-2,78 75,-62-77,4-4,2-4,95 60,-140-99,-1 1,-1 2,-2 1,-1 2,-2 1,-2 2,34 57,28 34,12 2,-19-28,133 222,-187-272,-8-16,-1 2,-2 0,-1 1,12 46,63 185,-48-138,-36-98</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9T19:33:09.910"/>
    </inkml:context>
    <inkml:brush xml:id="br0">
      <inkml:brushProperty name="width" value="0.025" units="cm"/>
      <inkml:brushProperty name="height" value="0.025" units="cm"/>
      <inkml:brushProperty name="color" value="#004F8B"/>
      <inkml:brushProperty name="ignorePressure" value="1"/>
    </inkml:brush>
  </inkml:definitions>
  <inkml:trace contextRef="#ctx0" brushRef="#br0">1715 1,'-3'44,"-2"-1,-3 0,-1 0,-2-1,-2 0,-26 58,-17 56,30-82,-48 94,23-57,40-88,-1 0,-1-1,-1 0,-2-1,1-1,-2 0,-1-1,-20 17,-2-3,-3-1,-86 49,77-53,2 2,1 2,2 2,-83 77,-74 78,24-24,142-130,-63 45,62-50,-66 62,62-46,28-25</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0T19:32:47.245"/>
    </inkml:context>
    <inkml:brush xml:id="br0">
      <inkml:brushProperty name="width" value="0.05" units="cm"/>
      <inkml:brushProperty name="height" value="0.05" units="cm"/>
      <inkml:brushProperty name="color" value="#008C3A"/>
      <inkml:brushProperty name="ignorePressure" value="1"/>
    </inkml:brush>
  </inkml:definitions>
  <inkml:trace contextRef="#ctx0" brushRef="#br0">575 1,'-1'0,"1"0,-1 0,0 1,1-1,-1 0,1 0,0 1,-1-1,1 0,-1 1,1-1,-1 0,1 1,0-1,-1 1,1-1,0 1,-1-1,1 1,0-1,0 1,-1-1,1 1,0-1,0 1,0-1,0 2,-4 18,4-15,-102 530,70-387,12-66,-56 146,-60 67,104-228,3 2,3 1,3 1,-23 123,29-81,5 0,3 156,9-221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7ED3B0-D195-4219-ADE1-E327C7F4DAE2}" type="datetimeFigureOut">
              <a:rPr lang="en-US" smtClean="0"/>
              <a:t>1/13/2026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16D596-19D4-4A2A-A259-BFDC0372E8F7}" type="slidenum">
              <a:rPr lang="en-US" smtClean="0"/>
              <a:t>‹#›</a:t>
            </a:fld>
            <a:endParaRPr lang="en-US"/>
          </a:p>
        </p:txBody>
      </p:sp>
    </p:spTree>
    <p:extLst>
      <p:ext uri="{BB962C8B-B14F-4D97-AF65-F5344CB8AC3E}">
        <p14:creationId xmlns:p14="http://schemas.microsoft.com/office/powerpoint/2010/main" val="3574426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image" Target="../media/image53.emf"/></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4</a:t>
            </a:fld>
            <a:endParaRPr lang="en-US"/>
          </a:p>
        </p:txBody>
      </p:sp>
    </p:spTree>
    <p:extLst>
      <p:ext uri="{BB962C8B-B14F-4D97-AF65-F5344CB8AC3E}">
        <p14:creationId xmlns:p14="http://schemas.microsoft.com/office/powerpoint/2010/main" val="25359040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15</a:t>
            </a:fld>
            <a:endParaRPr lang="en-US"/>
          </a:p>
        </p:txBody>
      </p:sp>
    </p:spTree>
    <p:extLst>
      <p:ext uri="{BB962C8B-B14F-4D97-AF65-F5344CB8AC3E}">
        <p14:creationId xmlns:p14="http://schemas.microsoft.com/office/powerpoint/2010/main" val="3654655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16</a:t>
            </a:fld>
            <a:endParaRPr lang="en-US"/>
          </a:p>
        </p:txBody>
      </p:sp>
    </p:spTree>
    <p:extLst>
      <p:ext uri="{BB962C8B-B14F-4D97-AF65-F5344CB8AC3E}">
        <p14:creationId xmlns:p14="http://schemas.microsoft.com/office/powerpoint/2010/main" val="29986747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17</a:t>
            </a:fld>
            <a:endParaRPr lang="en-US"/>
          </a:p>
        </p:txBody>
      </p:sp>
    </p:spTree>
    <p:extLst>
      <p:ext uri="{BB962C8B-B14F-4D97-AF65-F5344CB8AC3E}">
        <p14:creationId xmlns:p14="http://schemas.microsoft.com/office/powerpoint/2010/main" val="5170278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E4B8FE-2F4F-1186-F7AF-80A37617985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8FA853-3FB0-2B42-BDB0-02D8E8D472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7DEC7B-53C6-5553-FFC6-654177FE2DC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6AD5088-1D4A-9F54-B84A-48F225C6BFCA}"/>
              </a:ext>
            </a:extLst>
          </p:cNvPr>
          <p:cNvSpPr>
            <a:spLocks noGrp="1"/>
          </p:cNvSpPr>
          <p:nvPr>
            <p:ph type="sldNum" sz="quarter" idx="5"/>
          </p:nvPr>
        </p:nvSpPr>
        <p:spPr/>
        <p:txBody>
          <a:bodyPr/>
          <a:lstStyle/>
          <a:p>
            <a:fld id="{5916D596-19D4-4A2A-A259-BFDC0372E8F7}" type="slidenum">
              <a:rPr lang="en-US" smtClean="0"/>
              <a:t>18</a:t>
            </a:fld>
            <a:endParaRPr lang="en-US"/>
          </a:p>
        </p:txBody>
      </p:sp>
    </p:spTree>
    <p:extLst>
      <p:ext uri="{BB962C8B-B14F-4D97-AF65-F5344CB8AC3E}">
        <p14:creationId xmlns:p14="http://schemas.microsoft.com/office/powerpoint/2010/main" val="13076817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22</a:t>
            </a:fld>
            <a:endParaRPr lang="en-US"/>
          </a:p>
        </p:txBody>
      </p:sp>
    </p:spTree>
    <p:extLst>
      <p:ext uri="{BB962C8B-B14F-4D97-AF65-F5344CB8AC3E}">
        <p14:creationId xmlns:p14="http://schemas.microsoft.com/office/powerpoint/2010/main" val="30084562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23</a:t>
            </a:fld>
            <a:endParaRPr lang="en-US"/>
          </a:p>
        </p:txBody>
      </p:sp>
    </p:spTree>
    <p:extLst>
      <p:ext uri="{BB962C8B-B14F-4D97-AF65-F5344CB8AC3E}">
        <p14:creationId xmlns:p14="http://schemas.microsoft.com/office/powerpoint/2010/main" val="24433958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24</a:t>
            </a:fld>
            <a:endParaRPr lang="en-US"/>
          </a:p>
        </p:txBody>
      </p:sp>
    </p:spTree>
    <p:extLst>
      <p:ext uri="{BB962C8B-B14F-4D97-AF65-F5344CB8AC3E}">
        <p14:creationId xmlns:p14="http://schemas.microsoft.com/office/powerpoint/2010/main" val="17216234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25</a:t>
            </a:fld>
            <a:endParaRPr lang="en-US"/>
          </a:p>
        </p:txBody>
      </p:sp>
    </p:spTree>
    <p:extLst>
      <p:ext uri="{BB962C8B-B14F-4D97-AF65-F5344CB8AC3E}">
        <p14:creationId xmlns:p14="http://schemas.microsoft.com/office/powerpoint/2010/main" val="15876126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26</a:t>
            </a:fld>
            <a:endParaRPr lang="en-US"/>
          </a:p>
        </p:txBody>
      </p:sp>
    </p:spTree>
    <p:extLst>
      <p:ext uri="{BB962C8B-B14F-4D97-AF65-F5344CB8AC3E}">
        <p14:creationId xmlns:p14="http://schemas.microsoft.com/office/powerpoint/2010/main" val="25668178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27</a:t>
            </a:fld>
            <a:endParaRPr lang="en-US"/>
          </a:p>
        </p:txBody>
      </p:sp>
    </p:spTree>
    <p:extLst>
      <p:ext uri="{BB962C8B-B14F-4D97-AF65-F5344CB8AC3E}">
        <p14:creationId xmlns:p14="http://schemas.microsoft.com/office/powerpoint/2010/main" val="1017433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7</a:t>
            </a:fld>
            <a:endParaRPr lang="en-US"/>
          </a:p>
        </p:txBody>
      </p:sp>
    </p:spTree>
    <p:extLst>
      <p:ext uri="{BB962C8B-B14F-4D97-AF65-F5344CB8AC3E}">
        <p14:creationId xmlns:p14="http://schemas.microsoft.com/office/powerpoint/2010/main" val="13991527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28</a:t>
            </a:fld>
            <a:endParaRPr lang="en-US"/>
          </a:p>
        </p:txBody>
      </p:sp>
    </p:spTree>
    <p:extLst>
      <p:ext uri="{BB962C8B-B14F-4D97-AF65-F5344CB8AC3E}">
        <p14:creationId xmlns:p14="http://schemas.microsoft.com/office/powerpoint/2010/main" val="4974953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29</a:t>
            </a:fld>
            <a:endParaRPr lang="en-US"/>
          </a:p>
        </p:txBody>
      </p:sp>
    </p:spTree>
    <p:extLst>
      <p:ext uri="{BB962C8B-B14F-4D97-AF65-F5344CB8AC3E}">
        <p14:creationId xmlns:p14="http://schemas.microsoft.com/office/powerpoint/2010/main" val="30252201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621B88-C377-BF3F-78EE-9DF75BDED4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FA95C5-004A-EF8E-EA36-5DC51EDBDF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A2497C-9016-2FA4-DF7D-A5E70B0424F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E141D42-D358-43F9-CA0D-F7DCE1503743}"/>
              </a:ext>
            </a:extLst>
          </p:cNvPr>
          <p:cNvSpPr>
            <a:spLocks noGrp="1"/>
          </p:cNvSpPr>
          <p:nvPr>
            <p:ph type="sldNum" sz="quarter" idx="5"/>
          </p:nvPr>
        </p:nvSpPr>
        <p:spPr/>
        <p:txBody>
          <a:bodyPr/>
          <a:lstStyle/>
          <a:p>
            <a:fld id="{5916D596-19D4-4A2A-A259-BFDC0372E8F7}" type="slidenum">
              <a:rPr lang="en-US" smtClean="0"/>
              <a:t>30</a:t>
            </a:fld>
            <a:endParaRPr lang="en-US"/>
          </a:p>
        </p:txBody>
      </p:sp>
    </p:spTree>
    <p:extLst>
      <p:ext uri="{BB962C8B-B14F-4D97-AF65-F5344CB8AC3E}">
        <p14:creationId xmlns:p14="http://schemas.microsoft.com/office/powerpoint/2010/main" val="15352650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31</a:t>
            </a:fld>
            <a:endParaRPr lang="en-US"/>
          </a:p>
        </p:txBody>
      </p:sp>
    </p:spTree>
    <p:extLst>
      <p:ext uri="{BB962C8B-B14F-4D97-AF65-F5344CB8AC3E}">
        <p14:creationId xmlns:p14="http://schemas.microsoft.com/office/powerpoint/2010/main" val="1213604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32</a:t>
            </a:fld>
            <a:endParaRPr lang="en-US"/>
          </a:p>
        </p:txBody>
      </p:sp>
    </p:spTree>
    <p:extLst>
      <p:ext uri="{BB962C8B-B14F-4D97-AF65-F5344CB8AC3E}">
        <p14:creationId xmlns:p14="http://schemas.microsoft.com/office/powerpoint/2010/main" val="25813672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33</a:t>
            </a:fld>
            <a:endParaRPr lang="en-US"/>
          </a:p>
        </p:txBody>
      </p:sp>
    </p:spTree>
    <p:extLst>
      <p:ext uri="{BB962C8B-B14F-4D97-AF65-F5344CB8AC3E}">
        <p14:creationId xmlns:p14="http://schemas.microsoft.com/office/powerpoint/2010/main" val="5946341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34</a:t>
            </a:fld>
            <a:endParaRPr lang="en-US"/>
          </a:p>
        </p:txBody>
      </p:sp>
    </p:spTree>
    <p:extLst>
      <p:ext uri="{BB962C8B-B14F-4D97-AF65-F5344CB8AC3E}">
        <p14:creationId xmlns:p14="http://schemas.microsoft.com/office/powerpoint/2010/main" val="37186359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6B7CFD-989C-4C3A-E55D-9DA959BAB3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AFEF10-1DE4-AE6B-4054-B8562432E9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AE0152-B182-4395-CC21-D7491B6ACB4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F7347D6-1752-EF7A-589C-A29AF7030856}"/>
              </a:ext>
            </a:extLst>
          </p:cNvPr>
          <p:cNvSpPr>
            <a:spLocks noGrp="1"/>
          </p:cNvSpPr>
          <p:nvPr>
            <p:ph type="sldNum" sz="quarter" idx="5"/>
          </p:nvPr>
        </p:nvSpPr>
        <p:spPr/>
        <p:txBody>
          <a:bodyPr/>
          <a:lstStyle/>
          <a:p>
            <a:fld id="{5916D596-19D4-4A2A-A259-BFDC0372E8F7}" type="slidenum">
              <a:rPr lang="en-US" smtClean="0"/>
              <a:t>35</a:t>
            </a:fld>
            <a:endParaRPr lang="en-US"/>
          </a:p>
        </p:txBody>
      </p:sp>
    </p:spTree>
    <p:extLst>
      <p:ext uri="{BB962C8B-B14F-4D97-AF65-F5344CB8AC3E}">
        <p14:creationId xmlns:p14="http://schemas.microsoft.com/office/powerpoint/2010/main" val="34325047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37</a:t>
            </a:fld>
            <a:endParaRPr lang="en-US"/>
          </a:p>
        </p:txBody>
      </p:sp>
    </p:spTree>
    <p:extLst>
      <p:ext uri="{BB962C8B-B14F-4D97-AF65-F5344CB8AC3E}">
        <p14:creationId xmlns:p14="http://schemas.microsoft.com/office/powerpoint/2010/main" val="31518472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38</a:t>
            </a:fld>
            <a:endParaRPr lang="en-US"/>
          </a:p>
        </p:txBody>
      </p:sp>
    </p:spTree>
    <p:extLst>
      <p:ext uri="{BB962C8B-B14F-4D97-AF65-F5344CB8AC3E}">
        <p14:creationId xmlns:p14="http://schemas.microsoft.com/office/powerpoint/2010/main" val="549005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8</a:t>
            </a:fld>
            <a:endParaRPr lang="en-US"/>
          </a:p>
        </p:txBody>
      </p:sp>
    </p:spTree>
    <p:extLst>
      <p:ext uri="{BB962C8B-B14F-4D97-AF65-F5344CB8AC3E}">
        <p14:creationId xmlns:p14="http://schemas.microsoft.com/office/powerpoint/2010/main" val="34767734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39</a:t>
            </a:fld>
            <a:endParaRPr lang="en-US"/>
          </a:p>
        </p:txBody>
      </p:sp>
    </p:spTree>
    <p:extLst>
      <p:ext uri="{BB962C8B-B14F-4D97-AF65-F5344CB8AC3E}">
        <p14:creationId xmlns:p14="http://schemas.microsoft.com/office/powerpoint/2010/main" val="42442544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40</a:t>
            </a:fld>
            <a:endParaRPr lang="en-US"/>
          </a:p>
        </p:txBody>
      </p:sp>
    </p:spTree>
    <p:extLst>
      <p:ext uri="{BB962C8B-B14F-4D97-AF65-F5344CB8AC3E}">
        <p14:creationId xmlns:p14="http://schemas.microsoft.com/office/powerpoint/2010/main" val="18428513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41</a:t>
            </a:fld>
            <a:endParaRPr lang="en-US"/>
          </a:p>
        </p:txBody>
      </p:sp>
    </p:spTree>
    <p:extLst>
      <p:ext uri="{BB962C8B-B14F-4D97-AF65-F5344CB8AC3E}">
        <p14:creationId xmlns:p14="http://schemas.microsoft.com/office/powerpoint/2010/main" val="16140494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42</a:t>
            </a:fld>
            <a:endParaRPr lang="en-US"/>
          </a:p>
        </p:txBody>
      </p:sp>
    </p:spTree>
    <p:extLst>
      <p:ext uri="{BB962C8B-B14F-4D97-AF65-F5344CB8AC3E}">
        <p14:creationId xmlns:p14="http://schemas.microsoft.com/office/powerpoint/2010/main" val="4427289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43</a:t>
            </a:fld>
            <a:endParaRPr lang="en-US"/>
          </a:p>
        </p:txBody>
      </p:sp>
    </p:spTree>
    <p:extLst>
      <p:ext uri="{BB962C8B-B14F-4D97-AF65-F5344CB8AC3E}">
        <p14:creationId xmlns:p14="http://schemas.microsoft.com/office/powerpoint/2010/main" val="288118583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44</a:t>
            </a:fld>
            <a:endParaRPr lang="en-US"/>
          </a:p>
        </p:txBody>
      </p:sp>
    </p:spTree>
    <p:extLst>
      <p:ext uri="{BB962C8B-B14F-4D97-AF65-F5344CB8AC3E}">
        <p14:creationId xmlns:p14="http://schemas.microsoft.com/office/powerpoint/2010/main" val="22270967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02591D6-0E71-41B8-9B78-581CFABB7BFC}" type="slidenum">
              <a:rPr lang="en-US" smtClean="0"/>
              <a:t>46</a:t>
            </a:fld>
            <a:endParaRPr lang="en-US"/>
          </a:p>
        </p:txBody>
      </p:sp>
    </p:spTree>
    <p:extLst>
      <p:ext uri="{BB962C8B-B14F-4D97-AF65-F5344CB8AC3E}">
        <p14:creationId xmlns:p14="http://schemas.microsoft.com/office/powerpoint/2010/main" val="2481334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47</a:t>
            </a:fld>
            <a:endParaRPr lang="en-US"/>
          </a:p>
        </p:txBody>
      </p:sp>
    </p:spTree>
    <p:extLst>
      <p:ext uri="{BB962C8B-B14F-4D97-AF65-F5344CB8AC3E}">
        <p14:creationId xmlns:p14="http://schemas.microsoft.com/office/powerpoint/2010/main" val="31173060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48</a:t>
            </a:fld>
            <a:endParaRPr lang="en-US"/>
          </a:p>
        </p:txBody>
      </p:sp>
    </p:spTree>
    <p:extLst>
      <p:ext uri="{BB962C8B-B14F-4D97-AF65-F5344CB8AC3E}">
        <p14:creationId xmlns:p14="http://schemas.microsoft.com/office/powerpoint/2010/main" val="36710042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49</a:t>
            </a:fld>
            <a:endParaRPr lang="en-US"/>
          </a:p>
        </p:txBody>
      </p:sp>
    </p:spTree>
    <p:extLst>
      <p:ext uri="{BB962C8B-B14F-4D97-AF65-F5344CB8AC3E}">
        <p14:creationId xmlns:p14="http://schemas.microsoft.com/office/powerpoint/2010/main" val="298277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9</a:t>
            </a:fld>
            <a:endParaRPr lang="en-US"/>
          </a:p>
        </p:txBody>
      </p:sp>
    </p:spTree>
    <p:extLst>
      <p:ext uri="{BB962C8B-B14F-4D97-AF65-F5344CB8AC3E}">
        <p14:creationId xmlns:p14="http://schemas.microsoft.com/office/powerpoint/2010/main" val="228418836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50</a:t>
            </a:fld>
            <a:endParaRPr lang="en-US"/>
          </a:p>
        </p:txBody>
      </p:sp>
    </p:spTree>
    <p:extLst>
      <p:ext uri="{BB962C8B-B14F-4D97-AF65-F5344CB8AC3E}">
        <p14:creationId xmlns:p14="http://schemas.microsoft.com/office/powerpoint/2010/main" val="38394201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51</a:t>
            </a:fld>
            <a:endParaRPr lang="en-US"/>
          </a:p>
        </p:txBody>
      </p:sp>
    </p:spTree>
    <p:extLst>
      <p:ext uri="{BB962C8B-B14F-4D97-AF65-F5344CB8AC3E}">
        <p14:creationId xmlns:p14="http://schemas.microsoft.com/office/powerpoint/2010/main" val="145132440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52</a:t>
            </a:fld>
            <a:endParaRPr lang="en-US"/>
          </a:p>
        </p:txBody>
      </p:sp>
    </p:spTree>
    <p:extLst>
      <p:ext uri="{BB962C8B-B14F-4D97-AF65-F5344CB8AC3E}">
        <p14:creationId xmlns:p14="http://schemas.microsoft.com/office/powerpoint/2010/main" val="59295545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58</a:t>
            </a:fld>
            <a:endParaRPr lang="en-US"/>
          </a:p>
        </p:txBody>
      </p:sp>
    </p:spTree>
    <p:extLst>
      <p:ext uri="{BB962C8B-B14F-4D97-AF65-F5344CB8AC3E}">
        <p14:creationId xmlns:p14="http://schemas.microsoft.com/office/powerpoint/2010/main" val="210678771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59</a:t>
            </a:fld>
            <a:endParaRPr lang="en-US"/>
          </a:p>
        </p:txBody>
      </p:sp>
    </p:spTree>
    <p:extLst>
      <p:ext uri="{BB962C8B-B14F-4D97-AF65-F5344CB8AC3E}">
        <p14:creationId xmlns:p14="http://schemas.microsoft.com/office/powerpoint/2010/main" val="40254997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6492F2-610B-11F0-31E6-3B858AF448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939C24-A95C-ECE6-E34B-3044F982C2F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86F0F4-9375-99A6-1E77-E42234200A1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BC6336B-A2DE-A107-F895-5C77FD991CC9}"/>
              </a:ext>
            </a:extLst>
          </p:cNvPr>
          <p:cNvSpPr>
            <a:spLocks noGrp="1"/>
          </p:cNvSpPr>
          <p:nvPr>
            <p:ph type="sldNum" sz="quarter" idx="5"/>
          </p:nvPr>
        </p:nvSpPr>
        <p:spPr/>
        <p:txBody>
          <a:bodyPr/>
          <a:lstStyle/>
          <a:p>
            <a:fld id="{5916D596-19D4-4A2A-A259-BFDC0372E8F7}" type="slidenum">
              <a:rPr lang="en-US" smtClean="0"/>
              <a:t>60</a:t>
            </a:fld>
            <a:endParaRPr lang="en-US"/>
          </a:p>
        </p:txBody>
      </p:sp>
    </p:spTree>
    <p:extLst>
      <p:ext uri="{BB962C8B-B14F-4D97-AF65-F5344CB8AC3E}">
        <p14:creationId xmlns:p14="http://schemas.microsoft.com/office/powerpoint/2010/main" val="36372752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61</a:t>
            </a:fld>
            <a:endParaRPr lang="en-US"/>
          </a:p>
        </p:txBody>
      </p:sp>
    </p:spTree>
    <p:extLst>
      <p:ext uri="{BB962C8B-B14F-4D97-AF65-F5344CB8AC3E}">
        <p14:creationId xmlns:p14="http://schemas.microsoft.com/office/powerpoint/2010/main" val="230960347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62</a:t>
            </a:fld>
            <a:endParaRPr lang="en-US"/>
          </a:p>
        </p:txBody>
      </p:sp>
    </p:spTree>
    <p:extLst>
      <p:ext uri="{BB962C8B-B14F-4D97-AF65-F5344CB8AC3E}">
        <p14:creationId xmlns:p14="http://schemas.microsoft.com/office/powerpoint/2010/main" val="320230052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63</a:t>
            </a:fld>
            <a:endParaRPr lang="en-US"/>
          </a:p>
        </p:txBody>
      </p:sp>
    </p:spTree>
    <p:extLst>
      <p:ext uri="{BB962C8B-B14F-4D97-AF65-F5344CB8AC3E}">
        <p14:creationId xmlns:p14="http://schemas.microsoft.com/office/powerpoint/2010/main" val="84137355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6E1168-E648-D203-A1A9-BA0B2F2580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5DCD0E-AA58-51E9-C4B4-D675ACD326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68B63B-9AFB-96C9-31DB-71C612F5A95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22BBC26-3B84-B743-3B3F-2A424B5225F2}"/>
              </a:ext>
            </a:extLst>
          </p:cNvPr>
          <p:cNvSpPr>
            <a:spLocks noGrp="1"/>
          </p:cNvSpPr>
          <p:nvPr>
            <p:ph type="sldNum" sz="quarter" idx="5"/>
          </p:nvPr>
        </p:nvSpPr>
        <p:spPr/>
        <p:txBody>
          <a:bodyPr/>
          <a:lstStyle/>
          <a:p>
            <a:fld id="{5916D596-19D4-4A2A-A259-BFDC0372E8F7}" type="slidenum">
              <a:rPr lang="en-US" smtClean="0"/>
              <a:t>64</a:t>
            </a:fld>
            <a:endParaRPr lang="en-US"/>
          </a:p>
        </p:txBody>
      </p:sp>
    </p:spTree>
    <p:extLst>
      <p:ext uri="{BB962C8B-B14F-4D97-AF65-F5344CB8AC3E}">
        <p14:creationId xmlns:p14="http://schemas.microsoft.com/office/powerpoint/2010/main" val="3602874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10</a:t>
            </a:fld>
            <a:endParaRPr lang="en-US"/>
          </a:p>
        </p:txBody>
      </p:sp>
    </p:spTree>
    <p:extLst>
      <p:ext uri="{BB962C8B-B14F-4D97-AF65-F5344CB8AC3E}">
        <p14:creationId xmlns:p14="http://schemas.microsoft.com/office/powerpoint/2010/main" val="65294929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65</a:t>
            </a:fld>
            <a:endParaRPr lang="en-US"/>
          </a:p>
        </p:txBody>
      </p:sp>
    </p:spTree>
    <p:extLst>
      <p:ext uri="{BB962C8B-B14F-4D97-AF65-F5344CB8AC3E}">
        <p14:creationId xmlns:p14="http://schemas.microsoft.com/office/powerpoint/2010/main" val="273710473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66</a:t>
            </a:fld>
            <a:endParaRPr lang="en-US"/>
          </a:p>
        </p:txBody>
      </p:sp>
    </p:spTree>
    <p:extLst>
      <p:ext uri="{BB962C8B-B14F-4D97-AF65-F5344CB8AC3E}">
        <p14:creationId xmlns:p14="http://schemas.microsoft.com/office/powerpoint/2010/main" val="32566950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67</a:t>
            </a:fld>
            <a:endParaRPr lang="en-US"/>
          </a:p>
        </p:txBody>
      </p:sp>
    </p:spTree>
    <p:extLst>
      <p:ext uri="{BB962C8B-B14F-4D97-AF65-F5344CB8AC3E}">
        <p14:creationId xmlns:p14="http://schemas.microsoft.com/office/powerpoint/2010/main" val="405889536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68</a:t>
            </a:fld>
            <a:endParaRPr lang="en-US"/>
          </a:p>
        </p:txBody>
      </p:sp>
    </p:spTree>
    <p:extLst>
      <p:ext uri="{BB962C8B-B14F-4D97-AF65-F5344CB8AC3E}">
        <p14:creationId xmlns:p14="http://schemas.microsoft.com/office/powerpoint/2010/main" val="4164834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11</a:t>
            </a:fld>
            <a:endParaRPr lang="en-US"/>
          </a:p>
        </p:txBody>
      </p:sp>
    </p:spTree>
    <p:extLst>
      <p:ext uri="{BB962C8B-B14F-4D97-AF65-F5344CB8AC3E}">
        <p14:creationId xmlns:p14="http://schemas.microsoft.com/office/powerpoint/2010/main" val="77060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7FCF72-8CAD-0167-ED2B-56A4C57D99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9AB2B0-4E3F-1A66-A6C5-BFCF146EA0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067D924-4C0E-A915-A5D5-3ED54B59B6E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F9FC187-B52E-4F78-EA62-D0E9B6BE3587}"/>
              </a:ext>
            </a:extLst>
          </p:cNvPr>
          <p:cNvSpPr>
            <a:spLocks noGrp="1"/>
          </p:cNvSpPr>
          <p:nvPr>
            <p:ph type="sldNum" sz="quarter" idx="5"/>
          </p:nvPr>
        </p:nvSpPr>
        <p:spPr/>
        <p:txBody>
          <a:bodyPr/>
          <a:lstStyle/>
          <a:p>
            <a:fld id="{5916D596-19D4-4A2A-A259-BFDC0372E8F7}" type="slidenum">
              <a:rPr lang="en-US" smtClean="0"/>
              <a:t>12</a:t>
            </a:fld>
            <a:endParaRPr lang="en-US"/>
          </a:p>
        </p:txBody>
      </p:sp>
      <p:graphicFrame>
        <p:nvGraphicFramePr>
          <p:cNvPr id="5" name="Object 4">
            <a:extLst>
              <a:ext uri="{FF2B5EF4-FFF2-40B4-BE49-F238E27FC236}">
                <a16:creationId xmlns:a16="http://schemas.microsoft.com/office/drawing/2014/main" id="{BA5D96A6-9F3A-0768-B744-2316CC3A8514}"/>
              </a:ext>
            </a:extLst>
          </p:cNvPr>
          <p:cNvGraphicFramePr>
            <a:graphicFrameLocks noChangeAspect="1"/>
          </p:cNvGraphicFramePr>
          <p:nvPr>
            <p:extLst>
              <p:ext uri="{D42A27DB-BD31-4B8C-83A1-F6EECF244321}">
                <p14:modId xmlns:p14="http://schemas.microsoft.com/office/powerpoint/2010/main" val="1619071838"/>
              </p:ext>
            </p:extLst>
          </p:nvPr>
        </p:nvGraphicFramePr>
        <p:xfrm>
          <a:off x="2171700" y="4346575"/>
          <a:ext cx="2513013" cy="449263"/>
        </p:xfrm>
        <a:graphic>
          <a:graphicData uri="http://schemas.openxmlformats.org/presentationml/2006/ole">
            <mc:AlternateContent xmlns:mc="http://schemas.openxmlformats.org/markup-compatibility/2006">
              <mc:Choice xmlns:v="urn:schemas-microsoft-com:vml" Requires="v">
                <p:oleObj name="Equation" r:id="rId3" imgW="2513436" imgH="448482" progId="Equation.DSMT4">
                  <p:embed/>
                </p:oleObj>
              </mc:Choice>
              <mc:Fallback>
                <p:oleObj name="Equation" r:id="rId3" imgW="2513436" imgH="448482" progId="Equation.DSMT4">
                  <p:embed/>
                  <p:pic>
                    <p:nvPicPr>
                      <p:cNvPr id="0" name=""/>
                      <p:cNvPicPr/>
                      <p:nvPr/>
                    </p:nvPicPr>
                    <p:blipFill>
                      <a:blip r:embed="rId4"/>
                      <a:stretch>
                        <a:fillRect/>
                      </a:stretch>
                    </p:blipFill>
                    <p:spPr>
                      <a:xfrm>
                        <a:off x="2171700" y="4346575"/>
                        <a:ext cx="2513013" cy="449263"/>
                      </a:xfrm>
                      <a:prstGeom prst="rect">
                        <a:avLst/>
                      </a:prstGeom>
                    </p:spPr>
                  </p:pic>
                </p:oleObj>
              </mc:Fallback>
            </mc:AlternateContent>
          </a:graphicData>
        </a:graphic>
      </p:graphicFrame>
    </p:spTree>
    <p:extLst>
      <p:ext uri="{BB962C8B-B14F-4D97-AF65-F5344CB8AC3E}">
        <p14:creationId xmlns:p14="http://schemas.microsoft.com/office/powerpoint/2010/main" val="42810328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13</a:t>
            </a:fld>
            <a:endParaRPr lang="en-US"/>
          </a:p>
        </p:txBody>
      </p:sp>
    </p:spTree>
    <p:extLst>
      <p:ext uri="{BB962C8B-B14F-4D97-AF65-F5344CB8AC3E}">
        <p14:creationId xmlns:p14="http://schemas.microsoft.com/office/powerpoint/2010/main" val="15035871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16D596-19D4-4A2A-A259-BFDC0372E8F7}" type="slidenum">
              <a:rPr lang="en-US" smtClean="0"/>
              <a:t>14</a:t>
            </a:fld>
            <a:endParaRPr lang="en-US"/>
          </a:p>
        </p:txBody>
      </p:sp>
    </p:spTree>
    <p:extLst>
      <p:ext uri="{BB962C8B-B14F-4D97-AF65-F5344CB8AC3E}">
        <p14:creationId xmlns:p14="http://schemas.microsoft.com/office/powerpoint/2010/main" val="752752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C0D4C-19E7-4143-B597-52552C1BD3C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CB514A8-6288-4623-A2F4-56B3ABAD9A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37F9C00-5278-4A6F-B213-4890EB7EB833}"/>
              </a:ext>
            </a:extLst>
          </p:cNvPr>
          <p:cNvSpPr>
            <a:spLocks noGrp="1"/>
          </p:cNvSpPr>
          <p:nvPr>
            <p:ph type="dt" sz="half" idx="10"/>
          </p:nvPr>
        </p:nvSpPr>
        <p:spPr/>
        <p:txBody>
          <a:bodyPr/>
          <a:lstStyle/>
          <a:p>
            <a:fld id="{4C93259C-CE3C-4C52-8A4C-69C426991D94}" type="datetimeFigureOut">
              <a:rPr lang="en-US" smtClean="0"/>
              <a:t>1/13/2026</a:t>
            </a:fld>
            <a:endParaRPr lang="en-US"/>
          </a:p>
        </p:txBody>
      </p:sp>
      <p:sp>
        <p:nvSpPr>
          <p:cNvPr id="5" name="Footer Placeholder 4">
            <a:extLst>
              <a:ext uri="{FF2B5EF4-FFF2-40B4-BE49-F238E27FC236}">
                <a16:creationId xmlns:a16="http://schemas.microsoft.com/office/drawing/2014/main" id="{D5395B9F-4BB6-4463-911A-4FE000D44D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09183D-25AB-48C7-89F0-48750C21DFBD}"/>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2577571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31E56-BCCF-4E1A-BAD8-B8577486460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7E604A0-4BAD-43E1-B9D2-0F909A7C6B7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C8D5B2-11D5-4BC2-ABA3-31316D843F26}"/>
              </a:ext>
            </a:extLst>
          </p:cNvPr>
          <p:cNvSpPr>
            <a:spLocks noGrp="1"/>
          </p:cNvSpPr>
          <p:nvPr>
            <p:ph type="dt" sz="half" idx="10"/>
          </p:nvPr>
        </p:nvSpPr>
        <p:spPr/>
        <p:txBody>
          <a:bodyPr/>
          <a:lstStyle/>
          <a:p>
            <a:fld id="{4C93259C-CE3C-4C52-8A4C-69C426991D94}" type="datetimeFigureOut">
              <a:rPr lang="en-US" smtClean="0"/>
              <a:t>1/13/2026</a:t>
            </a:fld>
            <a:endParaRPr lang="en-US"/>
          </a:p>
        </p:txBody>
      </p:sp>
      <p:sp>
        <p:nvSpPr>
          <p:cNvPr id="5" name="Footer Placeholder 4">
            <a:extLst>
              <a:ext uri="{FF2B5EF4-FFF2-40B4-BE49-F238E27FC236}">
                <a16:creationId xmlns:a16="http://schemas.microsoft.com/office/drawing/2014/main" id="{84B04946-D90C-45C7-A16B-BD1498CA68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A980A7-E4AA-4CE9-9DDD-CC1DBBD17B28}"/>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3126732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016994-C800-429F-B4D0-817BF31ABFE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E475098-DC80-4E11-880C-B13F90AF919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A1122B-E1C8-4A66-80F6-3A39056BC656}"/>
              </a:ext>
            </a:extLst>
          </p:cNvPr>
          <p:cNvSpPr>
            <a:spLocks noGrp="1"/>
          </p:cNvSpPr>
          <p:nvPr>
            <p:ph type="dt" sz="half" idx="10"/>
          </p:nvPr>
        </p:nvSpPr>
        <p:spPr/>
        <p:txBody>
          <a:bodyPr/>
          <a:lstStyle/>
          <a:p>
            <a:fld id="{4C93259C-CE3C-4C52-8A4C-69C426991D94}" type="datetimeFigureOut">
              <a:rPr lang="en-US" smtClean="0"/>
              <a:t>1/13/2026</a:t>
            </a:fld>
            <a:endParaRPr lang="en-US"/>
          </a:p>
        </p:txBody>
      </p:sp>
      <p:sp>
        <p:nvSpPr>
          <p:cNvPr id="5" name="Footer Placeholder 4">
            <a:extLst>
              <a:ext uri="{FF2B5EF4-FFF2-40B4-BE49-F238E27FC236}">
                <a16:creationId xmlns:a16="http://schemas.microsoft.com/office/drawing/2014/main" id="{F803B4B4-541C-4345-89E6-6EFDFBC5C9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83AD38-328A-433A-A4AE-5F5601E162D8}"/>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1477020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13E0B-6F21-4D96-B1BB-9B36F881B5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E68C6F-6002-4F98-94A6-8E0BBBCC35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5E3EDF-515F-4E8C-8695-4EC100888D69}"/>
              </a:ext>
            </a:extLst>
          </p:cNvPr>
          <p:cNvSpPr>
            <a:spLocks noGrp="1"/>
          </p:cNvSpPr>
          <p:nvPr>
            <p:ph type="dt" sz="half" idx="10"/>
          </p:nvPr>
        </p:nvSpPr>
        <p:spPr/>
        <p:txBody>
          <a:bodyPr/>
          <a:lstStyle/>
          <a:p>
            <a:fld id="{4C93259C-CE3C-4C52-8A4C-69C426991D94}" type="datetimeFigureOut">
              <a:rPr lang="en-US" smtClean="0"/>
              <a:t>1/13/2026</a:t>
            </a:fld>
            <a:endParaRPr lang="en-US"/>
          </a:p>
        </p:txBody>
      </p:sp>
      <p:sp>
        <p:nvSpPr>
          <p:cNvPr id="5" name="Footer Placeholder 4">
            <a:extLst>
              <a:ext uri="{FF2B5EF4-FFF2-40B4-BE49-F238E27FC236}">
                <a16:creationId xmlns:a16="http://schemas.microsoft.com/office/drawing/2014/main" id="{88AE2EE8-E4A2-4B19-9AFB-2358EF84F0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72AB70-CD81-40CE-9B2E-7E1CB62F6CDA}"/>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3939268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5479A-55F4-4C60-A9BE-5E8CF41A613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264C3C5-906E-40DB-8F33-465BE8BAB5A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6F67AF2-AAF8-4356-B7D7-7BB11A7E7448}"/>
              </a:ext>
            </a:extLst>
          </p:cNvPr>
          <p:cNvSpPr>
            <a:spLocks noGrp="1"/>
          </p:cNvSpPr>
          <p:nvPr>
            <p:ph type="dt" sz="half" idx="10"/>
          </p:nvPr>
        </p:nvSpPr>
        <p:spPr/>
        <p:txBody>
          <a:bodyPr/>
          <a:lstStyle/>
          <a:p>
            <a:fld id="{4C93259C-CE3C-4C52-8A4C-69C426991D94}" type="datetimeFigureOut">
              <a:rPr lang="en-US" smtClean="0"/>
              <a:t>1/13/2026</a:t>
            </a:fld>
            <a:endParaRPr lang="en-US"/>
          </a:p>
        </p:txBody>
      </p:sp>
      <p:sp>
        <p:nvSpPr>
          <p:cNvPr id="5" name="Footer Placeholder 4">
            <a:extLst>
              <a:ext uri="{FF2B5EF4-FFF2-40B4-BE49-F238E27FC236}">
                <a16:creationId xmlns:a16="http://schemas.microsoft.com/office/drawing/2014/main" id="{7E7F2DF0-7817-4FD1-A91B-FBC7A9AC59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05E42C-2DB8-464B-B5D1-70136C720793}"/>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74687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0E381-32DF-472D-96F9-89737F69FC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D15F42-B3B6-4C03-AC54-3E6D157AE0A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5BE2D25-EEA0-45F2-A6DD-A82369D7B7A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7BBDE54-9525-4B12-AD06-7D70FC872262}"/>
              </a:ext>
            </a:extLst>
          </p:cNvPr>
          <p:cNvSpPr>
            <a:spLocks noGrp="1"/>
          </p:cNvSpPr>
          <p:nvPr>
            <p:ph type="dt" sz="half" idx="10"/>
          </p:nvPr>
        </p:nvSpPr>
        <p:spPr/>
        <p:txBody>
          <a:bodyPr/>
          <a:lstStyle/>
          <a:p>
            <a:fld id="{4C93259C-CE3C-4C52-8A4C-69C426991D94}" type="datetimeFigureOut">
              <a:rPr lang="en-US" smtClean="0"/>
              <a:t>1/13/2026</a:t>
            </a:fld>
            <a:endParaRPr lang="en-US"/>
          </a:p>
        </p:txBody>
      </p:sp>
      <p:sp>
        <p:nvSpPr>
          <p:cNvPr id="6" name="Footer Placeholder 5">
            <a:extLst>
              <a:ext uri="{FF2B5EF4-FFF2-40B4-BE49-F238E27FC236}">
                <a16:creationId xmlns:a16="http://schemas.microsoft.com/office/drawing/2014/main" id="{70262E31-AAC8-46AE-96A5-B640A28D82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275589-A064-48EA-9814-893BD8A6C14D}"/>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3098019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C2770-6E54-4D3A-B9DE-D11D8187E71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7705362-D1D5-46C7-8CDE-4358BBB096C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F2C98A7-E503-47D2-B49B-422F05C26E1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682666-CFDD-4ED3-B641-369CE24061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1AC7121-113F-4478-AE42-B02E0AB14C7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F8A823-D12F-4A1B-95E2-970C9BE0BC47}"/>
              </a:ext>
            </a:extLst>
          </p:cNvPr>
          <p:cNvSpPr>
            <a:spLocks noGrp="1"/>
          </p:cNvSpPr>
          <p:nvPr>
            <p:ph type="dt" sz="half" idx="10"/>
          </p:nvPr>
        </p:nvSpPr>
        <p:spPr/>
        <p:txBody>
          <a:bodyPr/>
          <a:lstStyle/>
          <a:p>
            <a:fld id="{4C93259C-CE3C-4C52-8A4C-69C426991D94}" type="datetimeFigureOut">
              <a:rPr lang="en-US" smtClean="0"/>
              <a:t>1/13/2026</a:t>
            </a:fld>
            <a:endParaRPr lang="en-US"/>
          </a:p>
        </p:txBody>
      </p:sp>
      <p:sp>
        <p:nvSpPr>
          <p:cNvPr id="8" name="Footer Placeholder 7">
            <a:extLst>
              <a:ext uri="{FF2B5EF4-FFF2-40B4-BE49-F238E27FC236}">
                <a16:creationId xmlns:a16="http://schemas.microsoft.com/office/drawing/2014/main" id="{73CC1A23-DBFE-44BF-9322-BC9A463970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6AFF8C6-73FA-4ABC-9F62-7105F495DC28}"/>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2324225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F4A53-A8D4-43B7-9DDE-3C7E521767E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3BB6D74-F7AD-4B73-BE59-A1D49185B5CA}"/>
              </a:ext>
            </a:extLst>
          </p:cNvPr>
          <p:cNvSpPr>
            <a:spLocks noGrp="1"/>
          </p:cNvSpPr>
          <p:nvPr>
            <p:ph type="dt" sz="half" idx="10"/>
          </p:nvPr>
        </p:nvSpPr>
        <p:spPr/>
        <p:txBody>
          <a:bodyPr/>
          <a:lstStyle/>
          <a:p>
            <a:fld id="{4C93259C-CE3C-4C52-8A4C-69C426991D94}" type="datetimeFigureOut">
              <a:rPr lang="en-US" smtClean="0"/>
              <a:t>1/13/2026</a:t>
            </a:fld>
            <a:endParaRPr lang="en-US"/>
          </a:p>
        </p:txBody>
      </p:sp>
      <p:sp>
        <p:nvSpPr>
          <p:cNvPr id="4" name="Footer Placeholder 3">
            <a:extLst>
              <a:ext uri="{FF2B5EF4-FFF2-40B4-BE49-F238E27FC236}">
                <a16:creationId xmlns:a16="http://schemas.microsoft.com/office/drawing/2014/main" id="{2725C751-9D09-4CE5-9E95-7630457FE19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173D3F4-4B1E-4736-8899-FB5B8680B040}"/>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2591169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640C69F-575D-4777-A4D3-8A501AFFE88D}"/>
              </a:ext>
            </a:extLst>
          </p:cNvPr>
          <p:cNvSpPr>
            <a:spLocks noGrp="1"/>
          </p:cNvSpPr>
          <p:nvPr>
            <p:ph type="dt" sz="half" idx="10"/>
          </p:nvPr>
        </p:nvSpPr>
        <p:spPr/>
        <p:txBody>
          <a:bodyPr/>
          <a:lstStyle/>
          <a:p>
            <a:fld id="{4C93259C-CE3C-4C52-8A4C-69C426991D94}" type="datetimeFigureOut">
              <a:rPr lang="en-US" smtClean="0"/>
              <a:t>1/13/2026</a:t>
            </a:fld>
            <a:endParaRPr lang="en-US"/>
          </a:p>
        </p:txBody>
      </p:sp>
      <p:sp>
        <p:nvSpPr>
          <p:cNvPr id="3" name="Footer Placeholder 2">
            <a:extLst>
              <a:ext uri="{FF2B5EF4-FFF2-40B4-BE49-F238E27FC236}">
                <a16:creationId xmlns:a16="http://schemas.microsoft.com/office/drawing/2014/main" id="{58DF0271-755A-4576-996A-D6AD545DCD6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0AC6EE3-4101-4326-BD18-1AAC0DCDF83C}"/>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1193218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4149D-9126-4FB1-9AE2-3CA9EEE7BD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12E9D02-372D-4AEE-8031-80BC97B297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0310620-035A-4DE9-A89C-8B95636B63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BEB69A-EA90-4656-9E71-0B2DF4A6DBB0}"/>
              </a:ext>
            </a:extLst>
          </p:cNvPr>
          <p:cNvSpPr>
            <a:spLocks noGrp="1"/>
          </p:cNvSpPr>
          <p:nvPr>
            <p:ph type="dt" sz="half" idx="10"/>
          </p:nvPr>
        </p:nvSpPr>
        <p:spPr/>
        <p:txBody>
          <a:bodyPr/>
          <a:lstStyle/>
          <a:p>
            <a:fld id="{4C93259C-CE3C-4C52-8A4C-69C426991D94}" type="datetimeFigureOut">
              <a:rPr lang="en-US" smtClean="0"/>
              <a:t>1/13/2026</a:t>
            </a:fld>
            <a:endParaRPr lang="en-US"/>
          </a:p>
        </p:txBody>
      </p:sp>
      <p:sp>
        <p:nvSpPr>
          <p:cNvPr id="6" name="Footer Placeholder 5">
            <a:extLst>
              <a:ext uri="{FF2B5EF4-FFF2-40B4-BE49-F238E27FC236}">
                <a16:creationId xmlns:a16="http://schemas.microsoft.com/office/drawing/2014/main" id="{8787C125-DC61-4D51-B8E3-66CA32FFA1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2755AB-1B47-4CDF-AD19-B089F10EAFA4}"/>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772869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57CAA-6D9A-4236-BE1B-F8ABBC7AA9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C30E2E-79C3-4B4B-B57A-5D3A47A7AA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E714FE4-A509-40D4-976D-170680FD78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0BDD14-D843-480F-A0F0-F3D64E64C5FB}"/>
              </a:ext>
            </a:extLst>
          </p:cNvPr>
          <p:cNvSpPr>
            <a:spLocks noGrp="1"/>
          </p:cNvSpPr>
          <p:nvPr>
            <p:ph type="dt" sz="half" idx="10"/>
          </p:nvPr>
        </p:nvSpPr>
        <p:spPr/>
        <p:txBody>
          <a:bodyPr/>
          <a:lstStyle/>
          <a:p>
            <a:fld id="{4C93259C-CE3C-4C52-8A4C-69C426991D94}" type="datetimeFigureOut">
              <a:rPr lang="en-US" smtClean="0"/>
              <a:t>1/13/2026</a:t>
            </a:fld>
            <a:endParaRPr lang="en-US"/>
          </a:p>
        </p:txBody>
      </p:sp>
      <p:sp>
        <p:nvSpPr>
          <p:cNvPr id="6" name="Footer Placeholder 5">
            <a:extLst>
              <a:ext uri="{FF2B5EF4-FFF2-40B4-BE49-F238E27FC236}">
                <a16:creationId xmlns:a16="http://schemas.microsoft.com/office/drawing/2014/main" id="{2FFD6F20-E76F-44D7-A21A-3B4734F739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0E9394-7BD2-4F85-A53E-A1D462FEFD4C}"/>
              </a:ext>
            </a:extLst>
          </p:cNvPr>
          <p:cNvSpPr>
            <a:spLocks noGrp="1"/>
          </p:cNvSpPr>
          <p:nvPr>
            <p:ph type="sldNum" sz="quarter" idx="12"/>
          </p:nvPr>
        </p:nvSpPr>
        <p:spPr/>
        <p:txBody>
          <a:bodyPr/>
          <a:lstStyle/>
          <a:p>
            <a:fld id="{452EDEA3-D9FE-4A30-AE5C-FC7098EAE807}" type="slidenum">
              <a:rPr lang="en-US" smtClean="0"/>
              <a:t>‹#›</a:t>
            </a:fld>
            <a:endParaRPr lang="en-US"/>
          </a:p>
        </p:txBody>
      </p:sp>
    </p:spTree>
    <p:extLst>
      <p:ext uri="{BB962C8B-B14F-4D97-AF65-F5344CB8AC3E}">
        <p14:creationId xmlns:p14="http://schemas.microsoft.com/office/powerpoint/2010/main" val="3464829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021CBE-B2D0-4E58-89F3-883ED81F7D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5D5BB53-BF7A-4499-A06F-0BABF9AADE2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0CFBE4-FE20-4440-B285-73EE421EBE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93259C-CE3C-4C52-8A4C-69C426991D94}" type="datetimeFigureOut">
              <a:rPr lang="en-US" smtClean="0"/>
              <a:t>1/13/2026</a:t>
            </a:fld>
            <a:endParaRPr lang="en-US"/>
          </a:p>
        </p:txBody>
      </p:sp>
      <p:sp>
        <p:nvSpPr>
          <p:cNvPr id="5" name="Footer Placeholder 4">
            <a:extLst>
              <a:ext uri="{FF2B5EF4-FFF2-40B4-BE49-F238E27FC236}">
                <a16:creationId xmlns:a16="http://schemas.microsoft.com/office/drawing/2014/main" id="{1DD8B13E-7900-46BE-99F6-1832CB09CF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46D2C76-D8C2-4EE4-BDA9-00323D1CBB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2EDEA3-D9FE-4A30-AE5C-FC7098EAE807}" type="slidenum">
              <a:rPr lang="en-US" smtClean="0"/>
              <a:t>‹#›</a:t>
            </a:fld>
            <a:endParaRPr lang="en-US"/>
          </a:p>
        </p:txBody>
      </p:sp>
    </p:spTree>
    <p:extLst>
      <p:ext uri="{BB962C8B-B14F-4D97-AF65-F5344CB8AC3E}">
        <p14:creationId xmlns:p14="http://schemas.microsoft.com/office/powerpoint/2010/main" val="19386905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5.wmf"/><Relationship Id="rId3" Type="http://schemas.openxmlformats.org/officeDocument/2006/relationships/oleObject" Target="../embeddings/oleObject32.bin"/><Relationship Id="rId7" Type="http://schemas.openxmlformats.org/officeDocument/2006/relationships/oleObject" Target="../embeddings/oleObject37.bin"/><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4.wmf"/><Relationship Id="rId5" Type="http://schemas.openxmlformats.org/officeDocument/2006/relationships/oleObject" Target="../embeddings/oleObject36.bin"/><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8" Type="http://schemas.openxmlformats.org/officeDocument/2006/relationships/image" Target="../media/image48.wmf"/><Relationship Id="rId3" Type="http://schemas.openxmlformats.org/officeDocument/2006/relationships/oleObject" Target="../embeddings/oleObject38.bin"/><Relationship Id="rId7" Type="http://schemas.openxmlformats.org/officeDocument/2006/relationships/oleObject" Target="../embeddings/oleObject40.bin"/><Relationship Id="rId12" Type="http://schemas.openxmlformats.org/officeDocument/2006/relationships/image" Target="../media/image50.wm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47.wmf"/><Relationship Id="rId11" Type="http://schemas.openxmlformats.org/officeDocument/2006/relationships/oleObject" Target="../embeddings/oleObject42.bin"/><Relationship Id="rId5" Type="http://schemas.openxmlformats.org/officeDocument/2006/relationships/oleObject" Target="../embeddings/oleObject39.bin"/><Relationship Id="rId10" Type="http://schemas.openxmlformats.org/officeDocument/2006/relationships/image" Target="../media/image49.wmf"/><Relationship Id="rId4" Type="http://schemas.openxmlformats.org/officeDocument/2006/relationships/image" Target="../media/image46.wmf"/><Relationship Id="rId9" Type="http://schemas.openxmlformats.org/officeDocument/2006/relationships/oleObject" Target="../embeddings/oleObject41.bin"/></Relationships>
</file>

<file path=ppt/slides/_rels/slide12.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customXml" Target="../ink/ink20.xml"/><Relationship Id="rId3" Type="http://schemas.openxmlformats.org/officeDocument/2006/relationships/oleObject" Target="../embeddings/oleObject43.bin"/><Relationship Id="rId7" Type="http://schemas.openxmlformats.org/officeDocument/2006/relationships/customXml" Target="../ink/ink19.xml"/><Relationship Id="rId12" Type="http://schemas.openxmlformats.org/officeDocument/2006/relationships/image" Target="../media/image54.wmf"/><Relationship Id="rId2" Type="http://schemas.openxmlformats.org/officeDocument/2006/relationships/notesSlide" Target="../notesSlides/notesSlide7.xml"/><Relationship Id="rId16" Type="http://schemas.openxmlformats.org/officeDocument/2006/relationships/image" Target="../media/image55.emf"/><Relationship Id="rId1" Type="http://schemas.openxmlformats.org/officeDocument/2006/relationships/slideLayout" Target="../slideLayouts/slideLayout1.xml"/><Relationship Id="rId6" Type="http://schemas.openxmlformats.org/officeDocument/2006/relationships/image" Target="../media/image52.wmf"/><Relationship Id="rId11" Type="http://schemas.openxmlformats.org/officeDocument/2006/relationships/oleObject" Target="../embeddings/oleObject46.bin"/><Relationship Id="rId5" Type="http://schemas.openxmlformats.org/officeDocument/2006/relationships/oleObject" Target="../embeddings/oleObject44.bin"/><Relationship Id="rId15" Type="http://schemas.openxmlformats.org/officeDocument/2006/relationships/oleObject" Target="../embeddings/oleObject47.bin"/><Relationship Id="rId10" Type="http://schemas.openxmlformats.org/officeDocument/2006/relationships/image" Target="../media/image53.emf"/><Relationship Id="rId4" Type="http://schemas.openxmlformats.org/officeDocument/2006/relationships/image" Target="../media/image51.emf"/><Relationship Id="rId9" Type="http://schemas.openxmlformats.org/officeDocument/2006/relationships/oleObject" Target="../embeddings/oleObject45.bin"/><Relationship Id="rId14" Type="http://schemas.openxmlformats.org/officeDocument/2006/relationships/image" Target="../media/image60.png"/></Relationships>
</file>

<file path=ppt/slides/_rels/slide13.xml.rels><?xml version="1.0" encoding="UTF-8" standalone="yes"?>
<Relationships xmlns="http://schemas.openxmlformats.org/package/2006/relationships"><Relationship Id="rId8" Type="http://schemas.openxmlformats.org/officeDocument/2006/relationships/image" Target="../media/image58.wmf"/><Relationship Id="rId13" Type="http://schemas.openxmlformats.org/officeDocument/2006/relationships/oleObject" Target="../embeddings/oleObject54.bin"/><Relationship Id="rId3" Type="http://schemas.openxmlformats.org/officeDocument/2006/relationships/oleObject" Target="../embeddings/oleObject49.bin"/><Relationship Id="rId7" Type="http://schemas.openxmlformats.org/officeDocument/2006/relationships/oleObject" Target="../embeddings/oleObject51.bin"/><Relationship Id="rId12" Type="http://schemas.openxmlformats.org/officeDocument/2006/relationships/image" Target="../media/image60.wmf"/><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7.wmf"/><Relationship Id="rId11" Type="http://schemas.openxmlformats.org/officeDocument/2006/relationships/oleObject" Target="../embeddings/oleObject53.bin"/><Relationship Id="rId5" Type="http://schemas.openxmlformats.org/officeDocument/2006/relationships/oleObject" Target="../embeddings/oleObject50.bin"/><Relationship Id="rId10" Type="http://schemas.openxmlformats.org/officeDocument/2006/relationships/image" Target="../media/image59.wmf"/><Relationship Id="rId4" Type="http://schemas.openxmlformats.org/officeDocument/2006/relationships/image" Target="../media/image56.wmf"/><Relationship Id="rId9" Type="http://schemas.openxmlformats.org/officeDocument/2006/relationships/oleObject" Target="../embeddings/oleObject52.bin"/><Relationship Id="rId14" Type="http://schemas.openxmlformats.org/officeDocument/2006/relationships/image" Target="../media/image61.wmf"/></Relationships>
</file>

<file path=ppt/slides/_rels/slide14.xml.rels><?xml version="1.0" encoding="UTF-8" standalone="yes"?>
<Relationships xmlns="http://schemas.openxmlformats.org/package/2006/relationships"><Relationship Id="rId8" Type="http://schemas.openxmlformats.org/officeDocument/2006/relationships/image" Target="../media/image64.wmf"/><Relationship Id="rId13" Type="http://schemas.openxmlformats.org/officeDocument/2006/relationships/oleObject" Target="../embeddings/oleObject60.bin"/><Relationship Id="rId18" Type="http://schemas.openxmlformats.org/officeDocument/2006/relationships/image" Target="../media/image69.wmf"/><Relationship Id="rId3" Type="http://schemas.openxmlformats.org/officeDocument/2006/relationships/oleObject" Target="../embeddings/oleObject55.bin"/><Relationship Id="rId7" Type="http://schemas.openxmlformats.org/officeDocument/2006/relationships/oleObject" Target="../embeddings/oleObject57.bin"/><Relationship Id="rId12" Type="http://schemas.openxmlformats.org/officeDocument/2006/relationships/image" Target="../media/image66.wmf"/><Relationship Id="rId17" Type="http://schemas.openxmlformats.org/officeDocument/2006/relationships/oleObject" Target="../embeddings/oleObject62.bin"/><Relationship Id="rId2" Type="http://schemas.openxmlformats.org/officeDocument/2006/relationships/notesSlide" Target="../notesSlides/notesSlide9.xml"/><Relationship Id="rId16" Type="http://schemas.openxmlformats.org/officeDocument/2006/relationships/image" Target="../media/image68.wmf"/><Relationship Id="rId1" Type="http://schemas.openxmlformats.org/officeDocument/2006/relationships/slideLayout" Target="../slideLayouts/slideLayout1.xml"/><Relationship Id="rId6" Type="http://schemas.openxmlformats.org/officeDocument/2006/relationships/image" Target="../media/image63.wmf"/><Relationship Id="rId11" Type="http://schemas.openxmlformats.org/officeDocument/2006/relationships/oleObject" Target="../embeddings/oleObject59.bin"/><Relationship Id="rId5" Type="http://schemas.openxmlformats.org/officeDocument/2006/relationships/oleObject" Target="../embeddings/oleObject56.bin"/><Relationship Id="rId15" Type="http://schemas.openxmlformats.org/officeDocument/2006/relationships/oleObject" Target="../embeddings/oleObject61.bin"/><Relationship Id="rId23" Type="http://schemas.openxmlformats.org/officeDocument/2006/relationships/image" Target="../media/image70.png"/><Relationship Id="rId10" Type="http://schemas.openxmlformats.org/officeDocument/2006/relationships/image" Target="../media/image65.wmf"/><Relationship Id="rId19" Type="http://schemas.openxmlformats.org/officeDocument/2006/relationships/customXml" Target="../ink/ink21.xml"/><Relationship Id="rId4" Type="http://schemas.openxmlformats.org/officeDocument/2006/relationships/image" Target="../media/image62.wmf"/><Relationship Id="rId9" Type="http://schemas.openxmlformats.org/officeDocument/2006/relationships/oleObject" Target="../embeddings/oleObject58.bin"/><Relationship Id="rId14" Type="http://schemas.openxmlformats.org/officeDocument/2006/relationships/image" Target="../media/image67.wmf"/><Relationship Id="rId22" Type="http://schemas.openxmlformats.org/officeDocument/2006/relationships/image" Target="../media/image77.png"/></Relationships>
</file>

<file path=ppt/slides/_rels/slide15.xml.rels><?xml version="1.0" encoding="UTF-8" standalone="yes"?>
<Relationships xmlns="http://schemas.openxmlformats.org/package/2006/relationships"><Relationship Id="rId8" Type="http://schemas.openxmlformats.org/officeDocument/2006/relationships/image" Target="../media/image73.wmf"/><Relationship Id="rId3" Type="http://schemas.openxmlformats.org/officeDocument/2006/relationships/oleObject" Target="../embeddings/oleObject63.bin"/><Relationship Id="rId7" Type="http://schemas.openxmlformats.org/officeDocument/2006/relationships/oleObject" Target="../embeddings/oleObject65.bin"/><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72.wmf"/><Relationship Id="rId5" Type="http://schemas.openxmlformats.org/officeDocument/2006/relationships/oleObject" Target="../embeddings/oleObject64.bin"/><Relationship Id="rId4" Type="http://schemas.openxmlformats.org/officeDocument/2006/relationships/image" Target="../media/image71.wmf"/></Relationships>
</file>

<file path=ppt/slides/_rels/slide16.xml.rels><?xml version="1.0" encoding="UTF-8" standalone="yes"?>
<Relationships xmlns="http://schemas.openxmlformats.org/package/2006/relationships"><Relationship Id="rId8" Type="http://schemas.openxmlformats.org/officeDocument/2006/relationships/image" Target="../media/image76.wmf"/><Relationship Id="rId13" Type="http://schemas.openxmlformats.org/officeDocument/2006/relationships/oleObject" Target="../embeddings/oleObject71.bin"/><Relationship Id="rId18" Type="http://schemas.openxmlformats.org/officeDocument/2006/relationships/image" Target="../media/image81.wmf"/><Relationship Id="rId3" Type="http://schemas.openxmlformats.org/officeDocument/2006/relationships/oleObject" Target="../embeddings/oleObject66.bin"/><Relationship Id="rId7" Type="http://schemas.openxmlformats.org/officeDocument/2006/relationships/oleObject" Target="../embeddings/oleObject68.bin"/><Relationship Id="rId12" Type="http://schemas.openxmlformats.org/officeDocument/2006/relationships/image" Target="../media/image78.wmf"/><Relationship Id="rId17" Type="http://schemas.openxmlformats.org/officeDocument/2006/relationships/oleObject" Target="../embeddings/oleObject73.bin"/><Relationship Id="rId2" Type="http://schemas.openxmlformats.org/officeDocument/2006/relationships/notesSlide" Target="../notesSlides/notesSlide11.xml"/><Relationship Id="rId16" Type="http://schemas.openxmlformats.org/officeDocument/2006/relationships/image" Target="../media/image80.wmf"/><Relationship Id="rId20" Type="http://schemas.openxmlformats.org/officeDocument/2006/relationships/image" Target="../media/image89.png"/><Relationship Id="rId1" Type="http://schemas.openxmlformats.org/officeDocument/2006/relationships/slideLayout" Target="../slideLayouts/slideLayout1.xml"/><Relationship Id="rId6" Type="http://schemas.openxmlformats.org/officeDocument/2006/relationships/image" Target="../media/image75.wmf"/><Relationship Id="rId11" Type="http://schemas.openxmlformats.org/officeDocument/2006/relationships/oleObject" Target="../embeddings/oleObject70.bin"/><Relationship Id="rId5" Type="http://schemas.openxmlformats.org/officeDocument/2006/relationships/oleObject" Target="../embeddings/oleObject67.bin"/><Relationship Id="rId15" Type="http://schemas.openxmlformats.org/officeDocument/2006/relationships/oleObject" Target="../embeddings/oleObject72.bin"/><Relationship Id="rId10" Type="http://schemas.openxmlformats.org/officeDocument/2006/relationships/image" Target="../media/image77.wmf"/><Relationship Id="rId19" Type="http://schemas.openxmlformats.org/officeDocument/2006/relationships/customXml" Target="../ink/ink22.xml"/><Relationship Id="rId4" Type="http://schemas.openxmlformats.org/officeDocument/2006/relationships/image" Target="../media/image74.wmf"/><Relationship Id="rId9" Type="http://schemas.openxmlformats.org/officeDocument/2006/relationships/oleObject" Target="../embeddings/oleObject69.bin"/><Relationship Id="rId14" Type="http://schemas.openxmlformats.org/officeDocument/2006/relationships/image" Target="../media/image79.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83.wmf"/><Relationship Id="rId5" Type="http://schemas.openxmlformats.org/officeDocument/2006/relationships/oleObject" Target="../embeddings/oleObject75.bin"/><Relationship Id="rId4" Type="http://schemas.openxmlformats.org/officeDocument/2006/relationships/image" Target="../media/image82.wmf"/></Relationships>
</file>

<file path=ppt/slides/_rels/slide18.xml.rels><?xml version="1.0" encoding="UTF-8" standalone="yes"?>
<Relationships xmlns="http://schemas.openxmlformats.org/package/2006/relationships"><Relationship Id="rId8" Type="http://schemas.openxmlformats.org/officeDocument/2006/relationships/image" Target="../media/image86.wmf"/><Relationship Id="rId13" Type="http://schemas.openxmlformats.org/officeDocument/2006/relationships/oleObject" Target="../embeddings/oleObject81.bin"/><Relationship Id="rId3" Type="http://schemas.openxmlformats.org/officeDocument/2006/relationships/oleObject" Target="../embeddings/oleObject76.bin"/><Relationship Id="rId7" Type="http://schemas.openxmlformats.org/officeDocument/2006/relationships/oleObject" Target="../embeddings/oleObject78.bin"/><Relationship Id="rId12" Type="http://schemas.openxmlformats.org/officeDocument/2006/relationships/image" Target="../media/image88.wmf"/><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85.wmf"/><Relationship Id="rId11" Type="http://schemas.openxmlformats.org/officeDocument/2006/relationships/oleObject" Target="../embeddings/oleObject80.bin"/><Relationship Id="rId5" Type="http://schemas.openxmlformats.org/officeDocument/2006/relationships/oleObject" Target="../embeddings/oleObject77.bin"/><Relationship Id="rId10" Type="http://schemas.openxmlformats.org/officeDocument/2006/relationships/image" Target="../media/image87.wmf"/><Relationship Id="rId4" Type="http://schemas.openxmlformats.org/officeDocument/2006/relationships/image" Target="../media/image84.wmf"/><Relationship Id="rId9" Type="http://schemas.openxmlformats.org/officeDocument/2006/relationships/oleObject" Target="../embeddings/oleObject79.bin"/><Relationship Id="rId14" Type="http://schemas.openxmlformats.org/officeDocument/2006/relationships/image" Target="../media/image89.wmf"/></Relationships>
</file>

<file path=ppt/slides/_rels/slide19.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emf"/><Relationship Id="rId1" Type="http://schemas.openxmlformats.org/officeDocument/2006/relationships/slideLayout" Target="../slideLayouts/slideLayout7.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image" Target="../media/image3.wmf"/><Relationship Id="rId12" Type="http://schemas.openxmlformats.org/officeDocument/2006/relationships/oleObject" Target="../embeddings/oleObject6.bin"/><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oleObject" Target="../embeddings/oleObject3.bin"/><Relationship Id="rId11" Type="http://schemas.openxmlformats.org/officeDocument/2006/relationships/image" Target="../media/image5.wmf"/><Relationship Id="rId5" Type="http://schemas.openxmlformats.org/officeDocument/2006/relationships/image" Target="../media/image2.wmf"/><Relationship Id="rId15" Type="http://schemas.openxmlformats.org/officeDocument/2006/relationships/image" Target="../media/image8.png"/><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4.wmf"/><Relationship Id="rId1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7.xml"/><Relationship Id="rId4" Type="http://schemas.openxmlformats.org/officeDocument/2006/relationships/image" Target="../media/image99.png"/></Relationships>
</file>

<file path=ppt/slides/_rels/slide2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02.png"/><Relationship Id="rId4" Type="http://schemas.openxmlformats.org/officeDocument/2006/relationships/image" Target="../media/image101.png"/></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82.bin"/><Relationship Id="rId7" Type="http://schemas.openxmlformats.org/officeDocument/2006/relationships/image" Target="../media/image105.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04.wmf"/><Relationship Id="rId5" Type="http://schemas.openxmlformats.org/officeDocument/2006/relationships/oleObject" Target="../embeddings/oleObject83.bin"/><Relationship Id="rId4" Type="http://schemas.openxmlformats.org/officeDocument/2006/relationships/image" Target="../media/image103.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84.bin"/><Relationship Id="rId7" Type="http://schemas.openxmlformats.org/officeDocument/2006/relationships/image" Target="../media/image108.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07.wmf"/><Relationship Id="rId5" Type="http://schemas.openxmlformats.org/officeDocument/2006/relationships/oleObject" Target="../embeddings/oleObject85.bin"/><Relationship Id="rId4" Type="http://schemas.openxmlformats.org/officeDocument/2006/relationships/image" Target="../media/image106.wmf"/></Relationships>
</file>

<file path=ppt/slides/_rels/slide25.xml.rels><?xml version="1.0" encoding="UTF-8" standalone="yes"?>
<Relationships xmlns="http://schemas.openxmlformats.org/package/2006/relationships"><Relationship Id="rId8" Type="http://schemas.openxmlformats.org/officeDocument/2006/relationships/image" Target="../media/image111.wmf"/><Relationship Id="rId3" Type="http://schemas.openxmlformats.org/officeDocument/2006/relationships/oleObject" Target="../embeddings/oleObject86.bin"/><Relationship Id="rId7" Type="http://schemas.openxmlformats.org/officeDocument/2006/relationships/oleObject" Target="../embeddings/oleObject88.bin"/><Relationship Id="rId12" Type="http://schemas.openxmlformats.org/officeDocument/2006/relationships/image" Target="../media/image112.wmf"/><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10.wmf"/><Relationship Id="rId11" Type="http://schemas.openxmlformats.org/officeDocument/2006/relationships/oleObject" Target="../embeddings/oleObject89.bin"/><Relationship Id="rId5" Type="http://schemas.openxmlformats.org/officeDocument/2006/relationships/oleObject" Target="../embeddings/oleObject87.bin"/><Relationship Id="rId10" Type="http://schemas.openxmlformats.org/officeDocument/2006/relationships/image" Target="../media/image120.png"/><Relationship Id="rId4" Type="http://schemas.openxmlformats.org/officeDocument/2006/relationships/image" Target="../media/image109.wmf"/><Relationship Id="rId9" Type="http://schemas.openxmlformats.org/officeDocument/2006/relationships/customXml" Target="../ink/ink23.xml"/></Relationships>
</file>

<file path=ppt/slides/_rels/slide26.xml.rels><?xml version="1.0" encoding="UTF-8" standalone="yes"?>
<Relationships xmlns="http://schemas.openxmlformats.org/package/2006/relationships"><Relationship Id="rId8" Type="http://schemas.openxmlformats.org/officeDocument/2006/relationships/image" Target="../media/image115.wmf"/><Relationship Id="rId3" Type="http://schemas.openxmlformats.org/officeDocument/2006/relationships/oleObject" Target="../embeddings/oleObject90.bin"/><Relationship Id="rId7" Type="http://schemas.openxmlformats.org/officeDocument/2006/relationships/oleObject" Target="../embeddings/oleObject92.bin"/><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14.wmf"/><Relationship Id="rId11" Type="http://schemas.openxmlformats.org/officeDocument/2006/relationships/image" Target="../media/image117.png"/><Relationship Id="rId5" Type="http://schemas.openxmlformats.org/officeDocument/2006/relationships/oleObject" Target="../embeddings/oleObject91.bin"/><Relationship Id="rId10" Type="http://schemas.openxmlformats.org/officeDocument/2006/relationships/image" Target="../media/image116.wmf"/><Relationship Id="rId4" Type="http://schemas.openxmlformats.org/officeDocument/2006/relationships/image" Target="../media/image113.wmf"/><Relationship Id="rId9" Type="http://schemas.openxmlformats.org/officeDocument/2006/relationships/oleObject" Target="../embeddings/oleObject93.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94.bin"/><Relationship Id="rId7" Type="http://schemas.openxmlformats.org/officeDocument/2006/relationships/image" Target="../media/image122.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21.png"/><Relationship Id="rId5" Type="http://schemas.openxmlformats.org/officeDocument/2006/relationships/image" Target="../media/image119.png"/><Relationship Id="rId4" Type="http://schemas.openxmlformats.org/officeDocument/2006/relationships/image" Target="../media/image118.wmf"/></Relationships>
</file>

<file path=ppt/slides/_rels/slide28.xml.rels><?xml version="1.0" encoding="UTF-8" standalone="yes"?>
<Relationships xmlns="http://schemas.openxmlformats.org/package/2006/relationships"><Relationship Id="rId8" Type="http://schemas.openxmlformats.org/officeDocument/2006/relationships/image" Target="../media/image125.wmf"/><Relationship Id="rId13" Type="http://schemas.openxmlformats.org/officeDocument/2006/relationships/image" Target="../media/image128.png"/><Relationship Id="rId3" Type="http://schemas.openxmlformats.org/officeDocument/2006/relationships/oleObject" Target="../embeddings/oleObject95.bin"/><Relationship Id="rId7" Type="http://schemas.openxmlformats.org/officeDocument/2006/relationships/oleObject" Target="../embeddings/oleObject97.bin"/><Relationship Id="rId12" Type="http://schemas.openxmlformats.org/officeDocument/2006/relationships/image" Target="../media/image127.wmf"/><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24.wmf"/><Relationship Id="rId11" Type="http://schemas.openxmlformats.org/officeDocument/2006/relationships/oleObject" Target="../embeddings/oleObject99.bin"/><Relationship Id="rId5" Type="http://schemas.openxmlformats.org/officeDocument/2006/relationships/oleObject" Target="../embeddings/oleObject96.bin"/><Relationship Id="rId10" Type="http://schemas.openxmlformats.org/officeDocument/2006/relationships/image" Target="../media/image126.wmf"/><Relationship Id="rId4" Type="http://schemas.openxmlformats.org/officeDocument/2006/relationships/image" Target="../media/image123.wmf"/><Relationship Id="rId9" Type="http://schemas.openxmlformats.org/officeDocument/2006/relationships/oleObject" Target="../embeddings/oleObject98.bin"/></Relationships>
</file>

<file path=ppt/slides/_rels/slide29.xml.rels><?xml version="1.0" encoding="UTF-8" standalone="yes"?>
<Relationships xmlns="http://schemas.openxmlformats.org/package/2006/relationships"><Relationship Id="rId8" Type="http://schemas.openxmlformats.org/officeDocument/2006/relationships/image" Target="../media/image131.wmf"/><Relationship Id="rId13" Type="http://schemas.openxmlformats.org/officeDocument/2006/relationships/image" Target="../media/image161.png"/><Relationship Id="rId18" Type="http://schemas.openxmlformats.org/officeDocument/2006/relationships/oleObject" Target="../embeddings/oleObject104.bin"/><Relationship Id="rId3" Type="http://schemas.openxmlformats.org/officeDocument/2006/relationships/oleObject" Target="../embeddings/oleObject100.bin"/><Relationship Id="rId7" Type="http://schemas.openxmlformats.org/officeDocument/2006/relationships/oleObject" Target="../embeddings/oleObject102.bin"/><Relationship Id="rId17" Type="http://schemas.openxmlformats.org/officeDocument/2006/relationships/image" Target="../media/image163.png"/><Relationship Id="rId2" Type="http://schemas.openxmlformats.org/officeDocument/2006/relationships/notesSlide" Target="../notesSlides/notesSlide21.xml"/><Relationship Id="rId16" Type="http://schemas.openxmlformats.org/officeDocument/2006/relationships/customXml" Target="../ink/ink26.xml"/><Relationship Id="rId1" Type="http://schemas.openxmlformats.org/officeDocument/2006/relationships/slideLayout" Target="../slideLayouts/slideLayout1.xml"/><Relationship Id="rId6" Type="http://schemas.openxmlformats.org/officeDocument/2006/relationships/image" Target="../media/image130.wmf"/><Relationship Id="rId11" Type="http://schemas.openxmlformats.org/officeDocument/2006/relationships/customXml" Target="../ink/ink24.xml"/><Relationship Id="rId5" Type="http://schemas.openxmlformats.org/officeDocument/2006/relationships/oleObject" Target="../embeddings/oleObject101.bin"/><Relationship Id="rId15" Type="http://schemas.openxmlformats.org/officeDocument/2006/relationships/image" Target="../media/image162.png"/><Relationship Id="rId10" Type="http://schemas.openxmlformats.org/officeDocument/2006/relationships/image" Target="../media/image132.wmf"/><Relationship Id="rId19" Type="http://schemas.openxmlformats.org/officeDocument/2006/relationships/image" Target="../media/image133.wmf"/><Relationship Id="rId4" Type="http://schemas.openxmlformats.org/officeDocument/2006/relationships/image" Target="../media/image129.wmf"/><Relationship Id="rId9" Type="http://schemas.openxmlformats.org/officeDocument/2006/relationships/oleObject" Target="../embeddings/oleObject103.bin"/><Relationship Id="rId14" Type="http://schemas.openxmlformats.org/officeDocument/2006/relationships/customXml" Target="../ink/ink25.xml"/></Relationships>
</file>

<file path=ppt/slides/_rels/slide3.x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customXml" Target="../ink/ink4.xml"/><Relationship Id="rId18" Type="http://schemas.openxmlformats.org/officeDocument/2006/relationships/image" Target="../media/image16.png"/><Relationship Id="rId3" Type="http://schemas.openxmlformats.org/officeDocument/2006/relationships/image" Target="../media/image9.wmf"/><Relationship Id="rId21" Type="http://schemas.openxmlformats.org/officeDocument/2006/relationships/customXml" Target="../ink/ink8.xml"/><Relationship Id="rId7" Type="http://schemas.openxmlformats.org/officeDocument/2006/relationships/oleObject" Target="../embeddings/oleObject8.bin"/><Relationship Id="rId12" Type="http://schemas.openxmlformats.org/officeDocument/2006/relationships/image" Target="../media/image13.png"/><Relationship Id="rId17" Type="http://schemas.openxmlformats.org/officeDocument/2006/relationships/customXml" Target="../ink/ink6.xml"/><Relationship Id="rId2" Type="http://schemas.openxmlformats.org/officeDocument/2006/relationships/oleObject" Target="../embeddings/oleObject7.bin"/><Relationship Id="rId16" Type="http://schemas.openxmlformats.org/officeDocument/2006/relationships/image" Target="../media/image15.png"/><Relationship Id="rId20"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customXml" Target="../ink/ink3.xml"/><Relationship Id="rId15" Type="http://schemas.openxmlformats.org/officeDocument/2006/relationships/customXml" Target="../ink/ink5.xml"/><Relationship Id="rId10" Type="http://schemas.openxmlformats.org/officeDocument/2006/relationships/image" Target="../media/image12.png"/><Relationship Id="rId19" Type="http://schemas.openxmlformats.org/officeDocument/2006/relationships/customXml" Target="../ink/ink7.xml"/><Relationship Id="rId4" Type="http://schemas.openxmlformats.org/officeDocument/2006/relationships/customXml" Target="../ink/ink1.xml"/><Relationship Id="rId9" Type="http://schemas.openxmlformats.org/officeDocument/2006/relationships/customXml" Target="../ink/ink2.xml"/><Relationship Id="rId14" Type="http://schemas.openxmlformats.org/officeDocument/2006/relationships/image" Target="../media/image14.png"/><Relationship Id="rId22"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35.wmf"/><Relationship Id="rId4" Type="http://schemas.openxmlformats.org/officeDocument/2006/relationships/oleObject" Target="../embeddings/oleObject105.bin"/></Relationships>
</file>

<file path=ppt/slides/_rels/slide31.xml.rels><?xml version="1.0" encoding="UTF-8" standalone="yes"?>
<Relationships xmlns="http://schemas.openxmlformats.org/package/2006/relationships"><Relationship Id="rId8" Type="http://schemas.openxmlformats.org/officeDocument/2006/relationships/image" Target="../media/image138.wmf"/><Relationship Id="rId3" Type="http://schemas.openxmlformats.org/officeDocument/2006/relationships/oleObject" Target="../embeddings/oleObject106.bin"/><Relationship Id="rId7" Type="http://schemas.openxmlformats.org/officeDocument/2006/relationships/oleObject" Target="../embeddings/oleObject108.bin"/><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37.wmf"/><Relationship Id="rId5" Type="http://schemas.openxmlformats.org/officeDocument/2006/relationships/oleObject" Target="../embeddings/oleObject107.bin"/><Relationship Id="rId4" Type="http://schemas.openxmlformats.org/officeDocument/2006/relationships/image" Target="../media/image136.wmf"/><Relationship Id="rId9" Type="http://schemas.openxmlformats.org/officeDocument/2006/relationships/image" Target="../media/image139.png"/></Relationships>
</file>

<file path=ppt/slides/_rels/slide32.xml.rels><?xml version="1.0" encoding="UTF-8" standalone="yes"?>
<Relationships xmlns="http://schemas.openxmlformats.org/package/2006/relationships"><Relationship Id="rId8" Type="http://schemas.openxmlformats.org/officeDocument/2006/relationships/image" Target="../media/image141.wmf"/><Relationship Id="rId3" Type="http://schemas.openxmlformats.org/officeDocument/2006/relationships/oleObject" Target="../embeddings/oleObject109.bin"/><Relationship Id="rId7" Type="http://schemas.openxmlformats.org/officeDocument/2006/relationships/oleObject" Target="../embeddings/oleObject110.bin"/><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37.wmf"/><Relationship Id="rId11" Type="http://schemas.openxmlformats.org/officeDocument/2006/relationships/image" Target="../media/image139.png"/><Relationship Id="rId5" Type="http://schemas.openxmlformats.org/officeDocument/2006/relationships/oleObject" Target="../embeddings/oleObject107.bin"/><Relationship Id="rId10" Type="http://schemas.openxmlformats.org/officeDocument/2006/relationships/image" Target="../media/image142.wmf"/><Relationship Id="rId4" Type="http://schemas.openxmlformats.org/officeDocument/2006/relationships/image" Target="../media/image140.wmf"/><Relationship Id="rId9" Type="http://schemas.openxmlformats.org/officeDocument/2006/relationships/oleObject" Target="../embeddings/oleObject111.bin"/></Relationships>
</file>

<file path=ppt/slides/_rels/slide33.xml.rels><?xml version="1.0" encoding="UTF-8" standalone="yes"?>
<Relationships xmlns="http://schemas.openxmlformats.org/package/2006/relationships"><Relationship Id="rId8" Type="http://schemas.openxmlformats.org/officeDocument/2006/relationships/image" Target="../media/image144.wmf"/><Relationship Id="rId3" Type="http://schemas.openxmlformats.org/officeDocument/2006/relationships/oleObject" Target="../embeddings/oleObject112.bin"/><Relationship Id="rId7" Type="http://schemas.openxmlformats.org/officeDocument/2006/relationships/oleObject" Target="../embeddings/oleObject113.bin"/><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37.wmf"/><Relationship Id="rId11" Type="http://schemas.openxmlformats.org/officeDocument/2006/relationships/image" Target="../media/image139.png"/><Relationship Id="rId5" Type="http://schemas.openxmlformats.org/officeDocument/2006/relationships/oleObject" Target="../embeddings/oleObject107.bin"/><Relationship Id="rId10" Type="http://schemas.openxmlformats.org/officeDocument/2006/relationships/image" Target="../media/image145.wmf"/><Relationship Id="rId4" Type="http://schemas.openxmlformats.org/officeDocument/2006/relationships/image" Target="../media/image143.wmf"/><Relationship Id="rId9" Type="http://schemas.openxmlformats.org/officeDocument/2006/relationships/oleObject" Target="../embeddings/oleObject114.bin"/></Relationships>
</file>

<file path=ppt/slides/_rels/slide34.xml.rels><?xml version="1.0" encoding="UTF-8" standalone="yes"?>
<Relationships xmlns="http://schemas.openxmlformats.org/package/2006/relationships"><Relationship Id="rId8" Type="http://schemas.openxmlformats.org/officeDocument/2006/relationships/image" Target="../media/image148.wmf"/><Relationship Id="rId3" Type="http://schemas.openxmlformats.org/officeDocument/2006/relationships/oleObject" Target="../embeddings/oleObject115.bin"/><Relationship Id="rId7" Type="http://schemas.openxmlformats.org/officeDocument/2006/relationships/oleObject" Target="../embeddings/oleObject117.bin"/><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147.wmf"/><Relationship Id="rId11" Type="http://schemas.openxmlformats.org/officeDocument/2006/relationships/customXml" Target="../ink/ink27.xml"/><Relationship Id="rId5" Type="http://schemas.openxmlformats.org/officeDocument/2006/relationships/oleObject" Target="../embeddings/oleObject116.bin"/><Relationship Id="rId15" Type="http://schemas.openxmlformats.org/officeDocument/2006/relationships/image" Target="../media/image150.png"/><Relationship Id="rId10" Type="http://schemas.openxmlformats.org/officeDocument/2006/relationships/image" Target="../media/image149.wmf"/><Relationship Id="rId4" Type="http://schemas.openxmlformats.org/officeDocument/2006/relationships/image" Target="../media/image146.wmf"/><Relationship Id="rId9" Type="http://schemas.openxmlformats.org/officeDocument/2006/relationships/oleObject" Target="../embeddings/oleObject118.bin"/><Relationship Id="rId14" Type="http://schemas.openxmlformats.org/officeDocument/2006/relationships/image" Target="../media/image164.png"/></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19.bin"/><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152.wmf"/><Relationship Id="rId5" Type="http://schemas.openxmlformats.org/officeDocument/2006/relationships/oleObject" Target="../embeddings/oleObject120.bin"/><Relationship Id="rId4" Type="http://schemas.openxmlformats.org/officeDocument/2006/relationships/image" Target="../media/image151.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image" Target="../media/image155.wmf"/><Relationship Id="rId3" Type="http://schemas.openxmlformats.org/officeDocument/2006/relationships/oleObject" Target="../embeddings/oleObject121.bin"/><Relationship Id="rId7" Type="http://schemas.openxmlformats.org/officeDocument/2006/relationships/oleObject" Target="../embeddings/oleObject123.bin"/><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154.wmf"/><Relationship Id="rId11" Type="http://schemas.openxmlformats.org/officeDocument/2006/relationships/image" Target="../media/image157.png"/><Relationship Id="rId5" Type="http://schemas.openxmlformats.org/officeDocument/2006/relationships/oleObject" Target="../embeddings/oleObject122.bin"/><Relationship Id="rId10" Type="http://schemas.openxmlformats.org/officeDocument/2006/relationships/image" Target="../media/image156.wmf"/><Relationship Id="rId4" Type="http://schemas.openxmlformats.org/officeDocument/2006/relationships/image" Target="../media/image153.wmf"/><Relationship Id="rId9" Type="http://schemas.openxmlformats.org/officeDocument/2006/relationships/oleObject" Target="../embeddings/oleObject124.bin"/></Relationships>
</file>

<file path=ppt/slides/_rels/slide38.xml.rels><?xml version="1.0" encoding="UTF-8" standalone="yes"?>
<Relationships xmlns="http://schemas.openxmlformats.org/package/2006/relationships"><Relationship Id="rId8" Type="http://schemas.openxmlformats.org/officeDocument/2006/relationships/image" Target="../media/image159.wmf"/><Relationship Id="rId3" Type="http://schemas.openxmlformats.org/officeDocument/2006/relationships/oleObject" Target="../embeddings/oleObject121.bin"/><Relationship Id="rId7" Type="http://schemas.openxmlformats.org/officeDocument/2006/relationships/oleObject" Target="../embeddings/oleObject126.bin"/><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158.wmf"/><Relationship Id="rId11" Type="http://schemas.openxmlformats.org/officeDocument/2006/relationships/image" Target="../media/image165.png"/><Relationship Id="rId5" Type="http://schemas.openxmlformats.org/officeDocument/2006/relationships/oleObject" Target="../embeddings/oleObject125.bin"/><Relationship Id="rId10" Type="http://schemas.openxmlformats.org/officeDocument/2006/relationships/image" Target="../media/image160.wmf"/><Relationship Id="rId4" Type="http://schemas.openxmlformats.org/officeDocument/2006/relationships/image" Target="../media/image153.wmf"/><Relationship Id="rId9" Type="http://schemas.openxmlformats.org/officeDocument/2006/relationships/oleObject" Target="../embeddings/oleObject127.bin"/></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28.bin"/><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166.wmf"/></Relationships>
</file>

<file path=ppt/slides/_rels/slide4.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15.w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wmf"/><Relationship Id="rId11" Type="http://schemas.openxmlformats.org/officeDocument/2006/relationships/oleObject" Target="../embeddings/oleObject13.bin"/><Relationship Id="rId5" Type="http://schemas.openxmlformats.org/officeDocument/2006/relationships/oleObject" Target="../embeddings/oleObject10.bin"/><Relationship Id="rId10" Type="http://schemas.openxmlformats.org/officeDocument/2006/relationships/image" Target="../media/image14.wmf"/><Relationship Id="rId4" Type="http://schemas.openxmlformats.org/officeDocument/2006/relationships/image" Target="../media/image11.wmf"/><Relationship Id="rId9" Type="http://schemas.openxmlformats.org/officeDocument/2006/relationships/oleObject" Target="../embeddings/oleObject12.bin"/></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29.bin"/><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68.png"/><Relationship Id="rId4" Type="http://schemas.openxmlformats.org/officeDocument/2006/relationships/image" Target="../media/image167.w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30.bin"/><Relationship Id="rId7" Type="http://schemas.openxmlformats.org/officeDocument/2006/relationships/customXml" Target="../ink/ink28.xml"/><Relationship Id="rId12" Type="http://schemas.openxmlformats.org/officeDocument/2006/relationships/image" Target="../media/image171.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170.wmf"/><Relationship Id="rId11" Type="http://schemas.openxmlformats.org/officeDocument/2006/relationships/image" Target="../media/image1760.png"/><Relationship Id="rId5" Type="http://schemas.openxmlformats.org/officeDocument/2006/relationships/oleObject" Target="../embeddings/oleObject131.bin"/><Relationship Id="rId4" Type="http://schemas.openxmlformats.org/officeDocument/2006/relationships/image" Target="../media/image169.wmf"/></Relationships>
</file>

<file path=ppt/slides/_rels/slide42.xml.rels><?xml version="1.0" encoding="UTF-8" standalone="yes"?>
<Relationships xmlns="http://schemas.openxmlformats.org/package/2006/relationships"><Relationship Id="rId8" Type="http://schemas.openxmlformats.org/officeDocument/2006/relationships/image" Target="../media/image174.wmf"/><Relationship Id="rId3" Type="http://schemas.openxmlformats.org/officeDocument/2006/relationships/oleObject" Target="../embeddings/oleObject132.bin"/><Relationship Id="rId7" Type="http://schemas.openxmlformats.org/officeDocument/2006/relationships/oleObject" Target="../embeddings/oleObject134.bin"/><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173.wmf"/><Relationship Id="rId5" Type="http://schemas.openxmlformats.org/officeDocument/2006/relationships/oleObject" Target="../embeddings/oleObject133.bin"/><Relationship Id="rId4" Type="http://schemas.openxmlformats.org/officeDocument/2006/relationships/image" Target="../media/image172.png"/></Relationships>
</file>

<file path=ppt/slides/_rels/slide43.xml.rels><?xml version="1.0" encoding="UTF-8" standalone="yes"?>
<Relationships xmlns="http://schemas.openxmlformats.org/package/2006/relationships"><Relationship Id="rId8" Type="http://schemas.openxmlformats.org/officeDocument/2006/relationships/image" Target="../media/image177.wmf"/><Relationship Id="rId3" Type="http://schemas.openxmlformats.org/officeDocument/2006/relationships/oleObject" Target="../embeddings/oleObject135.bin"/><Relationship Id="rId7" Type="http://schemas.openxmlformats.org/officeDocument/2006/relationships/oleObject" Target="../embeddings/oleObject137.bin"/><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176.wmf"/><Relationship Id="rId5" Type="http://schemas.openxmlformats.org/officeDocument/2006/relationships/oleObject" Target="../embeddings/oleObject136.bin"/><Relationship Id="rId4" Type="http://schemas.openxmlformats.org/officeDocument/2006/relationships/image" Target="../media/image175.wmf"/><Relationship Id="rId9" Type="http://schemas.openxmlformats.org/officeDocument/2006/relationships/image" Target="../media/image178.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8" Type="http://schemas.openxmlformats.org/officeDocument/2006/relationships/image" Target="../media/image183.wmf"/><Relationship Id="rId3" Type="http://schemas.openxmlformats.org/officeDocument/2006/relationships/image" Target="../media/image180.png"/><Relationship Id="rId7" Type="http://schemas.openxmlformats.org/officeDocument/2006/relationships/oleObject" Target="../embeddings/oleObject139.bin"/><Relationship Id="rId2" Type="http://schemas.openxmlformats.org/officeDocument/2006/relationships/image" Target="../media/image179.png"/><Relationship Id="rId1" Type="http://schemas.openxmlformats.org/officeDocument/2006/relationships/slideLayout" Target="../slideLayouts/slideLayout1.xml"/><Relationship Id="rId6" Type="http://schemas.openxmlformats.org/officeDocument/2006/relationships/image" Target="../media/image182.png"/><Relationship Id="rId5" Type="http://schemas.openxmlformats.org/officeDocument/2006/relationships/image" Target="../media/image181.wmf"/><Relationship Id="rId4" Type="http://schemas.openxmlformats.org/officeDocument/2006/relationships/oleObject" Target="../embeddings/oleObject138.bin"/></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141.bin"/><Relationship Id="rId13" Type="http://schemas.openxmlformats.org/officeDocument/2006/relationships/image" Target="../media/image190.wmf"/><Relationship Id="rId3" Type="http://schemas.openxmlformats.org/officeDocument/2006/relationships/image" Target="../media/image184.png"/><Relationship Id="rId7" Type="http://schemas.openxmlformats.org/officeDocument/2006/relationships/image" Target="../media/image187.png"/><Relationship Id="rId12" Type="http://schemas.openxmlformats.org/officeDocument/2006/relationships/oleObject" Target="../embeddings/oleObject143.bin"/><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186.wmf"/><Relationship Id="rId11" Type="http://schemas.openxmlformats.org/officeDocument/2006/relationships/image" Target="../media/image189.wmf"/><Relationship Id="rId5" Type="http://schemas.openxmlformats.org/officeDocument/2006/relationships/oleObject" Target="../embeddings/oleObject140.bin"/><Relationship Id="rId10" Type="http://schemas.openxmlformats.org/officeDocument/2006/relationships/oleObject" Target="../embeddings/oleObject142.bin"/><Relationship Id="rId4" Type="http://schemas.openxmlformats.org/officeDocument/2006/relationships/image" Target="../media/image185.png"/><Relationship Id="rId9" Type="http://schemas.openxmlformats.org/officeDocument/2006/relationships/image" Target="../media/image188.wmf"/></Relationships>
</file>

<file path=ppt/slides/_rels/slide47.xml.rels><?xml version="1.0" encoding="UTF-8" standalone="yes"?>
<Relationships xmlns="http://schemas.openxmlformats.org/package/2006/relationships"><Relationship Id="rId3" Type="http://schemas.openxmlformats.org/officeDocument/2006/relationships/image" Target="../media/image196.pn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image" Target="../media/image191.wmf"/><Relationship Id="rId4" Type="http://schemas.openxmlformats.org/officeDocument/2006/relationships/oleObject" Target="../embeddings/oleObject144.bin"/></Relationships>
</file>

<file path=ppt/slides/_rels/slide48.xml.rels><?xml version="1.0" encoding="UTF-8" standalone="yes"?>
<Relationships xmlns="http://schemas.openxmlformats.org/package/2006/relationships"><Relationship Id="rId8" Type="http://schemas.openxmlformats.org/officeDocument/2006/relationships/image" Target="../media/image194.wmf"/><Relationship Id="rId3" Type="http://schemas.openxmlformats.org/officeDocument/2006/relationships/oleObject" Target="../embeddings/oleObject145.bin"/><Relationship Id="rId7" Type="http://schemas.openxmlformats.org/officeDocument/2006/relationships/oleObject" Target="../embeddings/oleObject147.bin"/><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193.wmf"/><Relationship Id="rId5" Type="http://schemas.openxmlformats.org/officeDocument/2006/relationships/oleObject" Target="../embeddings/oleObject146.bin"/><Relationship Id="rId4" Type="http://schemas.openxmlformats.org/officeDocument/2006/relationships/image" Target="../media/image192.wmf"/><Relationship Id="rId9" Type="http://schemas.openxmlformats.org/officeDocument/2006/relationships/image" Target="../media/image195.png"/></Relationships>
</file>

<file path=ppt/slides/_rels/slide49.xml.rels><?xml version="1.0" encoding="UTF-8" standalone="yes"?>
<Relationships xmlns="http://schemas.openxmlformats.org/package/2006/relationships"><Relationship Id="rId8" Type="http://schemas.openxmlformats.org/officeDocument/2006/relationships/image" Target="../media/image198.wmf"/><Relationship Id="rId3" Type="http://schemas.openxmlformats.org/officeDocument/2006/relationships/oleObject" Target="../embeddings/oleObject148.bin"/><Relationship Id="rId7" Type="http://schemas.openxmlformats.org/officeDocument/2006/relationships/oleObject" Target="../embeddings/oleObject150.bin"/><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197.wmf"/><Relationship Id="rId11" Type="http://schemas.openxmlformats.org/officeDocument/2006/relationships/customXml" Target="../ink/ink29.xml"/><Relationship Id="rId5" Type="http://schemas.openxmlformats.org/officeDocument/2006/relationships/oleObject" Target="../embeddings/oleObject149.bin"/><Relationship Id="rId15" Type="http://schemas.openxmlformats.org/officeDocument/2006/relationships/image" Target="../media/image200.png"/><Relationship Id="rId10" Type="http://schemas.openxmlformats.org/officeDocument/2006/relationships/image" Target="../media/image199.wmf"/><Relationship Id="rId4" Type="http://schemas.openxmlformats.org/officeDocument/2006/relationships/image" Target="../media/image196.wmf"/><Relationship Id="rId9" Type="http://schemas.openxmlformats.org/officeDocument/2006/relationships/oleObject" Target="../embeddings/oleObject151.bin"/><Relationship Id="rId14" Type="http://schemas.openxmlformats.org/officeDocument/2006/relationships/image" Target="../media/image207.png"/></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image" Target="../media/image16.wmf"/><Relationship Id="rId7" Type="http://schemas.openxmlformats.org/officeDocument/2006/relationships/image" Target="../media/image18.wmf"/><Relationship Id="rId2" Type="http://schemas.openxmlformats.org/officeDocument/2006/relationships/oleObject" Target="../embeddings/oleObject14.bin"/><Relationship Id="rId1" Type="http://schemas.openxmlformats.org/officeDocument/2006/relationships/slideLayout" Target="../slideLayouts/slideLayout1.xml"/><Relationship Id="rId6" Type="http://schemas.openxmlformats.org/officeDocument/2006/relationships/oleObject" Target="../embeddings/oleObject16.bin"/><Relationship Id="rId11" Type="http://schemas.openxmlformats.org/officeDocument/2006/relationships/image" Target="../media/image20.wmf"/><Relationship Id="rId5" Type="http://schemas.openxmlformats.org/officeDocument/2006/relationships/image" Target="../media/image17.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19.wmf"/></Relationships>
</file>

<file path=ppt/slides/_rels/slide50.xml.rels><?xml version="1.0" encoding="UTF-8" standalone="yes"?>
<Relationships xmlns="http://schemas.openxmlformats.org/package/2006/relationships"><Relationship Id="rId8" Type="http://schemas.openxmlformats.org/officeDocument/2006/relationships/image" Target="../media/image203.wmf"/><Relationship Id="rId13" Type="http://schemas.openxmlformats.org/officeDocument/2006/relationships/customXml" Target="../ink/ink30.xml"/><Relationship Id="rId18" Type="http://schemas.openxmlformats.org/officeDocument/2006/relationships/oleObject" Target="../embeddings/oleObject157.bin"/><Relationship Id="rId3" Type="http://schemas.openxmlformats.org/officeDocument/2006/relationships/oleObject" Target="../embeddings/oleObject152.bin"/><Relationship Id="rId21" Type="http://schemas.openxmlformats.org/officeDocument/2006/relationships/image" Target="../media/image207.wmf"/><Relationship Id="rId7" Type="http://schemas.openxmlformats.org/officeDocument/2006/relationships/oleObject" Target="../embeddings/oleObject154.bin"/><Relationship Id="rId12" Type="http://schemas.openxmlformats.org/officeDocument/2006/relationships/image" Target="../media/image205.wmf"/><Relationship Id="rId17" Type="http://schemas.openxmlformats.org/officeDocument/2006/relationships/image" Target="../media/image2140.png"/><Relationship Id="rId2" Type="http://schemas.openxmlformats.org/officeDocument/2006/relationships/notesSlide" Target="../notesSlides/notesSlide40.xml"/><Relationship Id="rId20" Type="http://schemas.openxmlformats.org/officeDocument/2006/relationships/oleObject" Target="../embeddings/oleObject158.bin"/><Relationship Id="rId1" Type="http://schemas.openxmlformats.org/officeDocument/2006/relationships/slideLayout" Target="../slideLayouts/slideLayout1.xml"/><Relationship Id="rId6" Type="http://schemas.openxmlformats.org/officeDocument/2006/relationships/image" Target="../media/image202.wmf"/><Relationship Id="rId11" Type="http://schemas.openxmlformats.org/officeDocument/2006/relationships/oleObject" Target="../embeddings/oleObject156.bin"/><Relationship Id="rId5" Type="http://schemas.openxmlformats.org/officeDocument/2006/relationships/oleObject" Target="../embeddings/oleObject153.bin"/><Relationship Id="rId10" Type="http://schemas.openxmlformats.org/officeDocument/2006/relationships/image" Target="../media/image204.wmf"/><Relationship Id="rId19" Type="http://schemas.openxmlformats.org/officeDocument/2006/relationships/image" Target="../media/image206.wmf"/><Relationship Id="rId4" Type="http://schemas.openxmlformats.org/officeDocument/2006/relationships/image" Target="../media/image201.wmf"/><Relationship Id="rId9" Type="http://schemas.openxmlformats.org/officeDocument/2006/relationships/oleObject" Target="../embeddings/oleObject155.bin"/><Relationship Id="rId22" Type="http://schemas.openxmlformats.org/officeDocument/2006/relationships/image" Target="../media/image208.png"/></Relationships>
</file>

<file path=ppt/slides/_rels/slide51.xml.rels><?xml version="1.0" encoding="UTF-8" standalone="yes"?>
<Relationships xmlns="http://schemas.openxmlformats.org/package/2006/relationships"><Relationship Id="rId8" Type="http://schemas.openxmlformats.org/officeDocument/2006/relationships/image" Target="../media/image211.wmf"/><Relationship Id="rId3" Type="http://schemas.openxmlformats.org/officeDocument/2006/relationships/oleObject" Target="../embeddings/oleObject159.bin"/><Relationship Id="rId7" Type="http://schemas.openxmlformats.org/officeDocument/2006/relationships/oleObject" Target="../embeddings/oleObject161.bin"/><Relationship Id="rId12" Type="http://schemas.openxmlformats.org/officeDocument/2006/relationships/image" Target="../media/image213.wmf"/><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210.wmf"/><Relationship Id="rId11" Type="http://schemas.openxmlformats.org/officeDocument/2006/relationships/oleObject" Target="../embeddings/oleObject163.bin"/><Relationship Id="rId5" Type="http://schemas.openxmlformats.org/officeDocument/2006/relationships/oleObject" Target="../embeddings/oleObject160.bin"/><Relationship Id="rId10" Type="http://schemas.openxmlformats.org/officeDocument/2006/relationships/image" Target="../media/image212.wmf"/><Relationship Id="rId4" Type="http://schemas.openxmlformats.org/officeDocument/2006/relationships/image" Target="../media/image209.wmf"/><Relationship Id="rId9" Type="http://schemas.openxmlformats.org/officeDocument/2006/relationships/oleObject" Target="../embeddings/oleObject162.bin"/></Relationships>
</file>

<file path=ppt/slides/_rels/slide52.xml.rels><?xml version="1.0" encoding="UTF-8" standalone="yes"?>
<Relationships xmlns="http://schemas.openxmlformats.org/package/2006/relationships"><Relationship Id="rId8" Type="http://schemas.openxmlformats.org/officeDocument/2006/relationships/image" Target="../media/image215.wmf"/><Relationship Id="rId3" Type="http://schemas.openxmlformats.org/officeDocument/2006/relationships/oleObject" Target="../embeddings/oleObject164.bin"/><Relationship Id="rId7" Type="http://schemas.openxmlformats.org/officeDocument/2006/relationships/oleObject" Target="../embeddings/oleObject165.bin"/><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153.wmf"/><Relationship Id="rId11" Type="http://schemas.openxmlformats.org/officeDocument/2006/relationships/image" Target="../media/image217.png"/><Relationship Id="rId5" Type="http://schemas.openxmlformats.org/officeDocument/2006/relationships/oleObject" Target="../embeddings/oleObject121.bin"/><Relationship Id="rId10" Type="http://schemas.openxmlformats.org/officeDocument/2006/relationships/image" Target="../media/image216.wmf"/><Relationship Id="rId4" Type="http://schemas.openxmlformats.org/officeDocument/2006/relationships/image" Target="../media/image214.wmf"/><Relationship Id="rId9" Type="http://schemas.openxmlformats.org/officeDocument/2006/relationships/oleObject" Target="../embeddings/oleObject166.bin"/></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170.bin"/><Relationship Id="rId13" Type="http://schemas.openxmlformats.org/officeDocument/2006/relationships/image" Target="../media/image223.wmf"/><Relationship Id="rId3" Type="http://schemas.openxmlformats.org/officeDocument/2006/relationships/image" Target="../media/image218.wmf"/><Relationship Id="rId7" Type="http://schemas.openxmlformats.org/officeDocument/2006/relationships/image" Target="../media/image220.wmf"/><Relationship Id="rId12" Type="http://schemas.openxmlformats.org/officeDocument/2006/relationships/oleObject" Target="../embeddings/oleObject172.bin"/><Relationship Id="rId2" Type="http://schemas.openxmlformats.org/officeDocument/2006/relationships/oleObject" Target="../embeddings/oleObject167.bin"/><Relationship Id="rId1" Type="http://schemas.openxmlformats.org/officeDocument/2006/relationships/slideLayout" Target="../slideLayouts/slideLayout1.xml"/><Relationship Id="rId6" Type="http://schemas.openxmlformats.org/officeDocument/2006/relationships/oleObject" Target="../embeddings/oleObject169.bin"/><Relationship Id="rId11" Type="http://schemas.openxmlformats.org/officeDocument/2006/relationships/image" Target="../media/image222.wmf"/><Relationship Id="rId5" Type="http://schemas.openxmlformats.org/officeDocument/2006/relationships/image" Target="../media/image219.wmf"/><Relationship Id="rId15" Type="http://schemas.openxmlformats.org/officeDocument/2006/relationships/image" Target="../media/image224.wmf"/><Relationship Id="rId10" Type="http://schemas.openxmlformats.org/officeDocument/2006/relationships/oleObject" Target="../embeddings/oleObject171.bin"/><Relationship Id="rId4" Type="http://schemas.openxmlformats.org/officeDocument/2006/relationships/oleObject" Target="../embeddings/oleObject168.bin"/><Relationship Id="rId9" Type="http://schemas.openxmlformats.org/officeDocument/2006/relationships/image" Target="../media/image221.wmf"/><Relationship Id="rId14" Type="http://schemas.openxmlformats.org/officeDocument/2006/relationships/oleObject" Target="../embeddings/oleObject173.bin"/></Relationships>
</file>

<file path=ppt/slides/_rels/slide54.xml.rels><?xml version="1.0" encoding="UTF-8" standalone="yes"?>
<Relationships xmlns="http://schemas.openxmlformats.org/package/2006/relationships"><Relationship Id="rId8" Type="http://schemas.openxmlformats.org/officeDocument/2006/relationships/oleObject" Target="../embeddings/oleObject177.bin"/><Relationship Id="rId13" Type="http://schemas.openxmlformats.org/officeDocument/2006/relationships/image" Target="../media/image236.png"/><Relationship Id="rId3" Type="http://schemas.openxmlformats.org/officeDocument/2006/relationships/image" Target="../media/image225.wmf"/><Relationship Id="rId7" Type="http://schemas.openxmlformats.org/officeDocument/2006/relationships/image" Target="../media/image227.wmf"/><Relationship Id="rId12" Type="http://schemas.openxmlformats.org/officeDocument/2006/relationships/customXml" Target="../ink/ink32.xml"/><Relationship Id="rId2" Type="http://schemas.openxmlformats.org/officeDocument/2006/relationships/oleObject" Target="../embeddings/oleObject174.bin"/><Relationship Id="rId1" Type="http://schemas.openxmlformats.org/officeDocument/2006/relationships/slideLayout" Target="../slideLayouts/slideLayout1.xml"/><Relationship Id="rId6" Type="http://schemas.openxmlformats.org/officeDocument/2006/relationships/oleObject" Target="../embeddings/oleObject176.bin"/><Relationship Id="rId11" Type="http://schemas.openxmlformats.org/officeDocument/2006/relationships/image" Target="../media/image235.png"/><Relationship Id="rId5" Type="http://schemas.openxmlformats.org/officeDocument/2006/relationships/image" Target="../media/image226.wmf"/><Relationship Id="rId10" Type="http://schemas.openxmlformats.org/officeDocument/2006/relationships/customXml" Target="../ink/ink31.xml"/><Relationship Id="rId4" Type="http://schemas.openxmlformats.org/officeDocument/2006/relationships/oleObject" Target="../embeddings/oleObject175.bin"/><Relationship Id="rId9" Type="http://schemas.openxmlformats.org/officeDocument/2006/relationships/image" Target="../media/image228.wmf"/></Relationships>
</file>

<file path=ppt/slides/_rels/slide55.xml.rels><?xml version="1.0" encoding="UTF-8" standalone="yes"?>
<Relationships xmlns="http://schemas.openxmlformats.org/package/2006/relationships"><Relationship Id="rId8" Type="http://schemas.openxmlformats.org/officeDocument/2006/relationships/oleObject" Target="../embeddings/oleObject181.bin"/><Relationship Id="rId13" Type="http://schemas.openxmlformats.org/officeDocument/2006/relationships/customXml" Target="../ink/ink34.xml"/><Relationship Id="rId3" Type="http://schemas.openxmlformats.org/officeDocument/2006/relationships/image" Target="../media/image229.wmf"/><Relationship Id="rId7" Type="http://schemas.openxmlformats.org/officeDocument/2006/relationships/image" Target="../media/image231.wmf"/><Relationship Id="rId12" Type="http://schemas.openxmlformats.org/officeDocument/2006/relationships/image" Target="../media/image45.png"/><Relationship Id="rId2" Type="http://schemas.openxmlformats.org/officeDocument/2006/relationships/oleObject" Target="../embeddings/oleObject178.bin"/><Relationship Id="rId1" Type="http://schemas.openxmlformats.org/officeDocument/2006/relationships/slideLayout" Target="../slideLayouts/slideLayout1.xml"/><Relationship Id="rId6" Type="http://schemas.openxmlformats.org/officeDocument/2006/relationships/oleObject" Target="../embeddings/oleObject180.bin"/><Relationship Id="rId5" Type="http://schemas.openxmlformats.org/officeDocument/2006/relationships/image" Target="../media/image230.wmf"/><Relationship Id="rId10" Type="http://schemas.openxmlformats.org/officeDocument/2006/relationships/customXml" Target="../ink/ink33.xml"/><Relationship Id="rId4" Type="http://schemas.openxmlformats.org/officeDocument/2006/relationships/oleObject" Target="../embeddings/oleObject179.bin"/><Relationship Id="rId9" Type="http://schemas.openxmlformats.org/officeDocument/2006/relationships/image" Target="../media/image232.wmf"/><Relationship Id="rId14" Type="http://schemas.openxmlformats.org/officeDocument/2006/relationships/image" Target="../media/image46.png"/></Relationships>
</file>

<file path=ppt/slides/_rels/slide56.xml.rels><?xml version="1.0" encoding="UTF-8" standalone="yes"?>
<Relationships xmlns="http://schemas.openxmlformats.org/package/2006/relationships"><Relationship Id="rId8" Type="http://schemas.openxmlformats.org/officeDocument/2006/relationships/oleObject" Target="../embeddings/oleObject185.bin"/><Relationship Id="rId3" Type="http://schemas.openxmlformats.org/officeDocument/2006/relationships/image" Target="../media/image233.wmf"/><Relationship Id="rId7" Type="http://schemas.openxmlformats.org/officeDocument/2006/relationships/image" Target="../media/image235.wmf"/><Relationship Id="rId12" Type="http://schemas.openxmlformats.org/officeDocument/2006/relationships/image" Target="../media/image55.png"/><Relationship Id="rId2" Type="http://schemas.openxmlformats.org/officeDocument/2006/relationships/oleObject" Target="../embeddings/oleObject182.bin"/><Relationship Id="rId1" Type="http://schemas.openxmlformats.org/officeDocument/2006/relationships/slideLayout" Target="../slideLayouts/slideLayout1.xml"/><Relationship Id="rId6" Type="http://schemas.openxmlformats.org/officeDocument/2006/relationships/oleObject" Target="../embeddings/oleObject184.bin"/><Relationship Id="rId5" Type="http://schemas.openxmlformats.org/officeDocument/2006/relationships/image" Target="../media/image234.wmf"/><Relationship Id="rId10" Type="http://schemas.openxmlformats.org/officeDocument/2006/relationships/customXml" Target="../ink/ink35.xml"/><Relationship Id="rId4" Type="http://schemas.openxmlformats.org/officeDocument/2006/relationships/oleObject" Target="../embeddings/oleObject183.bin"/><Relationship Id="rId9" Type="http://schemas.openxmlformats.org/officeDocument/2006/relationships/image" Target="../media/image236.wmf"/></Relationships>
</file>

<file path=ppt/slides/_rels/slide57.xml.rels><?xml version="1.0" encoding="UTF-8" standalone="yes"?>
<Relationships xmlns="http://schemas.openxmlformats.org/package/2006/relationships"><Relationship Id="rId8" Type="http://schemas.openxmlformats.org/officeDocument/2006/relationships/customXml" Target="../ink/ink36.xml"/><Relationship Id="rId13" Type="http://schemas.openxmlformats.org/officeDocument/2006/relationships/image" Target="../media/image250.png"/><Relationship Id="rId3" Type="http://schemas.openxmlformats.org/officeDocument/2006/relationships/image" Target="../media/image237.wmf"/><Relationship Id="rId7" Type="http://schemas.openxmlformats.org/officeDocument/2006/relationships/image" Target="../media/image239.wmf"/><Relationship Id="rId12" Type="http://schemas.openxmlformats.org/officeDocument/2006/relationships/customXml" Target="../ink/ink37.xml"/><Relationship Id="rId2" Type="http://schemas.openxmlformats.org/officeDocument/2006/relationships/oleObject" Target="../embeddings/oleObject186.bin"/><Relationship Id="rId1" Type="http://schemas.openxmlformats.org/officeDocument/2006/relationships/slideLayout" Target="../slideLayouts/slideLayout1.xml"/><Relationship Id="rId6" Type="http://schemas.openxmlformats.org/officeDocument/2006/relationships/oleObject" Target="../embeddings/oleObject188.bin"/><Relationship Id="rId11" Type="http://schemas.openxmlformats.org/officeDocument/2006/relationships/image" Target="../media/image240.wmf"/><Relationship Id="rId5" Type="http://schemas.openxmlformats.org/officeDocument/2006/relationships/image" Target="../media/image238.wmf"/><Relationship Id="rId10" Type="http://schemas.openxmlformats.org/officeDocument/2006/relationships/oleObject" Target="../embeddings/oleObject189.bin"/><Relationship Id="rId4" Type="http://schemas.openxmlformats.org/officeDocument/2006/relationships/oleObject" Target="../embeddings/oleObject187.bin"/><Relationship Id="rId9" Type="http://schemas.openxmlformats.org/officeDocument/2006/relationships/image" Target="../media/image248.png"/></Relationships>
</file>

<file path=ppt/slides/_rels/slide58.xml.rels><?xml version="1.0" encoding="UTF-8" standalone="yes"?>
<Relationships xmlns="http://schemas.openxmlformats.org/package/2006/relationships"><Relationship Id="rId8" Type="http://schemas.openxmlformats.org/officeDocument/2006/relationships/image" Target="../media/image243.wmf"/><Relationship Id="rId13" Type="http://schemas.openxmlformats.org/officeDocument/2006/relationships/oleObject" Target="../embeddings/oleObject195.bin"/><Relationship Id="rId3" Type="http://schemas.openxmlformats.org/officeDocument/2006/relationships/oleObject" Target="../embeddings/oleObject190.bin"/><Relationship Id="rId7" Type="http://schemas.openxmlformats.org/officeDocument/2006/relationships/oleObject" Target="../embeddings/oleObject192.bin"/><Relationship Id="rId12" Type="http://schemas.openxmlformats.org/officeDocument/2006/relationships/image" Target="../media/image245.wmf"/><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242.wmf"/><Relationship Id="rId11" Type="http://schemas.openxmlformats.org/officeDocument/2006/relationships/oleObject" Target="../embeddings/oleObject194.bin"/><Relationship Id="rId5" Type="http://schemas.openxmlformats.org/officeDocument/2006/relationships/oleObject" Target="../embeddings/oleObject191.bin"/><Relationship Id="rId15" Type="http://schemas.openxmlformats.org/officeDocument/2006/relationships/image" Target="../media/image247.png"/><Relationship Id="rId10" Type="http://schemas.openxmlformats.org/officeDocument/2006/relationships/image" Target="../media/image244.wmf"/><Relationship Id="rId4" Type="http://schemas.openxmlformats.org/officeDocument/2006/relationships/image" Target="../media/image241.wmf"/><Relationship Id="rId9" Type="http://schemas.openxmlformats.org/officeDocument/2006/relationships/oleObject" Target="../embeddings/oleObject193.bin"/><Relationship Id="rId14" Type="http://schemas.openxmlformats.org/officeDocument/2006/relationships/image" Target="../media/image246.wmf"/></Relationships>
</file>

<file path=ppt/slides/_rels/slide59.xml.rels><?xml version="1.0" encoding="UTF-8" standalone="yes"?>
<Relationships xmlns="http://schemas.openxmlformats.org/package/2006/relationships"><Relationship Id="rId8" Type="http://schemas.openxmlformats.org/officeDocument/2006/relationships/image" Target="../media/image250.wmf"/><Relationship Id="rId3" Type="http://schemas.openxmlformats.org/officeDocument/2006/relationships/oleObject" Target="../embeddings/oleObject196.bin"/><Relationship Id="rId7" Type="http://schemas.openxmlformats.org/officeDocument/2006/relationships/oleObject" Target="../embeddings/oleObject198.bin"/><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249.wmf"/><Relationship Id="rId5" Type="http://schemas.openxmlformats.org/officeDocument/2006/relationships/oleObject" Target="../embeddings/oleObject197.bin"/><Relationship Id="rId4" Type="http://schemas.openxmlformats.org/officeDocument/2006/relationships/image" Target="../media/image248.wmf"/><Relationship Id="rId9" Type="http://schemas.openxmlformats.org/officeDocument/2006/relationships/image" Target="../media/image251.png"/></Relationships>
</file>

<file path=ppt/slides/_rels/slide6.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customXml" Target="../ink/ink13.xml"/><Relationship Id="rId3" Type="http://schemas.openxmlformats.org/officeDocument/2006/relationships/image" Target="../media/image21.wmf"/><Relationship Id="rId7" Type="http://schemas.openxmlformats.org/officeDocument/2006/relationships/customXml" Target="../ink/ink10.xml"/><Relationship Id="rId12" Type="http://schemas.openxmlformats.org/officeDocument/2006/relationships/image" Target="../media/image33.png"/><Relationship Id="rId2" Type="http://schemas.openxmlformats.org/officeDocument/2006/relationships/oleObject" Target="../embeddings/oleObject19.bin"/><Relationship Id="rId1" Type="http://schemas.openxmlformats.org/officeDocument/2006/relationships/slideLayout" Target="../slideLayouts/slideLayout1.xml"/><Relationship Id="rId6" Type="http://schemas.openxmlformats.org/officeDocument/2006/relationships/image" Target="../media/image30.png"/><Relationship Id="rId11" Type="http://schemas.openxmlformats.org/officeDocument/2006/relationships/customXml" Target="../ink/ink12.xml"/><Relationship Id="rId15" Type="http://schemas.openxmlformats.org/officeDocument/2006/relationships/image" Target="../media/image34.png"/><Relationship Id="rId10" Type="http://schemas.openxmlformats.org/officeDocument/2006/relationships/image" Target="../media/image32.png"/><Relationship Id="rId4" Type="http://schemas.openxmlformats.org/officeDocument/2006/relationships/customXml" Target="../ink/ink9.xml"/><Relationship Id="rId9" Type="http://schemas.openxmlformats.org/officeDocument/2006/relationships/customXml" Target="../ink/ink11.xml"/><Relationship Id="rId14" Type="http://schemas.openxmlformats.org/officeDocument/2006/relationships/customXml" Target="../ink/ink14.xml"/></Relationships>
</file>

<file path=ppt/slides/_rels/slide60.xml.rels><?xml version="1.0" encoding="UTF-8" standalone="yes"?>
<Relationships xmlns="http://schemas.openxmlformats.org/package/2006/relationships"><Relationship Id="rId8" Type="http://schemas.openxmlformats.org/officeDocument/2006/relationships/oleObject" Target="../embeddings/oleObject201.bin"/><Relationship Id="rId13" Type="http://schemas.openxmlformats.org/officeDocument/2006/relationships/oleObject" Target="../embeddings/oleObject202.bin"/><Relationship Id="rId18" Type="http://schemas.openxmlformats.org/officeDocument/2006/relationships/image" Target="../media/image270.png"/><Relationship Id="rId3" Type="http://schemas.openxmlformats.org/officeDocument/2006/relationships/image" Target="../media/image2510.png"/><Relationship Id="rId21" Type="http://schemas.openxmlformats.org/officeDocument/2006/relationships/image" Target="../media/image258.png"/><Relationship Id="rId7" Type="http://schemas.openxmlformats.org/officeDocument/2006/relationships/image" Target="../media/image253.wmf"/><Relationship Id="rId12" Type="http://schemas.openxmlformats.org/officeDocument/2006/relationships/image" Target="../media/image267.png"/><Relationship Id="rId17" Type="http://schemas.openxmlformats.org/officeDocument/2006/relationships/customXml" Target="../ink/ink39.xml"/><Relationship Id="rId2" Type="http://schemas.openxmlformats.org/officeDocument/2006/relationships/notesSlide" Target="../notesSlides/notesSlide45.xml"/><Relationship Id="rId16" Type="http://schemas.openxmlformats.org/officeDocument/2006/relationships/image" Target="../media/image256.emf"/><Relationship Id="rId20" Type="http://schemas.openxmlformats.org/officeDocument/2006/relationships/image" Target="../media/image257.wmf"/><Relationship Id="rId1" Type="http://schemas.openxmlformats.org/officeDocument/2006/relationships/slideLayout" Target="../slideLayouts/slideLayout1.xml"/><Relationship Id="rId6" Type="http://schemas.openxmlformats.org/officeDocument/2006/relationships/oleObject" Target="../embeddings/oleObject200.bin"/><Relationship Id="rId5" Type="http://schemas.openxmlformats.org/officeDocument/2006/relationships/image" Target="../media/image252.wmf"/><Relationship Id="rId15" Type="http://schemas.openxmlformats.org/officeDocument/2006/relationships/oleObject" Target="../embeddings/oleObject203.bin"/><Relationship Id="rId10" Type="http://schemas.openxmlformats.org/officeDocument/2006/relationships/customXml" Target="../ink/ink38.xml"/><Relationship Id="rId19" Type="http://schemas.openxmlformats.org/officeDocument/2006/relationships/oleObject" Target="../embeddings/oleObject204.bin"/><Relationship Id="rId4" Type="http://schemas.openxmlformats.org/officeDocument/2006/relationships/oleObject" Target="../embeddings/oleObject199.bin"/><Relationship Id="rId9" Type="http://schemas.openxmlformats.org/officeDocument/2006/relationships/image" Target="../media/image254.wmf"/><Relationship Id="rId14" Type="http://schemas.openxmlformats.org/officeDocument/2006/relationships/image" Target="../media/image255.emf"/></Relationships>
</file>

<file path=ppt/slides/_rels/slide61.xml.rels><?xml version="1.0" encoding="UTF-8" standalone="yes"?>
<Relationships xmlns="http://schemas.openxmlformats.org/package/2006/relationships"><Relationship Id="rId8" Type="http://schemas.openxmlformats.org/officeDocument/2006/relationships/image" Target="../media/image261.wmf"/><Relationship Id="rId13" Type="http://schemas.openxmlformats.org/officeDocument/2006/relationships/oleObject" Target="../embeddings/oleObject210.bin"/><Relationship Id="rId18" Type="http://schemas.openxmlformats.org/officeDocument/2006/relationships/image" Target="../media/image266.emf"/><Relationship Id="rId3" Type="http://schemas.openxmlformats.org/officeDocument/2006/relationships/oleObject" Target="../embeddings/oleObject205.bin"/><Relationship Id="rId7" Type="http://schemas.openxmlformats.org/officeDocument/2006/relationships/oleObject" Target="../embeddings/oleObject207.bin"/><Relationship Id="rId12" Type="http://schemas.openxmlformats.org/officeDocument/2006/relationships/image" Target="../media/image263.wmf"/><Relationship Id="rId17" Type="http://schemas.openxmlformats.org/officeDocument/2006/relationships/oleObject" Target="../embeddings/oleObject212.bin"/><Relationship Id="rId2" Type="http://schemas.openxmlformats.org/officeDocument/2006/relationships/notesSlide" Target="../notesSlides/notesSlide46.xml"/><Relationship Id="rId16" Type="http://schemas.openxmlformats.org/officeDocument/2006/relationships/image" Target="../media/image265.emf"/><Relationship Id="rId1" Type="http://schemas.openxmlformats.org/officeDocument/2006/relationships/slideLayout" Target="../slideLayouts/slideLayout1.xml"/><Relationship Id="rId6" Type="http://schemas.openxmlformats.org/officeDocument/2006/relationships/image" Target="../media/image260.wmf"/><Relationship Id="rId11" Type="http://schemas.openxmlformats.org/officeDocument/2006/relationships/oleObject" Target="../embeddings/oleObject209.bin"/><Relationship Id="rId5" Type="http://schemas.openxmlformats.org/officeDocument/2006/relationships/oleObject" Target="../embeddings/oleObject206.bin"/><Relationship Id="rId15" Type="http://schemas.openxmlformats.org/officeDocument/2006/relationships/oleObject" Target="../embeddings/oleObject211.bin"/><Relationship Id="rId10" Type="http://schemas.openxmlformats.org/officeDocument/2006/relationships/image" Target="../media/image262.wmf"/><Relationship Id="rId19" Type="http://schemas.openxmlformats.org/officeDocument/2006/relationships/image" Target="../media/image268.png"/><Relationship Id="rId4" Type="http://schemas.openxmlformats.org/officeDocument/2006/relationships/image" Target="../media/image259.wmf"/><Relationship Id="rId9" Type="http://schemas.openxmlformats.org/officeDocument/2006/relationships/oleObject" Target="../embeddings/oleObject208.bin"/><Relationship Id="rId14" Type="http://schemas.openxmlformats.org/officeDocument/2006/relationships/image" Target="../media/image264.wmf"/></Relationships>
</file>

<file path=ppt/slides/_rels/slide62.xml.rels><?xml version="1.0" encoding="UTF-8" standalone="yes"?>
<Relationships xmlns="http://schemas.openxmlformats.org/package/2006/relationships"><Relationship Id="rId8" Type="http://schemas.openxmlformats.org/officeDocument/2006/relationships/image" Target="../media/image271.wmf"/><Relationship Id="rId13" Type="http://schemas.openxmlformats.org/officeDocument/2006/relationships/oleObject" Target="../embeddings/oleObject218.bin"/><Relationship Id="rId3" Type="http://schemas.openxmlformats.org/officeDocument/2006/relationships/oleObject" Target="../embeddings/oleObject213.bin"/><Relationship Id="rId7" Type="http://schemas.openxmlformats.org/officeDocument/2006/relationships/oleObject" Target="../embeddings/oleObject215.bin"/><Relationship Id="rId12" Type="http://schemas.openxmlformats.org/officeDocument/2006/relationships/image" Target="../media/image273.wmf"/><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270.wmf"/><Relationship Id="rId11" Type="http://schemas.openxmlformats.org/officeDocument/2006/relationships/oleObject" Target="../embeddings/oleObject217.bin"/><Relationship Id="rId5" Type="http://schemas.openxmlformats.org/officeDocument/2006/relationships/oleObject" Target="../embeddings/oleObject214.bin"/><Relationship Id="rId10" Type="http://schemas.openxmlformats.org/officeDocument/2006/relationships/image" Target="../media/image272.wmf"/><Relationship Id="rId4" Type="http://schemas.openxmlformats.org/officeDocument/2006/relationships/image" Target="../media/image269.wmf"/><Relationship Id="rId9" Type="http://schemas.openxmlformats.org/officeDocument/2006/relationships/oleObject" Target="../embeddings/oleObject216.bin"/><Relationship Id="rId14" Type="http://schemas.openxmlformats.org/officeDocument/2006/relationships/image" Target="../media/image274.wmf"/></Relationships>
</file>

<file path=ppt/slides/_rels/slide63.xml.rels><?xml version="1.0" encoding="UTF-8" standalone="yes"?>
<Relationships xmlns="http://schemas.openxmlformats.org/package/2006/relationships"><Relationship Id="rId8" Type="http://schemas.openxmlformats.org/officeDocument/2006/relationships/image" Target="../media/image276.wmf"/><Relationship Id="rId7" Type="http://schemas.openxmlformats.org/officeDocument/2006/relationships/oleObject" Target="../embeddings/oleObject220.bin"/><Relationship Id="rId12" Type="http://schemas.openxmlformats.org/officeDocument/2006/relationships/image" Target="../media/image278.wmf"/><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275.wmf"/><Relationship Id="rId11" Type="http://schemas.openxmlformats.org/officeDocument/2006/relationships/oleObject" Target="../embeddings/oleObject222.bin"/><Relationship Id="rId5" Type="http://schemas.openxmlformats.org/officeDocument/2006/relationships/oleObject" Target="../embeddings/oleObject219.bin"/><Relationship Id="rId10" Type="http://schemas.openxmlformats.org/officeDocument/2006/relationships/image" Target="../media/image277.wmf"/><Relationship Id="rId4" Type="http://schemas.openxmlformats.org/officeDocument/2006/relationships/image" Target="../media/image2180.png"/><Relationship Id="rId9" Type="http://schemas.openxmlformats.org/officeDocument/2006/relationships/oleObject" Target="../embeddings/oleObject221.bin"/></Relationships>
</file>

<file path=ppt/slides/_rels/slide64.xml.rels><?xml version="1.0" encoding="UTF-8" standalone="yes"?>
<Relationships xmlns="http://schemas.openxmlformats.org/package/2006/relationships"><Relationship Id="rId8" Type="http://schemas.openxmlformats.org/officeDocument/2006/relationships/image" Target="../media/image281.wmf"/><Relationship Id="rId3" Type="http://schemas.openxmlformats.org/officeDocument/2006/relationships/oleObject" Target="../embeddings/oleObject223.bin"/><Relationship Id="rId7" Type="http://schemas.openxmlformats.org/officeDocument/2006/relationships/oleObject" Target="../embeddings/oleObject225.bin"/><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image" Target="../media/image280.wmf"/><Relationship Id="rId5" Type="http://schemas.openxmlformats.org/officeDocument/2006/relationships/oleObject" Target="../embeddings/oleObject224.bin"/><Relationship Id="rId10" Type="http://schemas.openxmlformats.org/officeDocument/2006/relationships/image" Target="../media/image282.wmf"/><Relationship Id="rId4" Type="http://schemas.openxmlformats.org/officeDocument/2006/relationships/image" Target="../media/image279.wmf"/><Relationship Id="rId9" Type="http://schemas.openxmlformats.org/officeDocument/2006/relationships/oleObject" Target="../embeddings/oleObject226.bin"/></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227.bin"/><Relationship Id="rId2" Type="http://schemas.openxmlformats.org/officeDocument/2006/relationships/notesSlide" Target="../notesSlides/notesSlide50.xml"/><Relationship Id="rId1" Type="http://schemas.openxmlformats.org/officeDocument/2006/relationships/slideLayout" Target="../slideLayouts/slideLayout1.xml"/><Relationship Id="rId6" Type="http://schemas.openxmlformats.org/officeDocument/2006/relationships/image" Target="../media/image284.wmf"/><Relationship Id="rId5" Type="http://schemas.openxmlformats.org/officeDocument/2006/relationships/oleObject" Target="../embeddings/oleObject228.bin"/><Relationship Id="rId4" Type="http://schemas.openxmlformats.org/officeDocument/2006/relationships/image" Target="../media/image283.wmf"/></Relationships>
</file>

<file path=ppt/slides/_rels/slide66.xml.rels><?xml version="1.0" encoding="UTF-8" standalone="yes"?>
<Relationships xmlns="http://schemas.openxmlformats.org/package/2006/relationships"><Relationship Id="rId8" Type="http://schemas.openxmlformats.org/officeDocument/2006/relationships/image" Target="../media/image287.wmf"/><Relationship Id="rId3" Type="http://schemas.openxmlformats.org/officeDocument/2006/relationships/oleObject" Target="../embeddings/oleObject229.bin"/><Relationship Id="rId7" Type="http://schemas.openxmlformats.org/officeDocument/2006/relationships/oleObject" Target="../embeddings/oleObject231.bin"/><Relationship Id="rId2" Type="http://schemas.openxmlformats.org/officeDocument/2006/relationships/notesSlide" Target="../notesSlides/notesSlide51.xml"/><Relationship Id="rId1" Type="http://schemas.openxmlformats.org/officeDocument/2006/relationships/slideLayout" Target="../slideLayouts/slideLayout1.xml"/><Relationship Id="rId6" Type="http://schemas.openxmlformats.org/officeDocument/2006/relationships/image" Target="../media/image286.wmf"/><Relationship Id="rId5" Type="http://schemas.openxmlformats.org/officeDocument/2006/relationships/oleObject" Target="../embeddings/oleObject230.bin"/><Relationship Id="rId10" Type="http://schemas.openxmlformats.org/officeDocument/2006/relationships/image" Target="../media/image288.wmf"/><Relationship Id="rId4" Type="http://schemas.openxmlformats.org/officeDocument/2006/relationships/image" Target="../media/image285.wmf"/><Relationship Id="rId9" Type="http://schemas.openxmlformats.org/officeDocument/2006/relationships/oleObject" Target="../embeddings/oleObject232.bin"/></Relationships>
</file>

<file path=ppt/slides/_rels/slide67.xml.rels><?xml version="1.0" encoding="UTF-8" standalone="yes"?>
<Relationships xmlns="http://schemas.openxmlformats.org/package/2006/relationships"><Relationship Id="rId13" Type="http://schemas.openxmlformats.org/officeDocument/2006/relationships/image" Target="../media/image292.wmf"/><Relationship Id="rId18" Type="http://schemas.openxmlformats.org/officeDocument/2006/relationships/oleObject" Target="../embeddings/oleObject238.bin"/><Relationship Id="rId3" Type="http://schemas.openxmlformats.org/officeDocument/2006/relationships/oleObject" Target="../embeddings/oleObject233.bin"/><Relationship Id="rId21" Type="http://schemas.openxmlformats.org/officeDocument/2006/relationships/image" Target="../media/image2630.png"/><Relationship Id="rId7" Type="http://schemas.openxmlformats.org/officeDocument/2006/relationships/customXml" Target="../ink/ink40.xml"/><Relationship Id="rId12" Type="http://schemas.openxmlformats.org/officeDocument/2006/relationships/oleObject" Target="../embeddings/oleObject236.bin"/><Relationship Id="rId17" Type="http://schemas.openxmlformats.org/officeDocument/2006/relationships/image" Target="../media/image2610.png"/><Relationship Id="rId25" Type="http://schemas.openxmlformats.org/officeDocument/2006/relationships/image" Target="../media/image2650.png"/><Relationship Id="rId2" Type="http://schemas.openxmlformats.org/officeDocument/2006/relationships/notesSlide" Target="../notesSlides/notesSlide52.xml"/><Relationship Id="rId16" Type="http://schemas.openxmlformats.org/officeDocument/2006/relationships/customXml" Target="../ink/ink41.xml"/><Relationship Id="rId20" Type="http://schemas.openxmlformats.org/officeDocument/2006/relationships/customXml" Target="../ink/ink42.xml"/><Relationship Id="rId1" Type="http://schemas.openxmlformats.org/officeDocument/2006/relationships/slideLayout" Target="../slideLayouts/slideLayout1.xml"/><Relationship Id="rId6" Type="http://schemas.openxmlformats.org/officeDocument/2006/relationships/image" Target="../media/image290.wmf"/><Relationship Id="rId11" Type="http://schemas.openxmlformats.org/officeDocument/2006/relationships/image" Target="../media/image291.wmf"/><Relationship Id="rId24" Type="http://schemas.openxmlformats.org/officeDocument/2006/relationships/customXml" Target="../ink/ink43.xml"/><Relationship Id="rId5" Type="http://schemas.openxmlformats.org/officeDocument/2006/relationships/oleObject" Target="../embeddings/oleObject234.bin"/><Relationship Id="rId15" Type="http://schemas.openxmlformats.org/officeDocument/2006/relationships/image" Target="../media/image293.wmf"/><Relationship Id="rId23" Type="http://schemas.openxmlformats.org/officeDocument/2006/relationships/image" Target="../media/image295.wmf"/><Relationship Id="rId10" Type="http://schemas.openxmlformats.org/officeDocument/2006/relationships/oleObject" Target="../embeddings/oleObject235.bin"/><Relationship Id="rId19" Type="http://schemas.openxmlformats.org/officeDocument/2006/relationships/image" Target="../media/image294.wmf"/><Relationship Id="rId4" Type="http://schemas.openxmlformats.org/officeDocument/2006/relationships/image" Target="../media/image289.wmf"/><Relationship Id="rId9" Type="http://schemas.openxmlformats.org/officeDocument/2006/relationships/image" Target="../media/image2570.png"/><Relationship Id="rId14" Type="http://schemas.openxmlformats.org/officeDocument/2006/relationships/oleObject" Target="../embeddings/oleObject237.bin"/><Relationship Id="rId22" Type="http://schemas.openxmlformats.org/officeDocument/2006/relationships/oleObject" Target="../embeddings/oleObject239.bin"/></Relationships>
</file>

<file path=ppt/slides/_rels/slide68.xml.rels><?xml version="1.0" encoding="UTF-8" standalone="yes"?>
<Relationships xmlns="http://schemas.openxmlformats.org/package/2006/relationships"><Relationship Id="rId8" Type="http://schemas.openxmlformats.org/officeDocument/2006/relationships/image" Target="../media/image298.wmf"/><Relationship Id="rId3" Type="http://schemas.openxmlformats.org/officeDocument/2006/relationships/oleObject" Target="../embeddings/oleObject240.bin"/><Relationship Id="rId7" Type="http://schemas.openxmlformats.org/officeDocument/2006/relationships/oleObject" Target="../embeddings/oleObject242.bin"/><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image" Target="../media/image297.wmf"/><Relationship Id="rId5" Type="http://schemas.openxmlformats.org/officeDocument/2006/relationships/oleObject" Target="../embeddings/oleObject241.bin"/><Relationship Id="rId4" Type="http://schemas.openxmlformats.org/officeDocument/2006/relationships/image" Target="../media/image296.wmf"/></Relationships>
</file>

<file path=ppt/slides/_rels/slide7.xml.rels><?xml version="1.0" encoding="UTF-8" standalone="yes"?>
<Relationships xmlns="http://schemas.openxmlformats.org/package/2006/relationships"><Relationship Id="rId13" Type="http://schemas.openxmlformats.org/officeDocument/2006/relationships/image" Target="../media/image25.wmf"/><Relationship Id="rId18" Type="http://schemas.openxmlformats.org/officeDocument/2006/relationships/customXml" Target="../ink/ink16.xml"/><Relationship Id="rId3" Type="http://schemas.openxmlformats.org/officeDocument/2006/relationships/oleObject" Target="../embeddings/oleObject20.bin"/><Relationship Id="rId21" Type="http://schemas.openxmlformats.org/officeDocument/2006/relationships/image" Target="../media/image29.png"/><Relationship Id="rId7" Type="http://schemas.openxmlformats.org/officeDocument/2006/relationships/customXml" Target="../ink/ink15.xml"/><Relationship Id="rId12" Type="http://schemas.openxmlformats.org/officeDocument/2006/relationships/oleObject" Target="../embeddings/oleObject23.bin"/><Relationship Id="rId17" Type="http://schemas.openxmlformats.org/officeDocument/2006/relationships/image" Target="../media/image27.wmf"/><Relationship Id="rId2" Type="http://schemas.openxmlformats.org/officeDocument/2006/relationships/notesSlide" Target="../notesSlides/notesSlide2.xml"/><Relationship Id="rId16" Type="http://schemas.openxmlformats.org/officeDocument/2006/relationships/oleObject" Target="../embeddings/oleObject25.bin"/><Relationship Id="rId20" Type="http://schemas.openxmlformats.org/officeDocument/2006/relationships/customXml" Target="../ink/ink17.xml"/><Relationship Id="rId1" Type="http://schemas.openxmlformats.org/officeDocument/2006/relationships/slideLayout" Target="../slideLayouts/slideLayout1.xml"/><Relationship Id="rId6" Type="http://schemas.openxmlformats.org/officeDocument/2006/relationships/image" Target="../media/image23.wmf"/><Relationship Id="rId11" Type="http://schemas.openxmlformats.org/officeDocument/2006/relationships/image" Target="../media/image24.wmf"/><Relationship Id="rId5" Type="http://schemas.openxmlformats.org/officeDocument/2006/relationships/oleObject" Target="../embeddings/oleObject21.bin"/><Relationship Id="rId15" Type="http://schemas.openxmlformats.org/officeDocument/2006/relationships/image" Target="../media/image26.wmf"/><Relationship Id="rId23" Type="http://schemas.openxmlformats.org/officeDocument/2006/relationships/image" Target="../media/image35.png"/><Relationship Id="rId10" Type="http://schemas.openxmlformats.org/officeDocument/2006/relationships/oleObject" Target="../embeddings/oleObject22.bin"/><Relationship Id="rId19" Type="http://schemas.openxmlformats.org/officeDocument/2006/relationships/image" Target="../media/image28.png"/><Relationship Id="rId4" Type="http://schemas.openxmlformats.org/officeDocument/2006/relationships/image" Target="../media/image22.wmf"/><Relationship Id="rId9" Type="http://schemas.openxmlformats.org/officeDocument/2006/relationships/image" Target="../media/image47.png"/><Relationship Id="rId14" Type="http://schemas.openxmlformats.org/officeDocument/2006/relationships/oleObject" Target="../embeddings/oleObject24.bin"/><Relationship Id="rId22" Type="http://schemas.openxmlformats.org/officeDocument/2006/relationships/customXml" Target="../ink/ink18.xml"/></Relationships>
</file>

<file path=ppt/slides/_rels/slide8.x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image" Target="../media/image36.png"/><Relationship Id="rId3" Type="http://schemas.openxmlformats.org/officeDocument/2006/relationships/oleObject" Target="../embeddings/oleObject20.bin"/><Relationship Id="rId7" Type="http://schemas.openxmlformats.org/officeDocument/2006/relationships/oleObject" Target="../embeddings/oleObject27.bin"/><Relationship Id="rId12" Type="http://schemas.openxmlformats.org/officeDocument/2006/relationships/image" Target="../media/image31.wmf"/><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8.wmf"/><Relationship Id="rId11" Type="http://schemas.openxmlformats.org/officeDocument/2006/relationships/oleObject" Target="../embeddings/oleObject29.bin"/><Relationship Id="rId5" Type="http://schemas.openxmlformats.org/officeDocument/2006/relationships/oleObject" Target="../embeddings/oleObject26.bin"/><Relationship Id="rId10" Type="http://schemas.openxmlformats.org/officeDocument/2006/relationships/image" Target="../media/image30.wmf"/><Relationship Id="rId4" Type="http://schemas.openxmlformats.org/officeDocument/2006/relationships/image" Target="../media/image22.wmf"/><Relationship Id="rId9" Type="http://schemas.openxmlformats.org/officeDocument/2006/relationships/oleObject" Target="../embeddings/oleObject28.bin"/><Relationship Id="rId14" Type="http://schemas.openxmlformats.org/officeDocument/2006/relationships/image" Target="../media/image37.png"/></Relationships>
</file>

<file path=ppt/slides/_rels/slide9.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oleObject" Target="../embeddings/oleObject35.bin"/><Relationship Id="rId3" Type="http://schemas.openxmlformats.org/officeDocument/2006/relationships/oleObject" Target="../embeddings/oleObject30.bin"/><Relationship Id="rId7" Type="http://schemas.openxmlformats.org/officeDocument/2006/relationships/oleObject" Target="../embeddings/oleObject32.bin"/><Relationship Id="rId12" Type="http://schemas.openxmlformats.org/officeDocument/2006/relationships/image" Target="../media/image42.w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39.wmf"/><Relationship Id="rId11" Type="http://schemas.openxmlformats.org/officeDocument/2006/relationships/oleObject" Target="../embeddings/oleObject34.bin"/><Relationship Id="rId5" Type="http://schemas.openxmlformats.org/officeDocument/2006/relationships/oleObject" Target="../embeddings/oleObject31.bin"/><Relationship Id="rId10" Type="http://schemas.openxmlformats.org/officeDocument/2006/relationships/image" Target="../media/image41.wmf"/><Relationship Id="rId4" Type="http://schemas.openxmlformats.org/officeDocument/2006/relationships/image" Target="../media/image38.wmf"/><Relationship Id="rId9" Type="http://schemas.openxmlformats.org/officeDocument/2006/relationships/oleObject" Target="../embeddings/oleObject33.bin"/><Relationship Id="rId14" Type="http://schemas.openxmlformats.org/officeDocument/2006/relationships/image" Target="../media/image4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D3C20-2570-41FA-B33B-778776CEFF3C}"/>
              </a:ext>
            </a:extLst>
          </p:cNvPr>
          <p:cNvSpPr>
            <a:spLocks noGrp="1"/>
          </p:cNvSpPr>
          <p:nvPr>
            <p:ph type="ctrTitle"/>
          </p:nvPr>
        </p:nvSpPr>
        <p:spPr>
          <a:xfrm>
            <a:off x="1706251" y="194871"/>
            <a:ext cx="9144000" cy="678157"/>
          </a:xfrm>
        </p:spPr>
        <p:txBody>
          <a:bodyPr/>
          <a:lstStyle/>
          <a:p>
            <a:r>
              <a:rPr lang="en-US" sz="4000" b="1" u="sng">
                <a:latin typeface="+mn-lt"/>
              </a:rPr>
              <a:t>Thermodynamics</a:t>
            </a:r>
            <a:endParaRPr lang="en-US" b="1" u="sng">
              <a:latin typeface="+mn-lt"/>
            </a:endParaRPr>
          </a:p>
        </p:txBody>
      </p:sp>
      <p:sp>
        <p:nvSpPr>
          <p:cNvPr id="3" name="TextBox 2">
            <a:extLst>
              <a:ext uri="{FF2B5EF4-FFF2-40B4-BE49-F238E27FC236}">
                <a16:creationId xmlns:a16="http://schemas.microsoft.com/office/drawing/2014/main" id="{37742DE2-81AA-43AC-BCF8-A95A749E2D4D}"/>
              </a:ext>
            </a:extLst>
          </p:cNvPr>
          <p:cNvSpPr txBox="1"/>
          <p:nvPr/>
        </p:nvSpPr>
        <p:spPr>
          <a:xfrm>
            <a:off x="603314" y="1216058"/>
            <a:ext cx="10928286" cy="3139321"/>
          </a:xfrm>
          <a:prstGeom prst="rect">
            <a:avLst/>
          </a:prstGeom>
          <a:noFill/>
        </p:spPr>
        <p:txBody>
          <a:bodyPr wrap="square" rtlCol="0">
            <a:spAutoFit/>
          </a:bodyPr>
          <a:lstStyle/>
          <a:p>
            <a:r>
              <a:rPr lang="en-US"/>
              <a:t>A description of a system in terms of the motions of all of its microscopic constituents is effectively impossible.  And uninformative.  What we’d like to do, rather, is find a much smaller, more macroscopic (and informative) set of variables between which we can write a sufficient set of self-consistent equations.  </a:t>
            </a:r>
          </a:p>
          <a:p>
            <a:endParaRPr lang="en-US"/>
          </a:p>
          <a:p>
            <a:r>
              <a:rPr lang="en-US"/>
              <a:t>We’ll find that we need basically, the following set: </a:t>
            </a:r>
          </a:p>
          <a:p>
            <a:pPr marL="342900" indent="-342900">
              <a:buFontTx/>
              <a:buAutoNum type="arabicPeriod"/>
            </a:pPr>
            <a:r>
              <a:rPr lang="en-US"/>
              <a:t>N</a:t>
            </a:r>
            <a:r>
              <a:rPr lang="en-US" baseline="-25000"/>
              <a:t>k</a:t>
            </a:r>
            <a:r>
              <a:rPr lang="en-US"/>
              <a:t>:  number of particles</a:t>
            </a:r>
          </a:p>
          <a:p>
            <a:pPr marL="342900" indent="-342900">
              <a:buFontTx/>
              <a:buAutoNum type="arabicPeriod"/>
            </a:pPr>
            <a:r>
              <a:rPr lang="el-GR"/>
              <a:t>Ψ</a:t>
            </a:r>
            <a:r>
              <a:rPr lang="en-US" baseline="-25000"/>
              <a:t>j</a:t>
            </a:r>
            <a:r>
              <a:rPr lang="en-US"/>
              <a:t>: comprises external fields which may change, and we’d presume we know how they are changing.</a:t>
            </a:r>
          </a:p>
          <a:p>
            <a:pPr marL="342900" indent="-342900">
              <a:buAutoNum type="arabicPeriod"/>
            </a:pPr>
            <a:r>
              <a:rPr lang="el-GR"/>
              <a:t>Χ</a:t>
            </a:r>
            <a:r>
              <a:rPr lang="en-US" baseline="-25000"/>
              <a:t>j</a:t>
            </a:r>
            <a:r>
              <a:rPr lang="en-US"/>
              <a:t>: Parameters that enter into description of energy levels, which may include size, bulk momentum, angular momentum, etc.:</a:t>
            </a:r>
          </a:p>
          <a:p>
            <a:pPr marL="342900" indent="-342900">
              <a:buAutoNum type="arabicPeriod"/>
            </a:pPr>
            <a:r>
              <a:rPr lang="en-US"/>
              <a:t>E: total energy</a:t>
            </a:r>
          </a:p>
          <a:p>
            <a:pPr marL="342900" indent="-342900">
              <a:buAutoNum type="arabicPeriod"/>
            </a:pPr>
            <a:r>
              <a:rPr lang="en-US"/>
              <a:t>S: total entropy</a:t>
            </a:r>
          </a:p>
        </p:txBody>
      </p:sp>
    </p:spTree>
    <p:extLst>
      <p:ext uri="{BB962C8B-B14F-4D97-AF65-F5344CB8AC3E}">
        <p14:creationId xmlns:p14="http://schemas.microsoft.com/office/powerpoint/2010/main" val="29075118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3355104" y="36321"/>
            <a:ext cx="5854046" cy="6781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Equilibrium Systems</a:t>
            </a:r>
            <a:endParaRPr lang="en-US" sz="4800" b="1" u="sng">
              <a:latin typeface="+mn-lt"/>
            </a:endParaRPr>
          </a:p>
        </p:txBody>
      </p:sp>
      <p:graphicFrame>
        <p:nvGraphicFramePr>
          <p:cNvPr id="19" name="Object 18">
            <a:extLst>
              <a:ext uri="{FF2B5EF4-FFF2-40B4-BE49-F238E27FC236}">
                <a16:creationId xmlns:a16="http://schemas.microsoft.com/office/drawing/2014/main" id="{F6934296-B9A8-44C1-8AAB-63FA830F7ABB}"/>
              </a:ext>
            </a:extLst>
          </p:cNvPr>
          <p:cNvGraphicFramePr>
            <a:graphicFrameLocks noChangeAspect="1"/>
          </p:cNvGraphicFramePr>
          <p:nvPr>
            <p:extLst>
              <p:ext uri="{D42A27DB-BD31-4B8C-83A1-F6EECF244321}">
                <p14:modId xmlns:p14="http://schemas.microsoft.com/office/powerpoint/2010/main" val="3641959157"/>
              </p:ext>
            </p:extLst>
          </p:nvPr>
        </p:nvGraphicFramePr>
        <p:xfrm>
          <a:off x="238158" y="183974"/>
          <a:ext cx="1600200" cy="1012825"/>
        </p:xfrm>
        <a:graphic>
          <a:graphicData uri="http://schemas.openxmlformats.org/presentationml/2006/ole">
            <mc:AlternateContent xmlns:mc="http://schemas.openxmlformats.org/markup-compatibility/2006">
              <mc:Choice xmlns:v="urn:schemas-microsoft-com:vml" Requires="v">
                <p:oleObj name="Bitmap Image" r:id="rId3" imgW="2371429" imgH="2180952" progId="Paint.Picture">
                  <p:embed/>
                </p:oleObj>
              </mc:Choice>
              <mc:Fallback>
                <p:oleObj name="Bitmap Image" r:id="rId3" imgW="2371429" imgH="2180952" progId="Paint.Picture">
                  <p:embed/>
                  <p:pic>
                    <p:nvPicPr>
                      <p:cNvPr id="19" name="Object 18">
                        <a:extLst>
                          <a:ext uri="{FF2B5EF4-FFF2-40B4-BE49-F238E27FC236}">
                            <a16:creationId xmlns:a16="http://schemas.microsoft.com/office/drawing/2014/main" id="{F6934296-B9A8-44C1-8AAB-63FA830F7A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8933" t="32826" r="13924" b="20506"/>
                      <a:stretch>
                        <a:fillRect/>
                      </a:stretch>
                    </p:blipFill>
                    <p:spPr bwMode="auto">
                      <a:xfrm>
                        <a:off x="238158" y="183974"/>
                        <a:ext cx="1600200" cy="1012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 name="Object 27">
            <a:extLst>
              <a:ext uri="{FF2B5EF4-FFF2-40B4-BE49-F238E27FC236}">
                <a16:creationId xmlns:a16="http://schemas.microsoft.com/office/drawing/2014/main" id="{7475A8E6-D9B6-4C11-B25D-1D81409671CD}"/>
              </a:ext>
            </a:extLst>
          </p:cNvPr>
          <p:cNvGraphicFramePr>
            <a:graphicFrameLocks noChangeAspect="1"/>
          </p:cNvGraphicFramePr>
          <p:nvPr>
            <p:extLst>
              <p:ext uri="{D42A27DB-BD31-4B8C-83A1-F6EECF244321}">
                <p14:modId xmlns:p14="http://schemas.microsoft.com/office/powerpoint/2010/main" val="218717101"/>
              </p:ext>
            </p:extLst>
          </p:nvPr>
        </p:nvGraphicFramePr>
        <p:xfrm>
          <a:off x="329052" y="1731443"/>
          <a:ext cx="8788524" cy="1375536"/>
        </p:xfrm>
        <a:graphic>
          <a:graphicData uri="http://schemas.openxmlformats.org/presentationml/2006/ole">
            <mc:AlternateContent xmlns:mc="http://schemas.openxmlformats.org/markup-compatibility/2006">
              <mc:Choice xmlns:v="urn:schemas-microsoft-com:vml" Requires="v">
                <p:oleObj name="Equation" r:id="rId5" imgW="6883200" imgH="1066680" progId="Equation.DSMT4">
                  <p:embed/>
                </p:oleObj>
              </mc:Choice>
              <mc:Fallback>
                <p:oleObj name="Equation" r:id="rId5" imgW="6883200" imgH="1066680" progId="Equation.DSMT4">
                  <p:embed/>
                  <p:pic>
                    <p:nvPicPr>
                      <p:cNvPr id="28" name="Object 27">
                        <a:extLst>
                          <a:ext uri="{FF2B5EF4-FFF2-40B4-BE49-F238E27FC236}">
                            <a16:creationId xmlns:a16="http://schemas.microsoft.com/office/drawing/2014/main" id="{7475A8E6-D9B6-4C11-B25D-1D81409671CD}"/>
                          </a:ext>
                        </a:extLst>
                      </p:cNvPr>
                      <p:cNvPicPr>
                        <a:picLocks noChangeAspect="1" noChangeArrowheads="1"/>
                      </p:cNvPicPr>
                      <p:nvPr/>
                    </p:nvPicPr>
                    <p:blipFill>
                      <a:blip r:embed="rId6"/>
                      <a:srcRect/>
                      <a:stretch>
                        <a:fillRect/>
                      </a:stretch>
                    </p:blipFill>
                    <p:spPr bwMode="auto">
                      <a:xfrm>
                        <a:off x="329052" y="1731443"/>
                        <a:ext cx="8788524" cy="1375536"/>
                      </a:xfrm>
                      <a:prstGeom prst="rect">
                        <a:avLst/>
                      </a:prstGeom>
                      <a:noFill/>
                    </p:spPr>
                  </p:pic>
                </p:oleObj>
              </mc:Fallback>
            </mc:AlternateContent>
          </a:graphicData>
        </a:graphic>
      </p:graphicFrame>
      <p:sp>
        <p:nvSpPr>
          <p:cNvPr id="2" name="TextBox 1">
            <a:extLst>
              <a:ext uri="{FF2B5EF4-FFF2-40B4-BE49-F238E27FC236}">
                <a16:creationId xmlns:a16="http://schemas.microsoft.com/office/drawing/2014/main" id="{72872AD4-378E-4334-85B1-B0F71ED84A63}"/>
              </a:ext>
            </a:extLst>
          </p:cNvPr>
          <p:cNvSpPr txBox="1"/>
          <p:nvPr/>
        </p:nvSpPr>
        <p:spPr>
          <a:xfrm>
            <a:off x="238158" y="1310326"/>
            <a:ext cx="8879418" cy="338554"/>
          </a:xfrm>
          <a:prstGeom prst="rect">
            <a:avLst/>
          </a:prstGeom>
          <a:noFill/>
        </p:spPr>
        <p:txBody>
          <a:bodyPr wrap="none" rtlCol="0">
            <a:spAutoFit/>
          </a:bodyPr>
          <a:lstStyle/>
          <a:p>
            <a:r>
              <a:rPr lang="en-US" sz="1600"/>
              <a:t>Sometimes it is easier to parameterize S in terms of T, X, N, since measuring T is easier than measuring E:</a:t>
            </a:r>
            <a:endParaRPr lang="en-US"/>
          </a:p>
        </p:txBody>
      </p:sp>
      <p:sp>
        <p:nvSpPr>
          <p:cNvPr id="13" name="TextBox 12">
            <a:extLst>
              <a:ext uri="{FF2B5EF4-FFF2-40B4-BE49-F238E27FC236}">
                <a16:creationId xmlns:a16="http://schemas.microsoft.com/office/drawing/2014/main" id="{277A660E-6186-428B-AD63-04C1B8A2881F}"/>
              </a:ext>
            </a:extLst>
          </p:cNvPr>
          <p:cNvSpPr txBox="1"/>
          <p:nvPr/>
        </p:nvSpPr>
        <p:spPr>
          <a:xfrm>
            <a:off x="238158" y="3259723"/>
            <a:ext cx="11187129" cy="584775"/>
          </a:xfrm>
          <a:prstGeom prst="rect">
            <a:avLst/>
          </a:prstGeom>
          <a:noFill/>
        </p:spPr>
        <p:txBody>
          <a:bodyPr wrap="square" rtlCol="0">
            <a:spAutoFit/>
          </a:bodyPr>
          <a:lstStyle/>
          <a:p>
            <a:r>
              <a:rPr lang="en-US" sz="1600"/>
              <a:t>The first term isn’t well-defined across a phase transition, where T is constant, but E changes.  And in that case, we must introduce another term – the latent heat, to describe the energy change across the boundary.</a:t>
            </a:r>
            <a:endParaRPr lang="en-US"/>
          </a:p>
        </p:txBody>
      </p:sp>
      <p:graphicFrame>
        <p:nvGraphicFramePr>
          <p:cNvPr id="4" name="Object 3">
            <a:extLst>
              <a:ext uri="{FF2B5EF4-FFF2-40B4-BE49-F238E27FC236}">
                <a16:creationId xmlns:a16="http://schemas.microsoft.com/office/drawing/2014/main" id="{1B56C808-4EC5-43C2-8AAA-ABA212147CAF}"/>
              </a:ext>
            </a:extLst>
          </p:cNvPr>
          <p:cNvGraphicFramePr>
            <a:graphicFrameLocks noChangeAspect="1"/>
          </p:cNvGraphicFramePr>
          <p:nvPr>
            <p:extLst>
              <p:ext uri="{D42A27DB-BD31-4B8C-83A1-F6EECF244321}">
                <p14:modId xmlns:p14="http://schemas.microsoft.com/office/powerpoint/2010/main" val="2591671202"/>
              </p:ext>
            </p:extLst>
          </p:nvPr>
        </p:nvGraphicFramePr>
        <p:xfrm>
          <a:off x="318892" y="4043338"/>
          <a:ext cx="4160129" cy="943441"/>
        </p:xfrm>
        <a:graphic>
          <a:graphicData uri="http://schemas.openxmlformats.org/presentationml/2006/ole">
            <mc:AlternateContent xmlns:mc="http://schemas.openxmlformats.org/markup-compatibility/2006">
              <mc:Choice xmlns:v="urn:schemas-microsoft-com:vml" Requires="v">
                <p:oleObj name="Equation" r:id="rId7" imgW="3060360" imgH="685800" progId="Equation.DSMT4">
                  <p:embed/>
                </p:oleObj>
              </mc:Choice>
              <mc:Fallback>
                <p:oleObj name="Equation" r:id="rId7" imgW="3060360" imgH="685800" progId="Equation.DSMT4">
                  <p:embed/>
                  <p:pic>
                    <p:nvPicPr>
                      <p:cNvPr id="0" name="Object 1"/>
                      <p:cNvPicPr>
                        <a:picLocks noChangeAspect="1" noChangeArrowheads="1"/>
                      </p:cNvPicPr>
                      <p:nvPr/>
                    </p:nvPicPr>
                    <p:blipFill>
                      <a:blip r:embed="rId8"/>
                      <a:srcRect/>
                      <a:stretch>
                        <a:fillRect/>
                      </a:stretch>
                    </p:blipFill>
                    <p:spPr bwMode="auto">
                      <a:xfrm>
                        <a:off x="318892" y="4043338"/>
                        <a:ext cx="4160129" cy="943441"/>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178357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4157255" y="73668"/>
            <a:ext cx="3877490" cy="6781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The Potentials</a:t>
            </a:r>
            <a:endParaRPr lang="en-US" sz="4800" b="1" u="sng">
              <a:latin typeface="+mn-lt"/>
            </a:endParaRPr>
          </a:p>
        </p:txBody>
      </p:sp>
      <p:sp>
        <p:nvSpPr>
          <p:cNvPr id="2" name="TextBox 1">
            <a:extLst>
              <a:ext uri="{FF2B5EF4-FFF2-40B4-BE49-F238E27FC236}">
                <a16:creationId xmlns:a16="http://schemas.microsoft.com/office/drawing/2014/main" id="{72872AD4-378E-4334-85B1-B0F71ED84A63}"/>
              </a:ext>
            </a:extLst>
          </p:cNvPr>
          <p:cNvSpPr txBox="1"/>
          <p:nvPr/>
        </p:nvSpPr>
        <p:spPr>
          <a:xfrm>
            <a:off x="238158" y="1073399"/>
            <a:ext cx="11496642" cy="523220"/>
          </a:xfrm>
          <a:prstGeom prst="rect">
            <a:avLst/>
          </a:prstGeom>
          <a:noFill/>
        </p:spPr>
        <p:txBody>
          <a:bodyPr wrap="square" rtlCol="0">
            <a:spAutoFit/>
          </a:bodyPr>
          <a:lstStyle/>
          <a:p>
            <a:r>
              <a:rPr lang="en-US" sz="1400"/>
              <a:t>Let’s go ahead and introduce more thermodynamic potentials, we’ll find of use at various times.   They are useful because they exchange various variables for their force conjugate variables in their total differentials, where </a:t>
            </a:r>
            <a:r>
              <a:rPr lang="en-US" sz="1400" b="1"/>
              <a:t>p</a:t>
            </a:r>
            <a:r>
              <a:rPr lang="en-US" sz="1400"/>
              <a:t> = (p,</a:t>
            </a:r>
            <a:r>
              <a:rPr lang="en-US" sz="1400" b="1"/>
              <a:t>v</a:t>
            </a:r>
            <a:r>
              <a:rPr lang="en-US" sz="1400" baseline="-25000"/>
              <a:t>cm</a:t>
            </a:r>
            <a:r>
              <a:rPr lang="en-US" sz="1400"/>
              <a:t>,</a:t>
            </a:r>
            <a:r>
              <a:rPr lang="el-GR" sz="1400" b="1"/>
              <a:t>ω</a:t>
            </a:r>
            <a:r>
              <a:rPr lang="en-US" sz="1400"/>
              <a:t>), and </a:t>
            </a:r>
            <a:r>
              <a:rPr lang="en-US" sz="1400" b="1"/>
              <a:t>X</a:t>
            </a:r>
            <a:r>
              <a:rPr lang="en-US" sz="1400"/>
              <a:t> = (V,</a:t>
            </a:r>
            <a:r>
              <a:rPr lang="en-US" sz="1400" b="1"/>
              <a:t>P</a:t>
            </a:r>
            <a:r>
              <a:rPr lang="en-US" sz="1400"/>
              <a:t>,</a:t>
            </a:r>
            <a:r>
              <a:rPr lang="en-US" sz="1400" b="1"/>
              <a:t>L</a:t>
            </a:r>
            <a:r>
              <a:rPr lang="en-US" sz="1400"/>
              <a:t>), and where </a:t>
            </a:r>
            <a:r>
              <a:rPr lang="el-GR" sz="1400" b="1"/>
              <a:t>μ</a:t>
            </a:r>
            <a:r>
              <a:rPr lang="en-US" sz="1400" b="1"/>
              <a:t> = (</a:t>
            </a:r>
            <a:r>
              <a:rPr lang="el-GR" sz="1400"/>
              <a:t>μ</a:t>
            </a:r>
            <a:r>
              <a:rPr lang="en-US" sz="1400" baseline="-25000"/>
              <a:t>1</a:t>
            </a:r>
            <a:r>
              <a:rPr lang="en-US" sz="1400"/>
              <a:t>, </a:t>
            </a:r>
            <a:r>
              <a:rPr lang="el-GR" sz="1400"/>
              <a:t>μ</a:t>
            </a:r>
            <a:r>
              <a:rPr lang="en-US" sz="1400" baseline="-25000"/>
              <a:t>2</a:t>
            </a:r>
            <a:r>
              <a:rPr lang="en-US" sz="1400"/>
              <a:t>, etc.) and </a:t>
            </a:r>
            <a:r>
              <a:rPr lang="en-US" sz="1400" b="1"/>
              <a:t>N</a:t>
            </a:r>
            <a:r>
              <a:rPr lang="en-US" sz="1400"/>
              <a:t> = (</a:t>
            </a:r>
            <a:r>
              <a:rPr lang="en-US" sz="1400" b="1"/>
              <a:t>N</a:t>
            </a:r>
            <a:r>
              <a:rPr lang="en-US" sz="1400" baseline="-25000"/>
              <a:t>1</a:t>
            </a:r>
            <a:r>
              <a:rPr lang="en-US" sz="1400"/>
              <a:t>, </a:t>
            </a:r>
            <a:r>
              <a:rPr lang="en-US" sz="1400" b="1"/>
              <a:t>N</a:t>
            </a:r>
            <a:r>
              <a:rPr lang="en-US" sz="1400" baseline="-25000"/>
              <a:t>2</a:t>
            </a:r>
            <a:r>
              <a:rPr lang="en-US" sz="1400"/>
              <a:t>, et.).  </a:t>
            </a:r>
            <a:endParaRPr lang="en-US" sz="1600" b="1"/>
          </a:p>
        </p:txBody>
      </p:sp>
      <p:graphicFrame>
        <p:nvGraphicFramePr>
          <p:cNvPr id="9" name="Object 8">
            <a:extLst>
              <a:ext uri="{FF2B5EF4-FFF2-40B4-BE49-F238E27FC236}">
                <a16:creationId xmlns:a16="http://schemas.microsoft.com/office/drawing/2014/main" id="{B78BF069-A278-4378-9E21-7BCC0ADC900C}"/>
              </a:ext>
            </a:extLst>
          </p:cNvPr>
          <p:cNvGraphicFramePr>
            <a:graphicFrameLocks noChangeAspect="1"/>
          </p:cNvGraphicFramePr>
          <p:nvPr>
            <p:extLst>
              <p:ext uri="{D42A27DB-BD31-4B8C-83A1-F6EECF244321}">
                <p14:modId xmlns:p14="http://schemas.microsoft.com/office/powerpoint/2010/main" val="1128294203"/>
              </p:ext>
            </p:extLst>
          </p:nvPr>
        </p:nvGraphicFramePr>
        <p:xfrm>
          <a:off x="325438" y="1713553"/>
          <a:ext cx="4256087" cy="1126857"/>
        </p:xfrm>
        <a:graphic>
          <a:graphicData uri="http://schemas.openxmlformats.org/presentationml/2006/ole">
            <mc:AlternateContent xmlns:mc="http://schemas.openxmlformats.org/markup-compatibility/2006">
              <mc:Choice xmlns:v="urn:schemas-microsoft-com:vml" Requires="v">
                <p:oleObj name="Equation" r:id="rId3" imgW="3352680" imgH="888840" progId="Equation.DSMT4">
                  <p:embed/>
                </p:oleObj>
              </mc:Choice>
              <mc:Fallback>
                <p:oleObj name="Equation" r:id="rId3" imgW="3352680" imgH="888840" progId="Equation.DSMT4">
                  <p:embed/>
                  <p:pic>
                    <p:nvPicPr>
                      <p:cNvPr id="0" name="Object 5"/>
                      <p:cNvPicPr>
                        <a:picLocks noChangeAspect="1" noChangeArrowheads="1"/>
                      </p:cNvPicPr>
                      <p:nvPr/>
                    </p:nvPicPr>
                    <p:blipFill>
                      <a:blip r:embed="rId4"/>
                      <a:srcRect/>
                      <a:stretch>
                        <a:fillRect/>
                      </a:stretch>
                    </p:blipFill>
                    <p:spPr bwMode="auto">
                      <a:xfrm>
                        <a:off x="325438" y="1713553"/>
                        <a:ext cx="4256087" cy="1126857"/>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69DD9712-7407-46D2-A4F9-0FFAD125AF46}"/>
              </a:ext>
            </a:extLst>
          </p:cNvPr>
          <p:cNvSpPr txBox="1"/>
          <p:nvPr/>
        </p:nvSpPr>
        <p:spPr>
          <a:xfrm>
            <a:off x="238287" y="2990814"/>
            <a:ext cx="2801793" cy="338554"/>
          </a:xfrm>
          <a:prstGeom prst="rect">
            <a:avLst/>
          </a:prstGeom>
          <a:noFill/>
        </p:spPr>
        <p:txBody>
          <a:bodyPr wrap="none" rtlCol="0">
            <a:spAutoFit/>
          </a:bodyPr>
          <a:lstStyle/>
          <a:p>
            <a:r>
              <a:rPr lang="en-US" sz="1600" b="1"/>
              <a:t>Consequences of homogeneity</a:t>
            </a:r>
            <a:endParaRPr lang="en-US" b="1"/>
          </a:p>
        </p:txBody>
      </p:sp>
      <p:sp>
        <p:nvSpPr>
          <p:cNvPr id="11" name="TextBox 10">
            <a:extLst>
              <a:ext uri="{FF2B5EF4-FFF2-40B4-BE49-F238E27FC236}">
                <a16:creationId xmlns:a16="http://schemas.microsoft.com/office/drawing/2014/main" id="{A5AD5CCD-9CC3-4842-8A07-AD8F57767F3A}"/>
              </a:ext>
            </a:extLst>
          </p:cNvPr>
          <p:cNvSpPr txBox="1"/>
          <p:nvPr/>
        </p:nvSpPr>
        <p:spPr>
          <a:xfrm>
            <a:off x="234705" y="3266652"/>
            <a:ext cx="5402084" cy="1384995"/>
          </a:xfrm>
          <a:prstGeom prst="rect">
            <a:avLst/>
          </a:prstGeom>
          <a:noFill/>
        </p:spPr>
        <p:txBody>
          <a:bodyPr wrap="square" rtlCol="0">
            <a:spAutoFit/>
          </a:bodyPr>
          <a:lstStyle/>
          <a:p>
            <a:r>
              <a:rPr lang="en-US" sz="1400"/>
              <a:t>In many situations, these potentials are extensive parameters, which means if you double the system (basically add two copies together), then the potential will double too.  This has consequences for the form of these potentials.  For instance see below.  Note that increasing, say, </a:t>
            </a:r>
            <a:r>
              <a:rPr lang="en-US" sz="1400" b="1"/>
              <a:t>P</a:t>
            </a:r>
            <a:r>
              <a:rPr lang="en-US" sz="1400"/>
              <a:t>, by </a:t>
            </a:r>
            <a:r>
              <a:rPr lang="el-GR" sz="1400"/>
              <a:t>λ</a:t>
            </a:r>
            <a:r>
              <a:rPr lang="en-US" sz="1400"/>
              <a:t> does increase E by same because we’re not increasing </a:t>
            </a:r>
            <a:r>
              <a:rPr lang="en-US" sz="1400" i="1"/>
              <a:t>speed per se,</a:t>
            </a:r>
            <a:r>
              <a:rPr lang="en-US" sz="1400"/>
              <a:t> but basically the mass.  </a:t>
            </a:r>
            <a:endParaRPr lang="en-US" sz="1600"/>
          </a:p>
        </p:txBody>
      </p:sp>
      <p:graphicFrame>
        <p:nvGraphicFramePr>
          <p:cNvPr id="14" name="Object 13">
            <a:extLst>
              <a:ext uri="{FF2B5EF4-FFF2-40B4-BE49-F238E27FC236}">
                <a16:creationId xmlns:a16="http://schemas.microsoft.com/office/drawing/2014/main" id="{4516332D-B626-4412-A45D-E8691D08A84C}"/>
              </a:ext>
            </a:extLst>
          </p:cNvPr>
          <p:cNvGraphicFramePr>
            <a:graphicFrameLocks noChangeAspect="1"/>
          </p:cNvGraphicFramePr>
          <p:nvPr>
            <p:extLst>
              <p:ext uri="{D42A27DB-BD31-4B8C-83A1-F6EECF244321}">
                <p14:modId xmlns:p14="http://schemas.microsoft.com/office/powerpoint/2010/main" val="234556030"/>
              </p:ext>
            </p:extLst>
          </p:nvPr>
        </p:nvGraphicFramePr>
        <p:xfrm>
          <a:off x="325438" y="4923496"/>
          <a:ext cx="3067050" cy="1484313"/>
        </p:xfrm>
        <a:graphic>
          <a:graphicData uri="http://schemas.openxmlformats.org/presentationml/2006/ole">
            <mc:AlternateContent xmlns:mc="http://schemas.openxmlformats.org/markup-compatibility/2006">
              <mc:Choice xmlns:v="urn:schemas-microsoft-com:vml" Requires="v">
                <p:oleObj name="Equation" r:id="rId5" imgW="2184120" imgH="1079280" progId="Equation.DSMT4">
                  <p:embed/>
                </p:oleObj>
              </mc:Choice>
              <mc:Fallback>
                <p:oleObj name="Equation" r:id="rId5" imgW="2184120" imgH="1079280" progId="Equation.DSMT4">
                  <p:embed/>
                  <p:pic>
                    <p:nvPicPr>
                      <p:cNvPr id="0" name="Object 7"/>
                      <p:cNvPicPr>
                        <a:picLocks noChangeAspect="1" noChangeArrowheads="1"/>
                      </p:cNvPicPr>
                      <p:nvPr/>
                    </p:nvPicPr>
                    <p:blipFill>
                      <a:blip r:embed="rId6"/>
                      <a:srcRect/>
                      <a:stretch>
                        <a:fillRect/>
                      </a:stretch>
                    </p:blipFill>
                    <p:spPr bwMode="auto">
                      <a:xfrm>
                        <a:off x="325438" y="4923496"/>
                        <a:ext cx="3067050" cy="1484313"/>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87A68402-2025-4F2D-8C29-6E185EB73AB4}"/>
              </a:ext>
            </a:extLst>
          </p:cNvPr>
          <p:cNvGraphicFramePr>
            <a:graphicFrameLocks noChangeAspect="1"/>
          </p:cNvGraphicFramePr>
          <p:nvPr>
            <p:extLst>
              <p:ext uri="{D42A27DB-BD31-4B8C-83A1-F6EECF244321}">
                <p14:modId xmlns:p14="http://schemas.microsoft.com/office/powerpoint/2010/main" val="3958971465"/>
              </p:ext>
            </p:extLst>
          </p:nvPr>
        </p:nvGraphicFramePr>
        <p:xfrm>
          <a:off x="3621088" y="4894263"/>
          <a:ext cx="1798637" cy="1552575"/>
        </p:xfrm>
        <a:graphic>
          <a:graphicData uri="http://schemas.openxmlformats.org/presentationml/2006/ole">
            <mc:AlternateContent xmlns:mc="http://schemas.openxmlformats.org/markup-compatibility/2006">
              <mc:Choice xmlns:v="urn:schemas-microsoft-com:vml" Requires="v">
                <p:oleObj name="Equation" r:id="rId7" imgW="1295280" imgH="1117440" progId="Equation.DSMT4">
                  <p:embed/>
                </p:oleObj>
              </mc:Choice>
              <mc:Fallback>
                <p:oleObj name="Equation" r:id="rId7" imgW="1295280" imgH="1117440" progId="Equation.DSMT4">
                  <p:embed/>
                  <p:pic>
                    <p:nvPicPr>
                      <p:cNvPr id="0" name="Object 12"/>
                      <p:cNvPicPr>
                        <a:picLocks noChangeAspect="1" noChangeArrowheads="1"/>
                      </p:cNvPicPr>
                      <p:nvPr/>
                    </p:nvPicPr>
                    <p:blipFill>
                      <a:blip r:embed="rId8"/>
                      <a:srcRect/>
                      <a:stretch>
                        <a:fillRect/>
                      </a:stretch>
                    </p:blipFill>
                    <p:spPr bwMode="auto">
                      <a:xfrm>
                        <a:off x="3621088" y="4894263"/>
                        <a:ext cx="1798637" cy="1552575"/>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111B6B66-3607-4884-9849-32281F0BC53A}"/>
              </a:ext>
            </a:extLst>
          </p:cNvPr>
          <p:cNvGraphicFramePr>
            <a:graphicFrameLocks noChangeAspect="1"/>
          </p:cNvGraphicFramePr>
          <p:nvPr>
            <p:extLst>
              <p:ext uri="{D42A27DB-BD31-4B8C-83A1-F6EECF244321}">
                <p14:modId xmlns:p14="http://schemas.microsoft.com/office/powerpoint/2010/main" val="3965390946"/>
              </p:ext>
            </p:extLst>
          </p:nvPr>
        </p:nvGraphicFramePr>
        <p:xfrm>
          <a:off x="6518275" y="3874770"/>
          <a:ext cx="5321300" cy="284163"/>
        </p:xfrm>
        <a:graphic>
          <a:graphicData uri="http://schemas.openxmlformats.org/presentationml/2006/ole">
            <mc:AlternateContent xmlns:mc="http://schemas.openxmlformats.org/markup-compatibility/2006">
              <mc:Choice xmlns:v="urn:schemas-microsoft-com:vml" Requires="v">
                <p:oleObj name="Equation" r:id="rId9" imgW="3860640" imgH="203040" progId="Equation.DSMT4">
                  <p:embed/>
                </p:oleObj>
              </mc:Choice>
              <mc:Fallback>
                <p:oleObj name="Equation" r:id="rId9" imgW="3860640" imgH="203040" progId="Equation.DSMT4">
                  <p:embed/>
                  <p:pic>
                    <p:nvPicPr>
                      <p:cNvPr id="0" name="Object 14"/>
                      <p:cNvPicPr>
                        <a:picLocks noChangeAspect="1" noChangeArrowheads="1"/>
                      </p:cNvPicPr>
                      <p:nvPr/>
                    </p:nvPicPr>
                    <p:blipFill>
                      <a:blip r:embed="rId10"/>
                      <a:srcRect/>
                      <a:stretch>
                        <a:fillRect/>
                      </a:stretch>
                    </p:blipFill>
                    <p:spPr bwMode="auto">
                      <a:xfrm>
                        <a:off x="6518275" y="3874770"/>
                        <a:ext cx="5321300" cy="284163"/>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52AC3B53-D1A2-45E5-BAEC-33F90EAB96F6}"/>
              </a:ext>
            </a:extLst>
          </p:cNvPr>
          <p:cNvSpPr txBox="1"/>
          <p:nvPr/>
        </p:nvSpPr>
        <p:spPr>
          <a:xfrm>
            <a:off x="6397208" y="2999496"/>
            <a:ext cx="5093752" cy="738664"/>
          </a:xfrm>
          <a:prstGeom prst="rect">
            <a:avLst/>
          </a:prstGeom>
          <a:noFill/>
        </p:spPr>
        <p:txBody>
          <a:bodyPr wrap="square" rtlCol="0">
            <a:spAutoFit/>
          </a:bodyPr>
          <a:lstStyle/>
          <a:p>
            <a:r>
              <a:rPr lang="en-US" sz="1400"/>
              <a:t>Taking the differential of U and comparing to the usual differential brings us to the Gibbs-Duhem equation </a:t>
            </a:r>
            <a:r>
              <a:rPr lang="en-US" sz="1400">
                <a:solidFill>
                  <a:srgbClr val="FF0000"/>
                </a:solidFill>
              </a:rPr>
              <a:t>(note this works across phase transitions)</a:t>
            </a:r>
            <a:r>
              <a:rPr lang="en-US" sz="1400"/>
              <a:t>:</a:t>
            </a:r>
          </a:p>
        </p:txBody>
      </p:sp>
      <p:sp>
        <p:nvSpPr>
          <p:cNvPr id="31" name="TextBox 30">
            <a:extLst>
              <a:ext uri="{FF2B5EF4-FFF2-40B4-BE49-F238E27FC236}">
                <a16:creationId xmlns:a16="http://schemas.microsoft.com/office/drawing/2014/main" id="{724C9E2F-0354-45A3-8E8E-B9ECBC966099}"/>
              </a:ext>
            </a:extLst>
          </p:cNvPr>
          <p:cNvSpPr txBox="1"/>
          <p:nvPr/>
        </p:nvSpPr>
        <p:spPr>
          <a:xfrm>
            <a:off x="6435308" y="4248211"/>
            <a:ext cx="4775617" cy="738664"/>
          </a:xfrm>
          <a:prstGeom prst="rect">
            <a:avLst/>
          </a:prstGeom>
          <a:noFill/>
        </p:spPr>
        <p:txBody>
          <a:bodyPr wrap="square" rtlCol="0">
            <a:spAutoFit/>
          </a:bodyPr>
          <a:lstStyle/>
          <a:p>
            <a:r>
              <a:rPr lang="en-US" sz="1400"/>
              <a:t>Moreover, if we went back to that equation and set </a:t>
            </a:r>
            <a:r>
              <a:rPr lang="el-GR" sz="1400"/>
              <a:t>λ</a:t>
            </a:r>
            <a:r>
              <a:rPr lang="en-US" sz="1400"/>
              <a:t> = 1/N (N = total # of particles including all species), or 1/V, we’d have, for instance:</a:t>
            </a:r>
          </a:p>
        </p:txBody>
      </p:sp>
      <p:graphicFrame>
        <p:nvGraphicFramePr>
          <p:cNvPr id="32" name="Object 31">
            <a:extLst>
              <a:ext uri="{FF2B5EF4-FFF2-40B4-BE49-F238E27FC236}">
                <a16:creationId xmlns:a16="http://schemas.microsoft.com/office/drawing/2014/main" id="{F685D6E0-F7C0-4DDD-A71F-5229162C16A7}"/>
              </a:ext>
            </a:extLst>
          </p:cNvPr>
          <p:cNvGraphicFramePr>
            <a:graphicFrameLocks noChangeAspect="1"/>
          </p:cNvGraphicFramePr>
          <p:nvPr>
            <p:extLst>
              <p:ext uri="{D42A27DB-BD31-4B8C-83A1-F6EECF244321}">
                <p14:modId xmlns:p14="http://schemas.microsoft.com/office/powerpoint/2010/main" val="4210636034"/>
              </p:ext>
            </p:extLst>
          </p:nvPr>
        </p:nvGraphicFramePr>
        <p:xfrm>
          <a:off x="6518275" y="5073039"/>
          <a:ext cx="2733675" cy="708025"/>
        </p:xfrm>
        <a:graphic>
          <a:graphicData uri="http://schemas.openxmlformats.org/presentationml/2006/ole">
            <mc:AlternateContent xmlns:mc="http://schemas.openxmlformats.org/markup-compatibility/2006">
              <mc:Choice xmlns:v="urn:schemas-microsoft-com:vml" Requires="v">
                <p:oleObj name="Equation" r:id="rId11" imgW="1968480" imgH="507960" progId="Equation.DSMT4">
                  <p:embed/>
                </p:oleObj>
              </mc:Choice>
              <mc:Fallback>
                <p:oleObj name="Equation" r:id="rId11" imgW="1968480" imgH="507960" progId="Equation.DSMT4">
                  <p:embed/>
                  <p:pic>
                    <p:nvPicPr>
                      <p:cNvPr id="16" name="Object 15">
                        <a:extLst>
                          <a:ext uri="{FF2B5EF4-FFF2-40B4-BE49-F238E27FC236}">
                            <a16:creationId xmlns:a16="http://schemas.microsoft.com/office/drawing/2014/main" id="{87A68402-2025-4F2D-8C29-6E185EB73AB4}"/>
                          </a:ext>
                        </a:extLst>
                      </p:cNvPr>
                      <p:cNvPicPr>
                        <a:picLocks noChangeAspect="1" noChangeArrowheads="1"/>
                      </p:cNvPicPr>
                      <p:nvPr/>
                    </p:nvPicPr>
                    <p:blipFill>
                      <a:blip r:embed="rId12"/>
                      <a:srcRect/>
                      <a:stretch>
                        <a:fillRect/>
                      </a:stretch>
                    </p:blipFill>
                    <p:spPr bwMode="auto">
                      <a:xfrm>
                        <a:off x="6518275" y="5073039"/>
                        <a:ext cx="2733675" cy="708025"/>
                      </a:xfrm>
                      <a:prstGeom prst="rect">
                        <a:avLst/>
                      </a:prstGeom>
                      <a:solidFill>
                        <a:srgbClr val="CCFFCC"/>
                      </a:solidFill>
                    </p:spPr>
                  </p:pic>
                </p:oleObj>
              </mc:Fallback>
            </mc:AlternateContent>
          </a:graphicData>
        </a:graphic>
      </p:graphicFrame>
      <p:sp>
        <p:nvSpPr>
          <p:cNvPr id="33" name="TextBox 32">
            <a:extLst>
              <a:ext uri="{FF2B5EF4-FFF2-40B4-BE49-F238E27FC236}">
                <a16:creationId xmlns:a16="http://schemas.microsoft.com/office/drawing/2014/main" id="{F9225BC5-116A-42EA-8ED5-991EB8FF825E}"/>
              </a:ext>
            </a:extLst>
          </p:cNvPr>
          <p:cNvSpPr txBox="1"/>
          <p:nvPr/>
        </p:nvSpPr>
        <p:spPr>
          <a:xfrm>
            <a:off x="6435308" y="5958652"/>
            <a:ext cx="4775617" cy="523220"/>
          </a:xfrm>
          <a:prstGeom prst="rect">
            <a:avLst/>
          </a:prstGeom>
          <a:noFill/>
        </p:spPr>
        <p:txBody>
          <a:bodyPr wrap="square" rtlCol="0">
            <a:spAutoFit/>
          </a:bodyPr>
          <a:lstStyle/>
          <a:p>
            <a:r>
              <a:rPr lang="en-US" sz="1400"/>
              <a:t>Where underbar means division by N, and lower case means division by V.  </a:t>
            </a:r>
          </a:p>
        </p:txBody>
      </p:sp>
    </p:spTree>
    <p:extLst>
      <p:ext uri="{BB962C8B-B14F-4D97-AF65-F5344CB8AC3E}">
        <p14:creationId xmlns:p14="http://schemas.microsoft.com/office/powerpoint/2010/main" val="13332842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2EC28A-CAC8-2FC3-F991-01D34168FD59}"/>
            </a:ext>
          </a:extLst>
        </p:cNvPr>
        <p:cNvGrpSpPr/>
        <p:nvPr/>
      </p:nvGrpSpPr>
      <p:grpSpPr>
        <a:xfrm>
          <a:off x="0" y="0"/>
          <a:ext cx="0" cy="0"/>
          <a:chOff x="0" y="0"/>
          <a:chExt cx="0" cy="0"/>
        </a:xfrm>
      </p:grpSpPr>
      <p:sp>
        <p:nvSpPr>
          <p:cNvPr id="20" name="Title 1">
            <a:extLst>
              <a:ext uri="{FF2B5EF4-FFF2-40B4-BE49-F238E27FC236}">
                <a16:creationId xmlns:a16="http://schemas.microsoft.com/office/drawing/2014/main" id="{720BAEA2-8A98-700C-A5D1-F8F12CFC2E70}"/>
              </a:ext>
            </a:extLst>
          </p:cNvPr>
          <p:cNvSpPr txBox="1">
            <a:spLocks/>
          </p:cNvSpPr>
          <p:nvPr/>
        </p:nvSpPr>
        <p:spPr>
          <a:xfrm>
            <a:off x="2814320" y="188915"/>
            <a:ext cx="6772076" cy="52658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b="1" u="sng">
                <a:latin typeface="+mn-lt"/>
              </a:rPr>
              <a:t>Common Mathematical Manipulations</a:t>
            </a:r>
          </a:p>
        </p:txBody>
      </p:sp>
      <p:sp>
        <p:nvSpPr>
          <p:cNvPr id="2" name="TextBox 1">
            <a:extLst>
              <a:ext uri="{FF2B5EF4-FFF2-40B4-BE49-F238E27FC236}">
                <a16:creationId xmlns:a16="http://schemas.microsoft.com/office/drawing/2014/main" id="{40124C7F-5D71-FD5F-9C3B-B64033D3E38A}"/>
              </a:ext>
            </a:extLst>
          </p:cNvPr>
          <p:cNvSpPr txBox="1"/>
          <p:nvPr/>
        </p:nvSpPr>
        <p:spPr>
          <a:xfrm>
            <a:off x="238158" y="1057033"/>
            <a:ext cx="11541950" cy="338554"/>
          </a:xfrm>
          <a:prstGeom prst="rect">
            <a:avLst/>
          </a:prstGeom>
          <a:noFill/>
        </p:spPr>
        <p:txBody>
          <a:bodyPr wrap="square" rtlCol="0">
            <a:spAutoFit/>
          </a:bodyPr>
          <a:lstStyle/>
          <a:p>
            <a:r>
              <a:rPr lang="en-US" sz="1600"/>
              <a:t>So here’s some methods to keep in mind:</a:t>
            </a:r>
            <a:endParaRPr lang="en-US" b="1"/>
          </a:p>
        </p:txBody>
      </p:sp>
      <p:graphicFrame>
        <p:nvGraphicFramePr>
          <p:cNvPr id="4" name="Object 3">
            <a:extLst>
              <a:ext uri="{FF2B5EF4-FFF2-40B4-BE49-F238E27FC236}">
                <a16:creationId xmlns:a16="http://schemas.microsoft.com/office/drawing/2014/main" id="{E12993EA-8F11-C581-A2F3-A0DDDE38F0DA}"/>
              </a:ext>
            </a:extLst>
          </p:cNvPr>
          <p:cNvGraphicFramePr>
            <a:graphicFrameLocks noChangeAspect="1"/>
          </p:cNvGraphicFramePr>
          <p:nvPr>
            <p:extLst>
              <p:ext uri="{D42A27DB-BD31-4B8C-83A1-F6EECF244321}">
                <p14:modId xmlns:p14="http://schemas.microsoft.com/office/powerpoint/2010/main" val="4073961473"/>
              </p:ext>
            </p:extLst>
          </p:nvPr>
        </p:nvGraphicFramePr>
        <p:xfrm>
          <a:off x="317818" y="1667699"/>
          <a:ext cx="3349942" cy="2656619"/>
        </p:xfrm>
        <a:graphic>
          <a:graphicData uri="http://schemas.openxmlformats.org/presentationml/2006/ole">
            <mc:AlternateContent xmlns:mc="http://schemas.openxmlformats.org/markup-compatibility/2006">
              <mc:Choice xmlns:v="urn:schemas-microsoft-com:vml" Requires="v">
                <p:oleObj name="Equation" r:id="rId3" imgW="2370582" imgH="1879010" progId="Equation.DSMT4">
                  <p:embed/>
                </p:oleObj>
              </mc:Choice>
              <mc:Fallback>
                <p:oleObj name="Equation" r:id="rId3" imgW="2370582" imgH="1879010" progId="Equation.DSMT4">
                  <p:embed/>
                  <p:pic>
                    <p:nvPicPr>
                      <p:cNvPr id="0" name=""/>
                      <p:cNvPicPr/>
                      <p:nvPr/>
                    </p:nvPicPr>
                    <p:blipFill>
                      <a:blip r:embed="rId4"/>
                      <a:stretch>
                        <a:fillRect/>
                      </a:stretch>
                    </p:blipFill>
                    <p:spPr>
                      <a:xfrm>
                        <a:off x="317818" y="1667699"/>
                        <a:ext cx="3349942" cy="2656619"/>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69B17164-5181-B7D3-2C8D-0C89B7A6F6B9}"/>
              </a:ext>
            </a:extLst>
          </p:cNvPr>
          <p:cNvGraphicFramePr>
            <a:graphicFrameLocks noChangeAspect="1"/>
          </p:cNvGraphicFramePr>
          <p:nvPr>
            <p:extLst>
              <p:ext uri="{D42A27DB-BD31-4B8C-83A1-F6EECF244321}">
                <p14:modId xmlns:p14="http://schemas.microsoft.com/office/powerpoint/2010/main" val="1169912811"/>
              </p:ext>
            </p:extLst>
          </p:nvPr>
        </p:nvGraphicFramePr>
        <p:xfrm>
          <a:off x="5526088" y="2908300"/>
          <a:ext cx="3681412" cy="608013"/>
        </p:xfrm>
        <a:graphic>
          <a:graphicData uri="http://schemas.openxmlformats.org/presentationml/2006/ole">
            <mc:AlternateContent xmlns:mc="http://schemas.openxmlformats.org/markup-compatibility/2006">
              <mc:Choice xmlns:v="urn:schemas-microsoft-com:vml" Requires="v">
                <p:oleObj name="Equation" r:id="rId5" imgW="2844720" imgH="469800" progId="Equation.DSMT4">
                  <p:embed/>
                </p:oleObj>
              </mc:Choice>
              <mc:Fallback>
                <p:oleObj name="Equation" r:id="rId5" imgW="2844720" imgH="469800" progId="Equation.DSMT4">
                  <p:embed/>
                  <p:pic>
                    <p:nvPicPr>
                      <p:cNvPr id="0" name=""/>
                      <p:cNvPicPr/>
                      <p:nvPr/>
                    </p:nvPicPr>
                    <p:blipFill>
                      <a:blip r:embed="rId6"/>
                      <a:stretch>
                        <a:fillRect/>
                      </a:stretch>
                    </p:blipFill>
                    <p:spPr>
                      <a:xfrm>
                        <a:off x="5526088" y="2908300"/>
                        <a:ext cx="3681412" cy="608013"/>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6" name="Ink 5">
                <a:extLst>
                  <a:ext uri="{FF2B5EF4-FFF2-40B4-BE49-F238E27FC236}">
                    <a16:creationId xmlns:a16="http://schemas.microsoft.com/office/drawing/2014/main" id="{D1C4AF9F-815A-0185-4A78-F1B62CCAEA76}"/>
                  </a:ext>
                </a:extLst>
              </p14:cNvPr>
              <p14:cNvContentPartPr/>
              <p14:nvPr/>
            </p14:nvContentPartPr>
            <p14:xfrm>
              <a:off x="3992960" y="3042640"/>
              <a:ext cx="1226520" cy="240480"/>
            </p14:xfrm>
          </p:contentPart>
        </mc:Choice>
        <mc:Fallback xmlns="">
          <p:pic>
            <p:nvPicPr>
              <p:cNvPr id="6" name="Ink 5">
                <a:extLst>
                  <a:ext uri="{FF2B5EF4-FFF2-40B4-BE49-F238E27FC236}">
                    <a16:creationId xmlns:a16="http://schemas.microsoft.com/office/drawing/2014/main" id="{D1C4AF9F-815A-0185-4A78-F1B62CCAEA76}"/>
                  </a:ext>
                </a:extLst>
              </p:cNvPr>
              <p:cNvPicPr/>
              <p:nvPr/>
            </p:nvPicPr>
            <p:blipFill>
              <a:blip r:embed="rId8"/>
              <a:stretch>
                <a:fillRect/>
              </a:stretch>
            </p:blipFill>
            <p:spPr>
              <a:xfrm>
                <a:off x="3986840" y="3036520"/>
                <a:ext cx="1238760" cy="252720"/>
              </a:xfrm>
              <a:prstGeom prst="rect">
                <a:avLst/>
              </a:prstGeom>
            </p:spPr>
          </p:pic>
        </mc:Fallback>
      </mc:AlternateContent>
      <p:graphicFrame>
        <p:nvGraphicFramePr>
          <p:cNvPr id="7" name="Object 6">
            <a:extLst>
              <a:ext uri="{FF2B5EF4-FFF2-40B4-BE49-F238E27FC236}">
                <a16:creationId xmlns:a16="http://schemas.microsoft.com/office/drawing/2014/main" id="{79F57BF5-EB27-0D5F-662B-6FE0AF7DEE16}"/>
              </a:ext>
            </a:extLst>
          </p:cNvPr>
          <p:cNvGraphicFramePr>
            <a:graphicFrameLocks noChangeAspect="1"/>
          </p:cNvGraphicFramePr>
          <p:nvPr>
            <p:extLst>
              <p:ext uri="{D42A27DB-BD31-4B8C-83A1-F6EECF244321}">
                <p14:modId xmlns:p14="http://schemas.microsoft.com/office/powerpoint/2010/main" val="23390112"/>
              </p:ext>
            </p:extLst>
          </p:nvPr>
        </p:nvGraphicFramePr>
        <p:xfrm>
          <a:off x="374337" y="5363998"/>
          <a:ext cx="3451860" cy="617106"/>
        </p:xfrm>
        <a:graphic>
          <a:graphicData uri="http://schemas.openxmlformats.org/presentationml/2006/ole">
            <mc:AlternateContent xmlns:mc="http://schemas.openxmlformats.org/markup-compatibility/2006">
              <mc:Choice xmlns:v="urn:schemas-microsoft-com:vml" Requires="v">
                <p:oleObj name="Equation" r:id="rId9" imgW="2513436" imgH="448482" progId="Equation.DSMT4">
                  <p:embed/>
                </p:oleObj>
              </mc:Choice>
              <mc:Fallback>
                <p:oleObj name="Equation" r:id="rId9" imgW="2513436" imgH="448482" progId="Equation.DSMT4">
                  <p:embed/>
                  <p:pic>
                    <p:nvPicPr>
                      <p:cNvPr id="0" name=""/>
                      <p:cNvPicPr/>
                      <p:nvPr/>
                    </p:nvPicPr>
                    <p:blipFill>
                      <a:blip r:embed="rId10"/>
                      <a:stretch>
                        <a:fillRect/>
                      </a:stretch>
                    </p:blipFill>
                    <p:spPr>
                      <a:xfrm>
                        <a:off x="374337" y="5363998"/>
                        <a:ext cx="3451860" cy="617106"/>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99423F41-E0B7-1C32-01CC-82A113D9D160}"/>
              </a:ext>
            </a:extLst>
          </p:cNvPr>
          <p:cNvGraphicFramePr>
            <a:graphicFrameLocks noChangeAspect="1"/>
          </p:cNvGraphicFramePr>
          <p:nvPr>
            <p:extLst>
              <p:ext uri="{D42A27DB-BD31-4B8C-83A1-F6EECF244321}">
                <p14:modId xmlns:p14="http://schemas.microsoft.com/office/powerpoint/2010/main" val="25256969"/>
              </p:ext>
            </p:extLst>
          </p:nvPr>
        </p:nvGraphicFramePr>
        <p:xfrm>
          <a:off x="5537120" y="3799224"/>
          <a:ext cx="2742248" cy="603947"/>
        </p:xfrm>
        <a:graphic>
          <a:graphicData uri="http://schemas.openxmlformats.org/presentationml/2006/ole">
            <mc:AlternateContent xmlns:mc="http://schemas.openxmlformats.org/markup-compatibility/2006">
              <mc:Choice xmlns:v="urn:schemas-microsoft-com:vml" Requires="v">
                <p:oleObj name="Equation" r:id="rId11" imgW="2133360" imgH="469800" progId="Equation.DSMT4">
                  <p:embed/>
                </p:oleObj>
              </mc:Choice>
              <mc:Fallback>
                <p:oleObj name="Equation" r:id="rId11" imgW="2133360" imgH="469800" progId="Equation.DSMT4">
                  <p:embed/>
                  <p:pic>
                    <p:nvPicPr>
                      <p:cNvPr id="0" name=""/>
                      <p:cNvPicPr/>
                      <p:nvPr/>
                    </p:nvPicPr>
                    <p:blipFill>
                      <a:blip r:embed="rId12"/>
                      <a:stretch>
                        <a:fillRect/>
                      </a:stretch>
                    </p:blipFill>
                    <p:spPr>
                      <a:xfrm>
                        <a:off x="5537120" y="3799224"/>
                        <a:ext cx="2742248" cy="603947"/>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12" name="Ink 11">
                <a:extLst>
                  <a:ext uri="{FF2B5EF4-FFF2-40B4-BE49-F238E27FC236}">
                    <a16:creationId xmlns:a16="http://schemas.microsoft.com/office/drawing/2014/main" id="{286BACB1-2322-560D-179E-74DCC98F56D0}"/>
                  </a:ext>
                </a:extLst>
              </p14:cNvPr>
              <p14:cNvContentPartPr/>
              <p14:nvPr/>
            </p14:nvContentPartPr>
            <p14:xfrm>
              <a:off x="3850760" y="3957040"/>
              <a:ext cx="1503360" cy="224280"/>
            </p14:xfrm>
          </p:contentPart>
        </mc:Choice>
        <mc:Fallback xmlns="">
          <p:pic>
            <p:nvPicPr>
              <p:cNvPr id="12" name="Ink 11">
                <a:extLst>
                  <a:ext uri="{FF2B5EF4-FFF2-40B4-BE49-F238E27FC236}">
                    <a16:creationId xmlns:a16="http://schemas.microsoft.com/office/drawing/2014/main" id="{286BACB1-2322-560D-179E-74DCC98F56D0}"/>
                  </a:ext>
                </a:extLst>
              </p:cNvPr>
              <p:cNvPicPr/>
              <p:nvPr/>
            </p:nvPicPr>
            <p:blipFill>
              <a:blip r:embed="rId14"/>
              <a:stretch>
                <a:fillRect/>
              </a:stretch>
            </p:blipFill>
            <p:spPr>
              <a:xfrm>
                <a:off x="3844640" y="3950920"/>
                <a:ext cx="1515600" cy="236520"/>
              </a:xfrm>
              <a:prstGeom prst="rect">
                <a:avLst/>
              </a:prstGeom>
            </p:spPr>
          </p:pic>
        </mc:Fallback>
      </mc:AlternateContent>
      <p:sp>
        <p:nvSpPr>
          <p:cNvPr id="13" name="TextBox 12">
            <a:extLst>
              <a:ext uri="{FF2B5EF4-FFF2-40B4-BE49-F238E27FC236}">
                <a16:creationId xmlns:a16="http://schemas.microsoft.com/office/drawing/2014/main" id="{0167CD0B-A603-46D2-7215-B492039C315D}"/>
              </a:ext>
            </a:extLst>
          </p:cNvPr>
          <p:cNvSpPr txBox="1"/>
          <p:nvPr/>
        </p:nvSpPr>
        <p:spPr>
          <a:xfrm>
            <a:off x="317818" y="4628818"/>
            <a:ext cx="8801851" cy="584775"/>
          </a:xfrm>
          <a:prstGeom prst="rect">
            <a:avLst/>
          </a:prstGeom>
          <a:noFill/>
        </p:spPr>
        <p:txBody>
          <a:bodyPr wrap="square" rtlCol="0">
            <a:spAutoFit/>
          </a:bodyPr>
          <a:lstStyle/>
          <a:p>
            <a:r>
              <a:rPr lang="en-US" sz="1600"/>
              <a:t>If trying to differentiate a potential w/r to an unnatural variable, or with an unnatural constraint, then put it in terms of a potential whose natural variables those are:</a:t>
            </a:r>
          </a:p>
        </p:txBody>
      </p:sp>
      <p:sp>
        <p:nvSpPr>
          <p:cNvPr id="19" name="TextBox 18">
            <a:extLst>
              <a:ext uri="{FF2B5EF4-FFF2-40B4-BE49-F238E27FC236}">
                <a16:creationId xmlns:a16="http://schemas.microsoft.com/office/drawing/2014/main" id="{DC9DAAAA-413B-D273-29B6-41FA8279C75E}"/>
              </a:ext>
            </a:extLst>
          </p:cNvPr>
          <p:cNvSpPr txBox="1"/>
          <p:nvPr/>
        </p:nvSpPr>
        <p:spPr>
          <a:xfrm>
            <a:off x="317818" y="6075349"/>
            <a:ext cx="6096000" cy="584775"/>
          </a:xfrm>
          <a:prstGeom prst="rect">
            <a:avLst/>
          </a:prstGeom>
          <a:noFill/>
        </p:spPr>
        <p:txBody>
          <a:bodyPr wrap="square">
            <a:spAutoFit/>
          </a:bodyPr>
          <a:lstStyle/>
          <a:p>
            <a:pPr marL="0" marR="0">
              <a:buNone/>
            </a:pPr>
            <a:r>
              <a:rPr lang="en-US" sz="1600">
                <a:effectLst/>
                <a:latin typeface="Calibri" panose="020F0502020204030204" pitchFamily="34" charset="0"/>
                <a:ea typeface="Calibri" panose="020F0502020204030204" pitchFamily="34" charset="0"/>
                <a:cs typeface="Times New Roman" panose="02020603050405020304" pitchFamily="18" charset="0"/>
              </a:rPr>
              <a:t>Then we’d use the F potential again, equating its cross partials to get: ∂S/∂V)</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T</a:t>
            </a:r>
            <a:r>
              <a:rPr lang="en-US" sz="1600">
                <a:effectLst/>
                <a:latin typeface="Calibri" panose="020F0502020204030204" pitchFamily="34" charset="0"/>
                <a:ea typeface="Calibri" panose="020F0502020204030204" pitchFamily="34" charset="0"/>
                <a:cs typeface="Times New Roman" panose="02020603050405020304" pitchFamily="18" charset="0"/>
              </a:rPr>
              <a:t> = ∂p/∂T)</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V</a:t>
            </a:r>
            <a:r>
              <a:rPr lang="en-US" sz="1600">
                <a:effectLst/>
                <a:latin typeface="Calibri" panose="020F0502020204030204" pitchFamily="34" charset="0"/>
                <a:ea typeface="Calibri" panose="020F0502020204030204" pitchFamily="34" charset="0"/>
                <a:cs typeface="Times New Roman" panose="02020603050405020304" pitchFamily="18" charset="0"/>
              </a:rPr>
              <a:t>.  So then we have:</a:t>
            </a:r>
          </a:p>
        </p:txBody>
      </p:sp>
      <p:graphicFrame>
        <p:nvGraphicFramePr>
          <p:cNvPr id="22" name="Object 21">
            <a:extLst>
              <a:ext uri="{FF2B5EF4-FFF2-40B4-BE49-F238E27FC236}">
                <a16:creationId xmlns:a16="http://schemas.microsoft.com/office/drawing/2014/main" id="{EE1AD0FB-5E66-F5A9-EEC7-14FA2A749BE7}"/>
              </a:ext>
            </a:extLst>
          </p:cNvPr>
          <p:cNvGraphicFramePr>
            <a:graphicFrameLocks noChangeAspect="1"/>
          </p:cNvGraphicFramePr>
          <p:nvPr>
            <p:extLst>
              <p:ext uri="{D42A27DB-BD31-4B8C-83A1-F6EECF244321}">
                <p14:modId xmlns:p14="http://schemas.microsoft.com/office/powerpoint/2010/main" val="3690341345"/>
              </p:ext>
            </p:extLst>
          </p:nvPr>
        </p:nvGraphicFramePr>
        <p:xfrm>
          <a:off x="6453188" y="6081711"/>
          <a:ext cx="1827212" cy="578413"/>
        </p:xfrm>
        <a:graphic>
          <a:graphicData uri="http://schemas.openxmlformats.org/presentationml/2006/ole">
            <mc:AlternateContent xmlns:mc="http://schemas.openxmlformats.org/markup-compatibility/2006">
              <mc:Choice xmlns:v="urn:schemas-microsoft-com:vml" Requires="v">
                <p:oleObj name="Equation" r:id="rId15" imgW="1418463" imgH="448482" progId="Equation.DSMT4">
                  <p:embed/>
                </p:oleObj>
              </mc:Choice>
              <mc:Fallback>
                <p:oleObj name="Equation" r:id="rId15" imgW="1418463" imgH="448482" progId="Equation.DSMT4">
                  <p:embed/>
                  <p:pic>
                    <p:nvPicPr>
                      <p:cNvPr id="0" name=""/>
                      <p:cNvPicPr/>
                      <p:nvPr/>
                    </p:nvPicPr>
                    <p:blipFill>
                      <a:blip r:embed="rId16"/>
                      <a:stretch>
                        <a:fillRect/>
                      </a:stretch>
                    </p:blipFill>
                    <p:spPr>
                      <a:xfrm>
                        <a:off x="6453188" y="6081711"/>
                        <a:ext cx="1827212" cy="578413"/>
                      </a:xfrm>
                      <a:prstGeom prst="rect">
                        <a:avLst/>
                      </a:prstGeom>
                    </p:spPr>
                  </p:pic>
                </p:oleObj>
              </mc:Fallback>
            </mc:AlternateContent>
          </a:graphicData>
        </a:graphic>
      </p:graphicFrame>
    </p:spTree>
    <p:extLst>
      <p:ext uri="{BB962C8B-B14F-4D97-AF65-F5344CB8AC3E}">
        <p14:creationId xmlns:p14="http://schemas.microsoft.com/office/powerpoint/2010/main" val="1535387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3405904" y="161630"/>
            <a:ext cx="5854046" cy="58829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Potentials for Typical Substances</a:t>
            </a:r>
            <a:endParaRPr lang="en-US" sz="4800" b="1" u="sng">
              <a:latin typeface="+mn-lt"/>
            </a:endParaRPr>
          </a:p>
        </p:txBody>
      </p:sp>
      <p:sp>
        <p:nvSpPr>
          <p:cNvPr id="2" name="TextBox 1">
            <a:extLst>
              <a:ext uri="{FF2B5EF4-FFF2-40B4-BE49-F238E27FC236}">
                <a16:creationId xmlns:a16="http://schemas.microsoft.com/office/drawing/2014/main" id="{72872AD4-378E-4334-85B1-B0F71ED84A63}"/>
              </a:ext>
            </a:extLst>
          </p:cNvPr>
          <p:cNvSpPr txBox="1"/>
          <p:nvPr/>
        </p:nvSpPr>
        <p:spPr>
          <a:xfrm>
            <a:off x="248317" y="1012187"/>
            <a:ext cx="11445843" cy="584775"/>
          </a:xfrm>
          <a:prstGeom prst="rect">
            <a:avLst/>
          </a:prstGeom>
          <a:noFill/>
        </p:spPr>
        <p:txBody>
          <a:bodyPr wrap="square" rtlCol="0">
            <a:spAutoFit/>
          </a:bodyPr>
          <a:lstStyle/>
          <a:p>
            <a:r>
              <a:rPr lang="en-US" sz="1600"/>
              <a:t>Now let’s consider various substances and work out the potentials, maybe.  For the most part, we’ll restrict our attention to substances for which variables E,V,N suffice.  State functions are usually constructed from measurements of the heat capacity and equation of state:</a:t>
            </a:r>
            <a:endParaRPr lang="en-US"/>
          </a:p>
        </p:txBody>
      </p:sp>
      <p:sp>
        <p:nvSpPr>
          <p:cNvPr id="15" name="TextBox 14">
            <a:extLst>
              <a:ext uri="{FF2B5EF4-FFF2-40B4-BE49-F238E27FC236}">
                <a16:creationId xmlns:a16="http://schemas.microsoft.com/office/drawing/2014/main" id="{DBB9C23C-B095-4F41-8AD6-6530CB5D1753}"/>
              </a:ext>
            </a:extLst>
          </p:cNvPr>
          <p:cNvSpPr txBox="1"/>
          <p:nvPr/>
        </p:nvSpPr>
        <p:spPr>
          <a:xfrm>
            <a:off x="349287" y="3600421"/>
            <a:ext cx="3171792" cy="553998"/>
          </a:xfrm>
          <a:prstGeom prst="rect">
            <a:avLst/>
          </a:prstGeom>
          <a:noFill/>
        </p:spPr>
        <p:txBody>
          <a:bodyPr wrap="square" rtlCol="0">
            <a:spAutoFit/>
          </a:bodyPr>
          <a:lstStyle/>
          <a:p>
            <a:r>
              <a:rPr lang="en-US" sz="1600" b="1"/>
              <a:t>Ideal Gas</a:t>
            </a:r>
          </a:p>
          <a:p>
            <a:r>
              <a:rPr lang="en-US" sz="1400"/>
              <a:t>For ideal gas we have the following:</a:t>
            </a:r>
            <a:endParaRPr lang="en-US" sz="1600"/>
          </a:p>
        </p:txBody>
      </p:sp>
      <p:graphicFrame>
        <p:nvGraphicFramePr>
          <p:cNvPr id="17" name="Object 16">
            <a:extLst>
              <a:ext uri="{FF2B5EF4-FFF2-40B4-BE49-F238E27FC236}">
                <a16:creationId xmlns:a16="http://schemas.microsoft.com/office/drawing/2014/main" id="{33F85AFC-7C69-44AC-B499-6E4D769DD3CC}"/>
              </a:ext>
            </a:extLst>
          </p:cNvPr>
          <p:cNvGraphicFramePr>
            <a:graphicFrameLocks noChangeAspect="1"/>
          </p:cNvGraphicFramePr>
          <p:nvPr>
            <p:extLst>
              <p:ext uri="{D42A27DB-BD31-4B8C-83A1-F6EECF244321}">
                <p14:modId xmlns:p14="http://schemas.microsoft.com/office/powerpoint/2010/main" val="3530816763"/>
              </p:ext>
            </p:extLst>
          </p:nvPr>
        </p:nvGraphicFramePr>
        <p:xfrm>
          <a:off x="430216" y="1859223"/>
          <a:ext cx="3090863" cy="1343025"/>
        </p:xfrm>
        <a:graphic>
          <a:graphicData uri="http://schemas.openxmlformats.org/presentationml/2006/ole">
            <mc:AlternateContent xmlns:mc="http://schemas.openxmlformats.org/markup-compatibility/2006">
              <mc:Choice xmlns:v="urn:schemas-microsoft-com:vml" Requires="v">
                <p:oleObj name="Equation" r:id="rId3" imgW="2222280" imgH="965160" progId="Equation.DSMT4">
                  <p:embed/>
                </p:oleObj>
              </mc:Choice>
              <mc:Fallback>
                <p:oleObj name="Equation" r:id="rId3" imgW="2222280" imgH="965160" progId="Equation.DSMT4">
                  <p:embed/>
                  <p:pic>
                    <p:nvPicPr>
                      <p:cNvPr id="32" name="Object 31">
                        <a:extLst>
                          <a:ext uri="{FF2B5EF4-FFF2-40B4-BE49-F238E27FC236}">
                            <a16:creationId xmlns:a16="http://schemas.microsoft.com/office/drawing/2014/main" id="{F685D6E0-F7C0-4DDD-A71F-5229162C16A7}"/>
                          </a:ext>
                        </a:extLst>
                      </p:cNvPr>
                      <p:cNvPicPr>
                        <a:picLocks noChangeAspect="1" noChangeArrowheads="1"/>
                      </p:cNvPicPr>
                      <p:nvPr/>
                    </p:nvPicPr>
                    <p:blipFill>
                      <a:blip r:embed="rId4"/>
                      <a:srcRect/>
                      <a:stretch>
                        <a:fillRect/>
                      </a:stretch>
                    </p:blipFill>
                    <p:spPr bwMode="auto">
                      <a:xfrm>
                        <a:off x="430216" y="1859223"/>
                        <a:ext cx="3090863" cy="1343025"/>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8F730588-1920-45A7-BEF2-878C979F7BC3}"/>
              </a:ext>
            </a:extLst>
          </p:cNvPr>
          <p:cNvGraphicFramePr>
            <a:graphicFrameLocks noChangeAspect="1"/>
          </p:cNvGraphicFramePr>
          <p:nvPr>
            <p:extLst>
              <p:ext uri="{D42A27DB-BD31-4B8C-83A1-F6EECF244321}">
                <p14:modId xmlns:p14="http://schemas.microsoft.com/office/powerpoint/2010/main" val="3784367728"/>
              </p:ext>
            </p:extLst>
          </p:nvPr>
        </p:nvGraphicFramePr>
        <p:xfrm>
          <a:off x="5814378" y="1935422"/>
          <a:ext cx="4579302" cy="1287285"/>
        </p:xfrm>
        <a:graphic>
          <a:graphicData uri="http://schemas.openxmlformats.org/presentationml/2006/ole">
            <mc:AlternateContent xmlns:mc="http://schemas.openxmlformats.org/markup-compatibility/2006">
              <mc:Choice xmlns:v="urn:schemas-microsoft-com:vml" Requires="v">
                <p:oleObj name="Equation" r:id="rId5" imgW="3352680" imgH="939600" progId="Equation.DSMT4">
                  <p:embed/>
                </p:oleObj>
              </mc:Choice>
              <mc:Fallback>
                <p:oleObj name="Equation" r:id="rId5" imgW="3352680" imgH="939600" progId="Equation.DSMT4">
                  <p:embed/>
                  <p:pic>
                    <p:nvPicPr>
                      <p:cNvPr id="0" name="Object 5"/>
                      <p:cNvPicPr>
                        <a:picLocks noChangeAspect="1" noChangeArrowheads="1"/>
                      </p:cNvPicPr>
                      <p:nvPr/>
                    </p:nvPicPr>
                    <p:blipFill>
                      <a:blip r:embed="rId6"/>
                      <a:srcRect/>
                      <a:stretch>
                        <a:fillRect/>
                      </a:stretch>
                    </p:blipFill>
                    <p:spPr bwMode="auto">
                      <a:xfrm>
                        <a:off x="5814378" y="1935422"/>
                        <a:ext cx="4579302" cy="1287285"/>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D4CB6B79-CE5F-491E-9DBE-719830B24F70}"/>
              </a:ext>
            </a:extLst>
          </p:cNvPr>
          <p:cNvGraphicFramePr>
            <a:graphicFrameLocks noChangeAspect="1"/>
          </p:cNvGraphicFramePr>
          <p:nvPr>
            <p:extLst>
              <p:ext uri="{D42A27DB-BD31-4B8C-83A1-F6EECF244321}">
                <p14:modId xmlns:p14="http://schemas.microsoft.com/office/powerpoint/2010/main" val="1172590753"/>
              </p:ext>
            </p:extLst>
          </p:nvPr>
        </p:nvGraphicFramePr>
        <p:xfrm>
          <a:off x="405207" y="4332409"/>
          <a:ext cx="2563813" cy="492125"/>
        </p:xfrm>
        <a:graphic>
          <a:graphicData uri="http://schemas.openxmlformats.org/presentationml/2006/ole">
            <mc:AlternateContent xmlns:mc="http://schemas.openxmlformats.org/markup-compatibility/2006">
              <mc:Choice xmlns:v="urn:schemas-microsoft-com:vml" Requires="v">
                <p:oleObj name="Equation" r:id="rId7" imgW="1993680" imgH="393480" progId="Equation.DSMT4">
                  <p:embed/>
                </p:oleObj>
              </mc:Choice>
              <mc:Fallback>
                <p:oleObj name="Equation" r:id="rId7" imgW="1993680" imgH="393480" progId="Equation.DSMT4">
                  <p:embed/>
                  <p:pic>
                    <p:nvPicPr>
                      <p:cNvPr id="0" name="Object 7"/>
                      <p:cNvPicPr>
                        <a:picLocks noChangeAspect="1" noChangeArrowheads="1"/>
                      </p:cNvPicPr>
                      <p:nvPr/>
                    </p:nvPicPr>
                    <p:blipFill>
                      <a:blip r:embed="rId8"/>
                      <a:srcRect/>
                      <a:stretch>
                        <a:fillRect/>
                      </a:stretch>
                    </p:blipFill>
                    <p:spPr bwMode="auto">
                      <a:xfrm>
                        <a:off x="405207" y="4332409"/>
                        <a:ext cx="2563813" cy="492125"/>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F15AE4C7-3BD0-4D0B-A7E7-708BD27EB2D0}"/>
              </a:ext>
            </a:extLst>
          </p:cNvPr>
          <p:cNvGraphicFramePr>
            <a:graphicFrameLocks noChangeAspect="1"/>
          </p:cNvGraphicFramePr>
          <p:nvPr>
            <p:extLst>
              <p:ext uri="{D42A27DB-BD31-4B8C-83A1-F6EECF244321}">
                <p14:modId xmlns:p14="http://schemas.microsoft.com/office/powerpoint/2010/main" val="2325646157"/>
              </p:ext>
            </p:extLst>
          </p:nvPr>
        </p:nvGraphicFramePr>
        <p:xfrm>
          <a:off x="353860" y="5593201"/>
          <a:ext cx="953041" cy="486659"/>
        </p:xfrm>
        <a:graphic>
          <a:graphicData uri="http://schemas.openxmlformats.org/presentationml/2006/ole">
            <mc:AlternateContent xmlns:mc="http://schemas.openxmlformats.org/markup-compatibility/2006">
              <mc:Choice xmlns:v="urn:schemas-microsoft-com:vml" Requires="v">
                <p:oleObj name="Equation" r:id="rId9" imgW="748975" imgH="393529" progId="Equation.DSMT4">
                  <p:embed/>
                </p:oleObj>
              </mc:Choice>
              <mc:Fallback>
                <p:oleObj name="Equation" r:id="rId9" imgW="748975" imgH="393529" progId="Equation.DSMT4">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3860" y="5593201"/>
                        <a:ext cx="953041" cy="486659"/>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A8D3A72A-A8C4-4C1E-BAEF-52DF412970D6}"/>
              </a:ext>
            </a:extLst>
          </p:cNvPr>
          <p:cNvSpPr txBox="1"/>
          <p:nvPr/>
        </p:nvSpPr>
        <p:spPr>
          <a:xfrm>
            <a:off x="339615" y="5004976"/>
            <a:ext cx="2200259" cy="307777"/>
          </a:xfrm>
          <a:prstGeom prst="rect">
            <a:avLst/>
          </a:prstGeom>
          <a:noFill/>
        </p:spPr>
        <p:txBody>
          <a:bodyPr wrap="square" rtlCol="0">
            <a:spAutoFit/>
          </a:bodyPr>
          <a:lstStyle/>
          <a:p>
            <a:r>
              <a:rPr lang="en-US" sz="1400"/>
              <a:t>And we get, for instance:</a:t>
            </a:r>
            <a:endParaRPr lang="en-US"/>
          </a:p>
        </p:txBody>
      </p:sp>
      <p:graphicFrame>
        <p:nvGraphicFramePr>
          <p:cNvPr id="23" name="Object 22">
            <a:extLst>
              <a:ext uri="{FF2B5EF4-FFF2-40B4-BE49-F238E27FC236}">
                <a16:creationId xmlns:a16="http://schemas.microsoft.com/office/drawing/2014/main" id="{E4D5B483-9410-44A5-90F1-86D7BF428DA4}"/>
              </a:ext>
            </a:extLst>
          </p:cNvPr>
          <p:cNvGraphicFramePr>
            <a:graphicFrameLocks noChangeAspect="1"/>
          </p:cNvGraphicFramePr>
          <p:nvPr>
            <p:extLst>
              <p:ext uri="{D42A27DB-BD31-4B8C-83A1-F6EECF244321}">
                <p14:modId xmlns:p14="http://schemas.microsoft.com/office/powerpoint/2010/main" val="3738090458"/>
              </p:ext>
            </p:extLst>
          </p:nvPr>
        </p:nvGraphicFramePr>
        <p:xfrm>
          <a:off x="4306062" y="5568419"/>
          <a:ext cx="2200258" cy="576840"/>
        </p:xfrm>
        <a:graphic>
          <a:graphicData uri="http://schemas.openxmlformats.org/presentationml/2006/ole">
            <mc:AlternateContent xmlns:mc="http://schemas.openxmlformats.org/markup-compatibility/2006">
              <mc:Choice xmlns:v="urn:schemas-microsoft-com:vml" Requires="v">
                <p:oleObj name="Equation" r:id="rId11" imgW="1854200" imgH="482600" progId="Equation.DSMT4">
                  <p:embed/>
                </p:oleObj>
              </mc:Choice>
              <mc:Fallback>
                <p:oleObj name="Equation" r:id="rId11" imgW="1854200" imgH="482600" progId="Equation.DSMT4">
                  <p:embed/>
                  <p:pic>
                    <p:nvPicPr>
                      <p:cNvPr id="0" name="Object 1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306062" y="5568419"/>
                        <a:ext cx="2200258" cy="576840"/>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FDD08BCD-CC57-420F-BF89-D8BE51D35AA5}"/>
              </a:ext>
            </a:extLst>
          </p:cNvPr>
          <p:cNvGraphicFramePr>
            <a:graphicFrameLocks noChangeAspect="1"/>
          </p:cNvGraphicFramePr>
          <p:nvPr>
            <p:extLst>
              <p:ext uri="{D42A27DB-BD31-4B8C-83A1-F6EECF244321}">
                <p14:modId xmlns:p14="http://schemas.microsoft.com/office/powerpoint/2010/main" val="3992286267"/>
              </p:ext>
            </p:extLst>
          </p:nvPr>
        </p:nvGraphicFramePr>
        <p:xfrm>
          <a:off x="1878435" y="5550368"/>
          <a:ext cx="1856093" cy="612942"/>
        </p:xfrm>
        <a:graphic>
          <a:graphicData uri="http://schemas.openxmlformats.org/presentationml/2006/ole">
            <mc:AlternateContent xmlns:mc="http://schemas.openxmlformats.org/markup-compatibility/2006">
              <mc:Choice xmlns:v="urn:schemas-microsoft-com:vml" Requires="v">
                <p:oleObj name="Equation" r:id="rId13" imgW="1701800" imgH="558800" progId="Equation.DSMT4">
                  <p:embed/>
                </p:oleObj>
              </mc:Choice>
              <mc:Fallback>
                <p:oleObj name="Equation" r:id="rId13" imgW="1701800" imgH="558800" progId="Equation.DSMT4">
                  <p:embed/>
                  <p:pic>
                    <p:nvPicPr>
                      <p:cNvPr id="0" name="Object 55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878435" y="5550368"/>
                        <a:ext cx="1856093" cy="61294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546444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3210718" y="149760"/>
            <a:ext cx="5854046" cy="54521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Potentials for Typical Substances</a:t>
            </a:r>
            <a:endParaRPr lang="en-US" sz="4800" b="1" u="sng">
              <a:latin typeface="+mn-lt"/>
            </a:endParaRPr>
          </a:p>
        </p:txBody>
      </p:sp>
      <p:sp>
        <p:nvSpPr>
          <p:cNvPr id="29" name="TextBox 28">
            <a:extLst>
              <a:ext uri="{FF2B5EF4-FFF2-40B4-BE49-F238E27FC236}">
                <a16:creationId xmlns:a16="http://schemas.microsoft.com/office/drawing/2014/main" id="{83764AE1-B4AC-4E68-AB8A-E5B0E03F0686}"/>
              </a:ext>
            </a:extLst>
          </p:cNvPr>
          <p:cNvSpPr txBox="1"/>
          <p:nvPr/>
        </p:nvSpPr>
        <p:spPr>
          <a:xfrm>
            <a:off x="201171" y="871158"/>
            <a:ext cx="11012900" cy="769441"/>
          </a:xfrm>
          <a:prstGeom prst="rect">
            <a:avLst/>
          </a:prstGeom>
          <a:noFill/>
        </p:spPr>
        <p:txBody>
          <a:bodyPr wrap="square" rtlCol="0">
            <a:spAutoFit/>
          </a:bodyPr>
          <a:lstStyle/>
          <a:p>
            <a:r>
              <a:rPr lang="en-US" sz="1600" b="1"/>
              <a:t>Gas in g-field</a:t>
            </a:r>
          </a:p>
          <a:p>
            <a:r>
              <a:rPr lang="en-US" sz="1400"/>
              <a:t>There are two ways to do this [ψ(y) is gravitational potential].  First is to construct an expression for S in terms of the partition S’s and then maximize subject to energy and particle number constraints.</a:t>
            </a:r>
            <a:endParaRPr lang="en-US" sz="1600"/>
          </a:p>
        </p:txBody>
      </p:sp>
      <p:sp>
        <p:nvSpPr>
          <p:cNvPr id="27" name="Rectangle 25">
            <a:extLst>
              <a:ext uri="{FF2B5EF4-FFF2-40B4-BE49-F238E27FC236}">
                <a16:creationId xmlns:a16="http://schemas.microsoft.com/office/drawing/2014/main" id="{B975E7D3-42A2-4C71-9C60-3FF47A82D717}"/>
              </a:ext>
            </a:extLst>
          </p:cNvPr>
          <p:cNvSpPr>
            <a:spLocks noChangeArrowheads="1"/>
          </p:cNvSpPr>
          <p:nvPr/>
        </p:nvSpPr>
        <p:spPr bwMode="auto">
          <a:xfrm>
            <a:off x="405207" y="97266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8" name="Object 27">
            <a:extLst>
              <a:ext uri="{FF2B5EF4-FFF2-40B4-BE49-F238E27FC236}">
                <a16:creationId xmlns:a16="http://schemas.microsoft.com/office/drawing/2014/main" id="{862723A5-9D40-4156-BF1C-B596A52CA596}"/>
              </a:ext>
            </a:extLst>
          </p:cNvPr>
          <p:cNvGraphicFramePr>
            <a:graphicFrameLocks noChangeAspect="1"/>
          </p:cNvGraphicFramePr>
          <p:nvPr>
            <p:extLst>
              <p:ext uri="{D42A27DB-BD31-4B8C-83A1-F6EECF244321}">
                <p14:modId xmlns:p14="http://schemas.microsoft.com/office/powerpoint/2010/main" val="448038087"/>
              </p:ext>
            </p:extLst>
          </p:nvPr>
        </p:nvGraphicFramePr>
        <p:xfrm>
          <a:off x="325437" y="1705778"/>
          <a:ext cx="5930171" cy="690067"/>
        </p:xfrm>
        <a:graphic>
          <a:graphicData uri="http://schemas.openxmlformats.org/presentationml/2006/ole">
            <mc:AlternateContent xmlns:mc="http://schemas.openxmlformats.org/markup-compatibility/2006">
              <mc:Choice xmlns:v="urn:schemas-microsoft-com:vml" Requires="v">
                <p:oleObj name="Equation" r:id="rId3" imgW="4698720" imgH="558720" progId="Equation.DSMT4">
                  <p:embed/>
                </p:oleObj>
              </mc:Choice>
              <mc:Fallback>
                <p:oleObj name="Equation" r:id="rId3" imgW="4698720" imgH="558720" progId="Equation.DSMT4">
                  <p:embed/>
                  <p:pic>
                    <p:nvPicPr>
                      <p:cNvPr id="28" name="Object 27">
                        <a:extLst>
                          <a:ext uri="{FF2B5EF4-FFF2-40B4-BE49-F238E27FC236}">
                            <a16:creationId xmlns:a16="http://schemas.microsoft.com/office/drawing/2014/main" id="{862723A5-9D40-4156-BF1C-B596A52CA596}"/>
                          </a:ext>
                        </a:extLst>
                      </p:cNvPr>
                      <p:cNvPicPr>
                        <a:picLocks noChangeAspect="1" noChangeArrowheads="1"/>
                      </p:cNvPicPr>
                      <p:nvPr/>
                    </p:nvPicPr>
                    <p:blipFill>
                      <a:blip r:embed="rId4"/>
                      <a:srcRect/>
                      <a:stretch>
                        <a:fillRect/>
                      </a:stretch>
                    </p:blipFill>
                    <p:spPr bwMode="auto">
                      <a:xfrm>
                        <a:off x="325437" y="1705778"/>
                        <a:ext cx="5930171" cy="690067"/>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1FE7617D-640B-4175-A8F3-24D6E790075F}"/>
              </a:ext>
            </a:extLst>
          </p:cNvPr>
          <p:cNvGraphicFramePr>
            <a:graphicFrameLocks noChangeAspect="1"/>
          </p:cNvGraphicFramePr>
          <p:nvPr>
            <p:extLst>
              <p:ext uri="{D42A27DB-BD31-4B8C-83A1-F6EECF244321}">
                <p14:modId xmlns:p14="http://schemas.microsoft.com/office/powerpoint/2010/main" val="1894820256"/>
              </p:ext>
            </p:extLst>
          </p:nvPr>
        </p:nvGraphicFramePr>
        <p:xfrm>
          <a:off x="325437" y="2454944"/>
          <a:ext cx="5153259" cy="590615"/>
        </p:xfrm>
        <a:graphic>
          <a:graphicData uri="http://schemas.openxmlformats.org/presentationml/2006/ole">
            <mc:AlternateContent xmlns:mc="http://schemas.openxmlformats.org/markup-compatibility/2006">
              <mc:Choice xmlns:v="urn:schemas-microsoft-com:vml" Requires="v">
                <p:oleObj name="Equation" r:id="rId5" imgW="4101840" imgH="469800" progId="Equation.DSMT4">
                  <p:embed/>
                </p:oleObj>
              </mc:Choice>
              <mc:Fallback>
                <p:oleObj name="Equation" r:id="rId5" imgW="4101840" imgH="469800" progId="Equation.DSMT4">
                  <p:embed/>
                  <p:pic>
                    <p:nvPicPr>
                      <p:cNvPr id="36" name="Object 35">
                        <a:extLst>
                          <a:ext uri="{FF2B5EF4-FFF2-40B4-BE49-F238E27FC236}">
                            <a16:creationId xmlns:a16="http://schemas.microsoft.com/office/drawing/2014/main" id="{1FE7617D-640B-4175-A8F3-24D6E790075F}"/>
                          </a:ext>
                        </a:extLst>
                      </p:cNvPr>
                      <p:cNvPicPr>
                        <a:picLocks noChangeAspect="1" noChangeArrowheads="1"/>
                      </p:cNvPicPr>
                      <p:nvPr/>
                    </p:nvPicPr>
                    <p:blipFill>
                      <a:blip r:embed="rId6"/>
                      <a:srcRect/>
                      <a:stretch>
                        <a:fillRect/>
                      </a:stretch>
                    </p:blipFill>
                    <p:spPr bwMode="auto">
                      <a:xfrm>
                        <a:off x="325437" y="2454944"/>
                        <a:ext cx="5153259" cy="590615"/>
                      </a:xfrm>
                      <a:prstGeom prst="rect">
                        <a:avLst/>
                      </a:prstGeom>
                      <a:noFill/>
                    </p:spPr>
                  </p:pic>
                </p:oleObj>
              </mc:Fallback>
            </mc:AlternateContent>
          </a:graphicData>
        </a:graphic>
      </p:graphicFrame>
      <p:graphicFrame>
        <p:nvGraphicFramePr>
          <p:cNvPr id="38" name="Object 37">
            <a:extLst>
              <a:ext uri="{FF2B5EF4-FFF2-40B4-BE49-F238E27FC236}">
                <a16:creationId xmlns:a16="http://schemas.microsoft.com/office/drawing/2014/main" id="{79B843F3-74EF-433C-BF09-27802A7BAFF5}"/>
              </a:ext>
            </a:extLst>
          </p:cNvPr>
          <p:cNvGraphicFramePr>
            <a:graphicFrameLocks noChangeAspect="1"/>
          </p:cNvGraphicFramePr>
          <p:nvPr/>
        </p:nvGraphicFramePr>
        <p:xfrm>
          <a:off x="325437" y="3271668"/>
          <a:ext cx="5195888" cy="488950"/>
        </p:xfrm>
        <a:graphic>
          <a:graphicData uri="http://schemas.openxmlformats.org/presentationml/2006/ole">
            <mc:AlternateContent xmlns:mc="http://schemas.openxmlformats.org/markup-compatibility/2006">
              <mc:Choice xmlns:v="urn:schemas-microsoft-com:vml" Requires="v">
                <p:oleObj name="Equation" r:id="rId7" imgW="4165560" imgH="393480" progId="Equation.DSMT4">
                  <p:embed/>
                </p:oleObj>
              </mc:Choice>
              <mc:Fallback>
                <p:oleObj name="Equation" r:id="rId7" imgW="4165560" imgH="393480" progId="Equation.DSMT4">
                  <p:embed/>
                  <p:pic>
                    <p:nvPicPr>
                      <p:cNvPr id="38" name="Object 37">
                        <a:extLst>
                          <a:ext uri="{FF2B5EF4-FFF2-40B4-BE49-F238E27FC236}">
                            <a16:creationId xmlns:a16="http://schemas.microsoft.com/office/drawing/2014/main" id="{79B843F3-74EF-433C-BF09-27802A7BAFF5}"/>
                          </a:ext>
                        </a:extLst>
                      </p:cNvPr>
                      <p:cNvPicPr>
                        <a:picLocks noChangeAspect="1" noChangeArrowheads="1"/>
                      </p:cNvPicPr>
                      <p:nvPr/>
                    </p:nvPicPr>
                    <p:blipFill>
                      <a:blip r:embed="rId8"/>
                      <a:srcRect/>
                      <a:stretch>
                        <a:fillRect/>
                      </a:stretch>
                    </p:blipFill>
                    <p:spPr bwMode="auto">
                      <a:xfrm>
                        <a:off x="325437" y="3271668"/>
                        <a:ext cx="5195888" cy="488950"/>
                      </a:xfrm>
                      <a:prstGeom prst="rect">
                        <a:avLst/>
                      </a:prstGeom>
                      <a:noFill/>
                    </p:spPr>
                  </p:pic>
                </p:oleObj>
              </mc:Fallback>
            </mc:AlternateContent>
          </a:graphicData>
        </a:graphic>
      </p:graphicFrame>
      <p:graphicFrame>
        <p:nvGraphicFramePr>
          <p:cNvPr id="40" name="Object 39">
            <a:extLst>
              <a:ext uri="{FF2B5EF4-FFF2-40B4-BE49-F238E27FC236}">
                <a16:creationId xmlns:a16="http://schemas.microsoft.com/office/drawing/2014/main" id="{0641CE06-72C5-46BE-96D7-13B4AF328E24}"/>
              </a:ext>
            </a:extLst>
          </p:cNvPr>
          <p:cNvGraphicFramePr>
            <a:graphicFrameLocks noChangeAspect="1"/>
          </p:cNvGraphicFramePr>
          <p:nvPr/>
        </p:nvGraphicFramePr>
        <p:xfrm>
          <a:off x="7551710" y="5424478"/>
          <a:ext cx="4338775" cy="1131461"/>
        </p:xfrm>
        <a:graphic>
          <a:graphicData uri="http://schemas.openxmlformats.org/presentationml/2006/ole">
            <mc:AlternateContent xmlns:mc="http://schemas.openxmlformats.org/markup-compatibility/2006">
              <mc:Choice xmlns:v="urn:schemas-microsoft-com:vml" Requires="v">
                <p:oleObj name="Equation" r:id="rId9" imgW="3568680" imgH="939600" progId="Equation.DSMT4">
                  <p:embed/>
                </p:oleObj>
              </mc:Choice>
              <mc:Fallback>
                <p:oleObj name="Equation" r:id="rId9" imgW="3568680" imgH="939600" progId="Equation.DSMT4">
                  <p:embed/>
                  <p:pic>
                    <p:nvPicPr>
                      <p:cNvPr id="40" name="Object 39">
                        <a:extLst>
                          <a:ext uri="{FF2B5EF4-FFF2-40B4-BE49-F238E27FC236}">
                            <a16:creationId xmlns:a16="http://schemas.microsoft.com/office/drawing/2014/main" id="{0641CE06-72C5-46BE-96D7-13B4AF328E24}"/>
                          </a:ext>
                        </a:extLst>
                      </p:cNvPr>
                      <p:cNvPicPr>
                        <a:picLocks noChangeAspect="1" noChangeArrowheads="1"/>
                      </p:cNvPicPr>
                      <p:nvPr/>
                    </p:nvPicPr>
                    <p:blipFill>
                      <a:blip r:embed="rId10"/>
                      <a:srcRect/>
                      <a:stretch>
                        <a:fillRect/>
                      </a:stretch>
                    </p:blipFill>
                    <p:spPr bwMode="auto">
                      <a:xfrm>
                        <a:off x="7551710" y="5424478"/>
                        <a:ext cx="4338775" cy="1131461"/>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E6D8E55C-0280-413A-A819-3DCCE2AEE9AB}"/>
              </a:ext>
            </a:extLst>
          </p:cNvPr>
          <p:cNvSpPr txBox="1"/>
          <p:nvPr/>
        </p:nvSpPr>
        <p:spPr>
          <a:xfrm>
            <a:off x="201171" y="4069995"/>
            <a:ext cx="10145553" cy="307777"/>
          </a:xfrm>
          <a:prstGeom prst="rect">
            <a:avLst/>
          </a:prstGeom>
          <a:noFill/>
        </p:spPr>
        <p:txBody>
          <a:bodyPr wrap="square">
            <a:spAutoFit/>
          </a:bodyPr>
          <a:lstStyle/>
          <a:p>
            <a:r>
              <a:rPr lang="en-US" sz="1400"/>
              <a:t>The other way is to take g out of E and just treat it like a force.  Then we’d want to maximize S subject to the energy balance equation.  </a:t>
            </a:r>
            <a:endParaRPr lang="en-US" sz="1600"/>
          </a:p>
        </p:txBody>
      </p:sp>
      <p:graphicFrame>
        <p:nvGraphicFramePr>
          <p:cNvPr id="22" name="Object 21">
            <a:extLst>
              <a:ext uri="{FF2B5EF4-FFF2-40B4-BE49-F238E27FC236}">
                <a16:creationId xmlns:a16="http://schemas.microsoft.com/office/drawing/2014/main" id="{74C89A82-DD1B-4544-ACAE-024A0B80380D}"/>
              </a:ext>
            </a:extLst>
          </p:cNvPr>
          <p:cNvGraphicFramePr>
            <a:graphicFrameLocks noChangeAspect="1"/>
          </p:cNvGraphicFramePr>
          <p:nvPr/>
        </p:nvGraphicFramePr>
        <p:xfrm>
          <a:off x="269145" y="5465668"/>
          <a:ext cx="4349750" cy="641350"/>
        </p:xfrm>
        <a:graphic>
          <a:graphicData uri="http://schemas.openxmlformats.org/presentationml/2006/ole">
            <mc:AlternateContent xmlns:mc="http://schemas.openxmlformats.org/markup-compatibility/2006">
              <mc:Choice xmlns:v="urn:schemas-microsoft-com:vml" Requires="v">
                <p:oleObj name="Equation" r:id="rId11" imgW="3187440" imgH="469800" progId="Equation.DSMT4">
                  <p:embed/>
                </p:oleObj>
              </mc:Choice>
              <mc:Fallback>
                <p:oleObj name="Equation" r:id="rId11" imgW="3187440" imgH="469800" progId="Equation.DSMT4">
                  <p:embed/>
                  <p:pic>
                    <p:nvPicPr>
                      <p:cNvPr id="22" name="Object 21">
                        <a:extLst>
                          <a:ext uri="{FF2B5EF4-FFF2-40B4-BE49-F238E27FC236}">
                            <a16:creationId xmlns:a16="http://schemas.microsoft.com/office/drawing/2014/main" id="{74C89A82-DD1B-4544-ACAE-024A0B80380D}"/>
                          </a:ext>
                        </a:extLst>
                      </p:cNvPr>
                      <p:cNvPicPr>
                        <a:picLocks noChangeAspect="1" noChangeArrowheads="1"/>
                      </p:cNvPicPr>
                      <p:nvPr/>
                    </p:nvPicPr>
                    <p:blipFill>
                      <a:blip r:embed="rId12"/>
                      <a:srcRect/>
                      <a:stretch>
                        <a:fillRect/>
                      </a:stretch>
                    </p:blipFill>
                    <p:spPr bwMode="auto">
                      <a:xfrm>
                        <a:off x="269145" y="5465668"/>
                        <a:ext cx="4349750" cy="641350"/>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A829DBB6-45E7-44AF-A277-68E68AAA4E0A}"/>
              </a:ext>
            </a:extLst>
          </p:cNvPr>
          <p:cNvGraphicFramePr>
            <a:graphicFrameLocks noChangeAspect="1"/>
          </p:cNvGraphicFramePr>
          <p:nvPr/>
        </p:nvGraphicFramePr>
        <p:xfrm>
          <a:off x="269145" y="6244188"/>
          <a:ext cx="5986463" cy="512763"/>
        </p:xfrm>
        <a:graphic>
          <a:graphicData uri="http://schemas.openxmlformats.org/presentationml/2006/ole">
            <mc:AlternateContent xmlns:mc="http://schemas.openxmlformats.org/markup-compatibility/2006">
              <mc:Choice xmlns:v="urn:schemas-microsoft-com:vml" Requires="v">
                <p:oleObj name="Equation" r:id="rId13" imgW="4572000" imgH="393480" progId="Equation.DSMT4">
                  <p:embed/>
                </p:oleObj>
              </mc:Choice>
              <mc:Fallback>
                <p:oleObj name="Equation" r:id="rId13" imgW="4572000" imgH="393480" progId="Equation.DSMT4">
                  <p:embed/>
                  <p:pic>
                    <p:nvPicPr>
                      <p:cNvPr id="25" name="Object 24">
                        <a:extLst>
                          <a:ext uri="{FF2B5EF4-FFF2-40B4-BE49-F238E27FC236}">
                            <a16:creationId xmlns:a16="http://schemas.microsoft.com/office/drawing/2014/main" id="{A829DBB6-45E7-44AF-A277-68E68AAA4E0A}"/>
                          </a:ext>
                        </a:extLst>
                      </p:cNvPr>
                      <p:cNvPicPr>
                        <a:picLocks noChangeAspect="1" noChangeArrowheads="1"/>
                      </p:cNvPicPr>
                      <p:nvPr/>
                    </p:nvPicPr>
                    <p:blipFill>
                      <a:blip r:embed="rId14"/>
                      <a:srcRect/>
                      <a:stretch>
                        <a:fillRect/>
                      </a:stretch>
                    </p:blipFill>
                    <p:spPr bwMode="auto">
                      <a:xfrm>
                        <a:off x="269145" y="6244188"/>
                        <a:ext cx="5986463" cy="512763"/>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8BBE2DFA-F5ED-4A0F-A3FB-8F461C766199}"/>
              </a:ext>
            </a:extLst>
          </p:cNvPr>
          <p:cNvGraphicFramePr>
            <a:graphicFrameLocks noChangeAspect="1"/>
          </p:cNvGraphicFramePr>
          <p:nvPr/>
        </p:nvGraphicFramePr>
        <p:xfrm>
          <a:off x="269145" y="4808574"/>
          <a:ext cx="2865437" cy="568325"/>
        </p:xfrm>
        <a:graphic>
          <a:graphicData uri="http://schemas.openxmlformats.org/presentationml/2006/ole">
            <mc:AlternateContent xmlns:mc="http://schemas.openxmlformats.org/markup-compatibility/2006">
              <mc:Choice xmlns:v="urn:schemas-microsoft-com:vml" Requires="v">
                <p:oleObj name="Equation" r:id="rId15" imgW="2323800" imgH="469800" progId="Equation.DSMT4">
                  <p:embed/>
                </p:oleObj>
              </mc:Choice>
              <mc:Fallback>
                <p:oleObj name="Equation" r:id="rId15" imgW="2323800" imgH="469800" progId="Equation.DSMT4">
                  <p:embed/>
                  <p:pic>
                    <p:nvPicPr>
                      <p:cNvPr id="30" name="Object 29">
                        <a:extLst>
                          <a:ext uri="{FF2B5EF4-FFF2-40B4-BE49-F238E27FC236}">
                            <a16:creationId xmlns:a16="http://schemas.microsoft.com/office/drawing/2014/main" id="{8BBE2DFA-F5ED-4A0F-A3FB-8F461C766199}"/>
                          </a:ext>
                        </a:extLst>
                      </p:cNvPr>
                      <p:cNvPicPr>
                        <a:picLocks noChangeAspect="1" noChangeArrowheads="1"/>
                      </p:cNvPicPr>
                      <p:nvPr/>
                    </p:nvPicPr>
                    <p:blipFill>
                      <a:blip r:embed="rId16"/>
                      <a:srcRect/>
                      <a:stretch>
                        <a:fillRect/>
                      </a:stretch>
                    </p:blipFill>
                    <p:spPr bwMode="auto">
                      <a:xfrm>
                        <a:off x="269145" y="4808574"/>
                        <a:ext cx="2865437" cy="568325"/>
                      </a:xfrm>
                      <a:prstGeom prst="rect">
                        <a:avLst/>
                      </a:prstGeom>
                      <a:noFill/>
                    </p:spPr>
                  </p:pic>
                </p:oleObj>
              </mc:Fallback>
            </mc:AlternateContent>
          </a:graphicData>
        </a:graphic>
      </p:graphicFrame>
      <p:graphicFrame>
        <p:nvGraphicFramePr>
          <p:cNvPr id="31" name="Object 30">
            <a:extLst>
              <a:ext uri="{FF2B5EF4-FFF2-40B4-BE49-F238E27FC236}">
                <a16:creationId xmlns:a16="http://schemas.microsoft.com/office/drawing/2014/main" id="{B1DACA6F-0965-4BE7-B1FE-0B5AE8782F03}"/>
              </a:ext>
            </a:extLst>
          </p:cNvPr>
          <p:cNvGraphicFramePr>
            <a:graphicFrameLocks noChangeAspect="1"/>
          </p:cNvGraphicFramePr>
          <p:nvPr/>
        </p:nvGraphicFramePr>
        <p:xfrm>
          <a:off x="3438362" y="4659196"/>
          <a:ext cx="1998599" cy="762087"/>
        </p:xfrm>
        <a:graphic>
          <a:graphicData uri="http://schemas.openxmlformats.org/presentationml/2006/ole">
            <mc:AlternateContent xmlns:mc="http://schemas.openxmlformats.org/markup-compatibility/2006">
              <mc:Choice xmlns:v="urn:schemas-microsoft-com:vml" Requires="v">
                <p:oleObj name="Equation" r:id="rId17" imgW="1473200" imgH="558800" progId="Equation.DSMT4">
                  <p:embed/>
                </p:oleObj>
              </mc:Choice>
              <mc:Fallback>
                <p:oleObj name="Equation" r:id="rId17" imgW="1473200" imgH="558800" progId="Equation.DSMT4">
                  <p:embed/>
                  <p:pic>
                    <p:nvPicPr>
                      <p:cNvPr id="31" name="Object 30">
                        <a:extLst>
                          <a:ext uri="{FF2B5EF4-FFF2-40B4-BE49-F238E27FC236}">
                            <a16:creationId xmlns:a16="http://schemas.microsoft.com/office/drawing/2014/main" id="{B1DACA6F-0965-4BE7-B1FE-0B5AE8782F03}"/>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438362" y="4659196"/>
                        <a:ext cx="1998599" cy="762087"/>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5" name="Ink 4">
                <a:extLst>
                  <a:ext uri="{FF2B5EF4-FFF2-40B4-BE49-F238E27FC236}">
                    <a16:creationId xmlns:a16="http://schemas.microsoft.com/office/drawing/2014/main" id="{3C50A4ED-D997-46EA-8799-450CEBB75A07}"/>
                  </a:ext>
                </a:extLst>
              </p14:cNvPr>
              <p14:cNvContentPartPr/>
              <p14:nvPr/>
            </p14:nvContentPartPr>
            <p14:xfrm rot="262272">
              <a:off x="6304243" y="1786342"/>
              <a:ext cx="421920" cy="3722400"/>
            </p14:xfrm>
          </p:contentPart>
        </mc:Choice>
        <mc:Fallback xmlns="">
          <p:pic>
            <p:nvPicPr>
              <p:cNvPr id="5" name="Ink 4">
                <a:extLst>
                  <a:ext uri="{FF2B5EF4-FFF2-40B4-BE49-F238E27FC236}">
                    <a16:creationId xmlns:a16="http://schemas.microsoft.com/office/drawing/2014/main" id="{3C50A4ED-D997-46EA-8799-450CEBB75A07}"/>
                  </a:ext>
                </a:extLst>
              </p:cNvPr>
              <p:cNvPicPr/>
              <p:nvPr/>
            </p:nvPicPr>
            <p:blipFill>
              <a:blip r:embed="rId22"/>
              <a:stretch>
                <a:fillRect/>
              </a:stretch>
            </p:blipFill>
            <p:spPr>
              <a:xfrm rot="262272">
                <a:off x="6295251" y="1777342"/>
                <a:ext cx="439545" cy="3740040"/>
              </a:xfrm>
              <a:prstGeom prst="rect">
                <a:avLst/>
              </a:prstGeom>
            </p:spPr>
          </p:pic>
        </mc:Fallback>
      </mc:AlternateContent>
      <p:pic>
        <p:nvPicPr>
          <p:cNvPr id="2" name="Picture 1">
            <a:extLst>
              <a:ext uri="{FF2B5EF4-FFF2-40B4-BE49-F238E27FC236}">
                <a16:creationId xmlns:a16="http://schemas.microsoft.com/office/drawing/2014/main" id="{694CEBC4-9727-51EF-4CE1-92BBBFE4A615}"/>
              </a:ext>
            </a:extLst>
          </p:cNvPr>
          <p:cNvPicPr>
            <a:picLocks noChangeAspect="1"/>
          </p:cNvPicPr>
          <p:nvPr/>
        </p:nvPicPr>
        <p:blipFill>
          <a:blip r:embed="rId23"/>
          <a:stretch>
            <a:fillRect/>
          </a:stretch>
        </p:blipFill>
        <p:spPr>
          <a:xfrm>
            <a:off x="9345587" y="1791466"/>
            <a:ext cx="2137566" cy="1969152"/>
          </a:xfrm>
          <a:prstGeom prst="rect">
            <a:avLst/>
          </a:prstGeom>
        </p:spPr>
      </p:pic>
    </p:spTree>
    <p:extLst>
      <p:ext uri="{BB962C8B-B14F-4D97-AF65-F5344CB8AC3E}">
        <p14:creationId xmlns:p14="http://schemas.microsoft.com/office/powerpoint/2010/main" val="1898444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BA82B331-C389-4E9A-918A-5321E4F06947}"/>
              </a:ext>
            </a:extLst>
          </p:cNvPr>
          <p:cNvSpPr txBox="1">
            <a:spLocks/>
          </p:cNvSpPr>
          <p:nvPr/>
        </p:nvSpPr>
        <p:spPr>
          <a:xfrm>
            <a:off x="3324619" y="79039"/>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Potentials for Typical Substances</a:t>
            </a:r>
            <a:endParaRPr lang="en-US" sz="4800" b="1" u="sng">
              <a:latin typeface="+mn-lt"/>
            </a:endParaRPr>
          </a:p>
        </p:txBody>
      </p:sp>
      <p:sp>
        <p:nvSpPr>
          <p:cNvPr id="6" name="Rectangle 5">
            <a:extLst>
              <a:ext uri="{FF2B5EF4-FFF2-40B4-BE49-F238E27FC236}">
                <a16:creationId xmlns:a16="http://schemas.microsoft.com/office/drawing/2014/main" id="{380C2A0D-E442-4073-A166-AA7B5EE9BA43}"/>
              </a:ext>
            </a:extLst>
          </p:cNvPr>
          <p:cNvSpPr/>
          <p:nvPr/>
        </p:nvSpPr>
        <p:spPr>
          <a:xfrm>
            <a:off x="395926" y="816562"/>
            <a:ext cx="11331017" cy="553998"/>
          </a:xfrm>
          <a:prstGeom prst="rect">
            <a:avLst/>
          </a:prstGeom>
        </p:spPr>
        <p:txBody>
          <a:bodyPr wrap="square">
            <a:spAutoFit/>
          </a:bodyPr>
          <a:lstStyle/>
          <a:p>
            <a:r>
              <a:rPr lang="en-US" sz="1600" b="1"/>
              <a:t>Gas in a g-field</a:t>
            </a:r>
          </a:p>
          <a:p>
            <a:r>
              <a:rPr lang="en-US" sz="1400">
                <a:solidFill>
                  <a:srgbClr val="0070C0"/>
                </a:solidFill>
              </a:rPr>
              <a:t>Here’s another, little more general, way to do it.  </a:t>
            </a:r>
            <a:r>
              <a:rPr lang="en-US" sz="1400"/>
              <a:t>We write:</a:t>
            </a:r>
            <a:r>
              <a:rPr lang="en-US" sz="1400">
                <a:solidFill>
                  <a:srgbClr val="0070C0"/>
                </a:solidFill>
              </a:rPr>
              <a:t> </a:t>
            </a:r>
          </a:p>
        </p:txBody>
      </p:sp>
      <p:graphicFrame>
        <p:nvGraphicFramePr>
          <p:cNvPr id="5" name="Object 4">
            <a:extLst>
              <a:ext uri="{FF2B5EF4-FFF2-40B4-BE49-F238E27FC236}">
                <a16:creationId xmlns:a16="http://schemas.microsoft.com/office/drawing/2014/main" id="{E9392731-6470-4729-AF54-30519BBA1A7F}"/>
              </a:ext>
            </a:extLst>
          </p:cNvPr>
          <p:cNvGraphicFramePr>
            <a:graphicFrameLocks noChangeAspect="1"/>
          </p:cNvGraphicFramePr>
          <p:nvPr>
            <p:extLst>
              <p:ext uri="{D42A27DB-BD31-4B8C-83A1-F6EECF244321}">
                <p14:modId xmlns:p14="http://schemas.microsoft.com/office/powerpoint/2010/main" val="58784822"/>
              </p:ext>
            </p:extLst>
          </p:nvPr>
        </p:nvGraphicFramePr>
        <p:xfrm>
          <a:off x="483280" y="5131875"/>
          <a:ext cx="2924175" cy="1528763"/>
        </p:xfrm>
        <a:graphic>
          <a:graphicData uri="http://schemas.openxmlformats.org/presentationml/2006/ole">
            <mc:AlternateContent xmlns:mc="http://schemas.openxmlformats.org/markup-compatibility/2006">
              <mc:Choice xmlns:v="urn:schemas-microsoft-com:vml" Requires="v">
                <p:oleObj name="Equation" r:id="rId3" imgW="2539800" imgH="1333440" progId="Equation.DSMT4">
                  <p:embed/>
                </p:oleObj>
              </mc:Choice>
              <mc:Fallback>
                <p:oleObj name="Equation" r:id="rId3" imgW="2539800" imgH="1333440" progId="Equation.DSMT4">
                  <p:embed/>
                  <p:pic>
                    <p:nvPicPr>
                      <p:cNvPr id="5" name="Object 4">
                        <a:extLst>
                          <a:ext uri="{FF2B5EF4-FFF2-40B4-BE49-F238E27FC236}">
                            <a16:creationId xmlns:a16="http://schemas.microsoft.com/office/drawing/2014/main" id="{E9392731-6470-4729-AF54-30519BBA1A7F}"/>
                          </a:ext>
                        </a:extLst>
                      </p:cNvPr>
                      <p:cNvPicPr>
                        <a:picLocks noChangeAspect="1" noChangeArrowheads="1"/>
                      </p:cNvPicPr>
                      <p:nvPr/>
                    </p:nvPicPr>
                    <p:blipFill>
                      <a:blip r:embed="rId4"/>
                      <a:srcRect/>
                      <a:stretch>
                        <a:fillRect/>
                      </a:stretch>
                    </p:blipFill>
                    <p:spPr bwMode="auto">
                      <a:xfrm>
                        <a:off x="483280" y="5131875"/>
                        <a:ext cx="2924175" cy="1528763"/>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67781ED2-8450-4484-8EA7-C28B21A7B2B4}"/>
              </a:ext>
            </a:extLst>
          </p:cNvPr>
          <p:cNvGraphicFramePr>
            <a:graphicFrameLocks noChangeAspect="1"/>
          </p:cNvGraphicFramePr>
          <p:nvPr>
            <p:extLst>
              <p:ext uri="{D42A27DB-BD31-4B8C-83A1-F6EECF244321}">
                <p14:modId xmlns:p14="http://schemas.microsoft.com/office/powerpoint/2010/main" val="395698232"/>
              </p:ext>
            </p:extLst>
          </p:nvPr>
        </p:nvGraphicFramePr>
        <p:xfrm>
          <a:off x="483280" y="2527489"/>
          <a:ext cx="6065838" cy="2020887"/>
        </p:xfrm>
        <a:graphic>
          <a:graphicData uri="http://schemas.openxmlformats.org/presentationml/2006/ole">
            <mc:AlternateContent xmlns:mc="http://schemas.openxmlformats.org/markup-compatibility/2006">
              <mc:Choice xmlns:v="urn:schemas-microsoft-com:vml" Requires="v">
                <p:oleObj name="Equation" r:id="rId5" imgW="4902120" imgH="1625400" progId="Equation.DSMT4">
                  <p:embed/>
                </p:oleObj>
              </mc:Choice>
              <mc:Fallback>
                <p:oleObj name="Equation" r:id="rId5" imgW="4902120" imgH="1625400" progId="Equation.DSMT4">
                  <p:embed/>
                  <p:pic>
                    <p:nvPicPr>
                      <p:cNvPr id="17" name="Object 16">
                        <a:extLst>
                          <a:ext uri="{FF2B5EF4-FFF2-40B4-BE49-F238E27FC236}">
                            <a16:creationId xmlns:a16="http://schemas.microsoft.com/office/drawing/2014/main" id="{67781ED2-8450-4484-8EA7-C28B21A7B2B4}"/>
                          </a:ext>
                        </a:extLst>
                      </p:cNvPr>
                      <p:cNvPicPr/>
                      <p:nvPr/>
                    </p:nvPicPr>
                    <p:blipFill>
                      <a:blip r:embed="rId6"/>
                      <a:stretch>
                        <a:fillRect/>
                      </a:stretch>
                    </p:blipFill>
                    <p:spPr>
                      <a:xfrm>
                        <a:off x="483280" y="2527489"/>
                        <a:ext cx="6065838" cy="2020887"/>
                      </a:xfrm>
                      <a:prstGeom prst="rect">
                        <a:avLst/>
                      </a:prstGeom>
                      <a:ln>
                        <a:solidFill>
                          <a:schemeClr val="bg1"/>
                        </a:solidFill>
                      </a:ln>
                    </p:spPr>
                  </p:pic>
                </p:oleObj>
              </mc:Fallback>
            </mc:AlternateContent>
          </a:graphicData>
        </a:graphic>
      </p:graphicFrame>
      <p:graphicFrame>
        <p:nvGraphicFramePr>
          <p:cNvPr id="20" name="Object 19">
            <a:extLst>
              <a:ext uri="{FF2B5EF4-FFF2-40B4-BE49-F238E27FC236}">
                <a16:creationId xmlns:a16="http://schemas.microsoft.com/office/drawing/2014/main" id="{4A8FDA75-1397-4004-8051-06F348C07164}"/>
              </a:ext>
            </a:extLst>
          </p:cNvPr>
          <p:cNvGraphicFramePr>
            <a:graphicFrameLocks noChangeAspect="1"/>
          </p:cNvGraphicFramePr>
          <p:nvPr>
            <p:extLst>
              <p:ext uri="{D42A27DB-BD31-4B8C-83A1-F6EECF244321}">
                <p14:modId xmlns:p14="http://schemas.microsoft.com/office/powerpoint/2010/main" val="2325381873"/>
              </p:ext>
            </p:extLst>
          </p:nvPr>
        </p:nvGraphicFramePr>
        <p:xfrm>
          <a:off x="483280" y="1527359"/>
          <a:ext cx="4494213" cy="347662"/>
        </p:xfrm>
        <a:graphic>
          <a:graphicData uri="http://schemas.openxmlformats.org/presentationml/2006/ole">
            <mc:AlternateContent xmlns:mc="http://schemas.openxmlformats.org/markup-compatibility/2006">
              <mc:Choice xmlns:v="urn:schemas-microsoft-com:vml" Requires="v">
                <p:oleObj name="Equation" r:id="rId7" imgW="3632040" imgH="279360" progId="Equation.DSMT4">
                  <p:embed/>
                </p:oleObj>
              </mc:Choice>
              <mc:Fallback>
                <p:oleObj name="Equation" r:id="rId7" imgW="3632040" imgH="279360" progId="Equation.DSMT4">
                  <p:embed/>
                  <p:pic>
                    <p:nvPicPr>
                      <p:cNvPr id="20" name="Object 19">
                        <a:extLst>
                          <a:ext uri="{FF2B5EF4-FFF2-40B4-BE49-F238E27FC236}">
                            <a16:creationId xmlns:a16="http://schemas.microsoft.com/office/drawing/2014/main" id="{4A8FDA75-1397-4004-8051-06F348C07164}"/>
                          </a:ext>
                        </a:extLst>
                      </p:cNvPr>
                      <p:cNvPicPr/>
                      <p:nvPr/>
                    </p:nvPicPr>
                    <p:blipFill>
                      <a:blip r:embed="rId8"/>
                      <a:stretch>
                        <a:fillRect/>
                      </a:stretch>
                    </p:blipFill>
                    <p:spPr>
                      <a:xfrm>
                        <a:off x="483280" y="1527359"/>
                        <a:ext cx="4494213" cy="347662"/>
                      </a:xfrm>
                      <a:prstGeom prst="rect">
                        <a:avLst/>
                      </a:prstGeom>
                      <a:ln>
                        <a:solidFill>
                          <a:srgbClr val="0070C0"/>
                        </a:solidFill>
                      </a:ln>
                    </p:spPr>
                  </p:pic>
                </p:oleObj>
              </mc:Fallback>
            </mc:AlternateContent>
          </a:graphicData>
        </a:graphic>
      </p:graphicFrame>
      <p:sp>
        <p:nvSpPr>
          <p:cNvPr id="21" name="Rectangle 20">
            <a:extLst>
              <a:ext uri="{FF2B5EF4-FFF2-40B4-BE49-F238E27FC236}">
                <a16:creationId xmlns:a16="http://schemas.microsoft.com/office/drawing/2014/main" id="{20CBD3F7-8AB2-4FF2-A65D-AE25457FC279}"/>
              </a:ext>
            </a:extLst>
          </p:cNvPr>
          <p:cNvSpPr/>
          <p:nvPr/>
        </p:nvSpPr>
        <p:spPr>
          <a:xfrm>
            <a:off x="395926" y="2129986"/>
            <a:ext cx="6419651" cy="307777"/>
          </a:xfrm>
          <a:prstGeom prst="rect">
            <a:avLst/>
          </a:prstGeom>
        </p:spPr>
        <p:txBody>
          <a:bodyPr wrap="square">
            <a:spAutoFit/>
          </a:bodyPr>
          <a:lstStyle/>
          <a:p>
            <a:r>
              <a:rPr lang="en-US" sz="1400"/>
              <a:t>Then we maximize this expression subject to constant # of particles constraint:</a:t>
            </a:r>
          </a:p>
        </p:txBody>
      </p:sp>
      <p:sp>
        <p:nvSpPr>
          <p:cNvPr id="7" name="TextBox 6">
            <a:extLst>
              <a:ext uri="{FF2B5EF4-FFF2-40B4-BE49-F238E27FC236}">
                <a16:creationId xmlns:a16="http://schemas.microsoft.com/office/drawing/2014/main" id="{BB93FE3E-6B49-4C48-A1B3-435A2C594F77}"/>
              </a:ext>
            </a:extLst>
          </p:cNvPr>
          <p:cNvSpPr txBox="1"/>
          <p:nvPr/>
        </p:nvSpPr>
        <p:spPr>
          <a:xfrm flipH="1">
            <a:off x="395926" y="4686237"/>
            <a:ext cx="7352906" cy="307777"/>
          </a:xfrm>
          <a:prstGeom prst="rect">
            <a:avLst/>
          </a:prstGeom>
          <a:noFill/>
        </p:spPr>
        <p:txBody>
          <a:bodyPr wrap="square" rtlCol="0">
            <a:spAutoFit/>
          </a:bodyPr>
          <a:lstStyle/>
          <a:p>
            <a:r>
              <a:rPr lang="en-US" sz="1400"/>
              <a:t>If we assume an ideal gas, then we get for the pressure (density would be proportional to this):</a:t>
            </a:r>
            <a:endParaRPr lang="en-US"/>
          </a:p>
        </p:txBody>
      </p:sp>
      <p:sp>
        <p:nvSpPr>
          <p:cNvPr id="3" name="TextBox 2">
            <a:extLst>
              <a:ext uri="{FF2B5EF4-FFF2-40B4-BE49-F238E27FC236}">
                <a16:creationId xmlns:a16="http://schemas.microsoft.com/office/drawing/2014/main" id="{93CE9875-A134-ED28-8937-8C033F2D1357}"/>
              </a:ext>
            </a:extLst>
          </p:cNvPr>
          <p:cNvSpPr txBox="1"/>
          <p:nvPr/>
        </p:nvSpPr>
        <p:spPr>
          <a:xfrm flipH="1">
            <a:off x="4072379" y="5896256"/>
            <a:ext cx="4460633" cy="738664"/>
          </a:xfrm>
          <a:prstGeom prst="rect">
            <a:avLst/>
          </a:prstGeom>
          <a:noFill/>
        </p:spPr>
        <p:txBody>
          <a:bodyPr wrap="square" rtlCol="0">
            <a:spAutoFit/>
          </a:bodyPr>
          <a:lstStyle/>
          <a:p>
            <a:r>
              <a:rPr lang="en-US" sz="1400"/>
              <a:t>And with the pressure profile, we can get the internal energy and density profiles, and plug back into our S functional to get S, E, and F.</a:t>
            </a:r>
            <a:endParaRPr lang="en-US"/>
          </a:p>
        </p:txBody>
      </p:sp>
    </p:spTree>
    <p:extLst>
      <p:ext uri="{BB962C8B-B14F-4D97-AF65-F5344CB8AC3E}">
        <p14:creationId xmlns:p14="http://schemas.microsoft.com/office/powerpoint/2010/main" val="1016077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3168977" y="122014"/>
            <a:ext cx="5854046" cy="55444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Potentials for Typical Substances</a:t>
            </a:r>
            <a:endParaRPr lang="en-US" sz="4800" b="1" u="sng">
              <a:latin typeface="+mn-lt"/>
            </a:endParaRPr>
          </a:p>
        </p:txBody>
      </p:sp>
      <p:graphicFrame>
        <p:nvGraphicFramePr>
          <p:cNvPr id="11" name="Object 10">
            <a:extLst>
              <a:ext uri="{FF2B5EF4-FFF2-40B4-BE49-F238E27FC236}">
                <a16:creationId xmlns:a16="http://schemas.microsoft.com/office/drawing/2014/main" id="{E5A001E3-5311-4624-9CD9-0839BF9D53D0}"/>
              </a:ext>
            </a:extLst>
          </p:cNvPr>
          <p:cNvGraphicFramePr>
            <a:graphicFrameLocks noChangeAspect="1"/>
          </p:cNvGraphicFramePr>
          <p:nvPr>
            <p:extLst>
              <p:ext uri="{D42A27DB-BD31-4B8C-83A1-F6EECF244321}">
                <p14:modId xmlns:p14="http://schemas.microsoft.com/office/powerpoint/2010/main" val="2131361795"/>
              </p:ext>
            </p:extLst>
          </p:nvPr>
        </p:nvGraphicFramePr>
        <p:xfrm>
          <a:off x="299719" y="1613846"/>
          <a:ext cx="882253" cy="474018"/>
        </p:xfrm>
        <a:graphic>
          <a:graphicData uri="http://schemas.openxmlformats.org/presentationml/2006/ole">
            <mc:AlternateContent xmlns:mc="http://schemas.openxmlformats.org/markup-compatibility/2006">
              <mc:Choice xmlns:v="urn:schemas-microsoft-com:vml" Requires="v">
                <p:oleObj name="Equation" r:id="rId3" imgW="710891" imgH="393529" progId="Equation.DSMT4">
                  <p:embed/>
                </p:oleObj>
              </mc:Choice>
              <mc:Fallback>
                <p:oleObj name="Equation" r:id="rId3" imgW="710891" imgH="393529" progId="Equation.DSMT4">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719" y="1613846"/>
                        <a:ext cx="882253" cy="474018"/>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EA1F9488-1C64-4475-B5F1-8A35D1363E2B}"/>
              </a:ext>
            </a:extLst>
          </p:cNvPr>
          <p:cNvGraphicFramePr>
            <a:graphicFrameLocks noChangeAspect="1"/>
          </p:cNvGraphicFramePr>
          <p:nvPr>
            <p:extLst>
              <p:ext uri="{D42A27DB-BD31-4B8C-83A1-F6EECF244321}">
                <p14:modId xmlns:p14="http://schemas.microsoft.com/office/powerpoint/2010/main" val="775654768"/>
              </p:ext>
            </p:extLst>
          </p:nvPr>
        </p:nvGraphicFramePr>
        <p:xfrm>
          <a:off x="271144" y="2211453"/>
          <a:ext cx="1521949" cy="553998"/>
        </p:xfrm>
        <a:graphic>
          <a:graphicData uri="http://schemas.openxmlformats.org/presentationml/2006/ole">
            <mc:AlternateContent xmlns:mc="http://schemas.openxmlformats.org/markup-compatibility/2006">
              <mc:Choice xmlns:v="urn:schemas-microsoft-com:vml" Requires="v">
                <p:oleObj name="Equation" r:id="rId5" imgW="1168400" imgH="419100" progId="Equation.DSMT4">
                  <p:embed/>
                </p:oleObj>
              </mc:Choice>
              <mc:Fallback>
                <p:oleObj name="Equation" r:id="rId5" imgW="1168400" imgH="419100" progId="Equation.DSMT4">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1144" y="2211453"/>
                        <a:ext cx="1521949" cy="553998"/>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4E803094-6EB7-4D4D-A243-27F298462C45}"/>
              </a:ext>
            </a:extLst>
          </p:cNvPr>
          <p:cNvGraphicFramePr>
            <a:graphicFrameLocks noChangeAspect="1"/>
          </p:cNvGraphicFramePr>
          <p:nvPr>
            <p:extLst>
              <p:ext uri="{D42A27DB-BD31-4B8C-83A1-F6EECF244321}">
                <p14:modId xmlns:p14="http://schemas.microsoft.com/office/powerpoint/2010/main" val="3856404768"/>
              </p:ext>
            </p:extLst>
          </p:nvPr>
        </p:nvGraphicFramePr>
        <p:xfrm>
          <a:off x="2582944" y="1656300"/>
          <a:ext cx="1498402" cy="545427"/>
        </p:xfrm>
        <a:graphic>
          <a:graphicData uri="http://schemas.openxmlformats.org/presentationml/2006/ole">
            <mc:AlternateContent xmlns:mc="http://schemas.openxmlformats.org/markup-compatibility/2006">
              <mc:Choice xmlns:v="urn:schemas-microsoft-com:vml" Requires="v">
                <p:oleObj name="Equation" r:id="rId7" imgW="1168400" imgH="419100" progId="Equation.DSMT4">
                  <p:embed/>
                </p:oleObj>
              </mc:Choice>
              <mc:Fallback>
                <p:oleObj name="Equation" r:id="rId7" imgW="1168400" imgH="419100" progId="Equation.DSMT4">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82944" y="1656300"/>
                        <a:ext cx="1498402" cy="545427"/>
                      </a:xfrm>
                      <a:prstGeom prst="rect">
                        <a:avLst/>
                      </a:prstGeom>
                      <a:solidFill>
                        <a:srgbClr val="CCFFCC"/>
                      </a:solidFill>
                    </p:spPr>
                  </p:pic>
                </p:oleObj>
              </mc:Fallback>
            </mc:AlternateContent>
          </a:graphicData>
        </a:graphic>
      </p:graphicFrame>
      <p:graphicFrame>
        <p:nvGraphicFramePr>
          <p:cNvPr id="22" name="Object 21">
            <a:extLst>
              <a:ext uri="{FF2B5EF4-FFF2-40B4-BE49-F238E27FC236}">
                <a16:creationId xmlns:a16="http://schemas.microsoft.com/office/drawing/2014/main" id="{656555A6-66AF-4900-BC4F-075C8DEF94A4}"/>
              </a:ext>
            </a:extLst>
          </p:cNvPr>
          <p:cNvGraphicFramePr>
            <a:graphicFrameLocks noChangeAspect="1"/>
          </p:cNvGraphicFramePr>
          <p:nvPr>
            <p:extLst>
              <p:ext uri="{D42A27DB-BD31-4B8C-83A1-F6EECF244321}">
                <p14:modId xmlns:p14="http://schemas.microsoft.com/office/powerpoint/2010/main" val="1227502466"/>
              </p:ext>
            </p:extLst>
          </p:nvPr>
        </p:nvGraphicFramePr>
        <p:xfrm>
          <a:off x="2582944" y="2311734"/>
          <a:ext cx="3065934" cy="553998"/>
        </p:xfrm>
        <a:graphic>
          <a:graphicData uri="http://schemas.openxmlformats.org/presentationml/2006/ole">
            <mc:AlternateContent xmlns:mc="http://schemas.openxmlformats.org/markup-compatibility/2006">
              <mc:Choice xmlns:v="urn:schemas-microsoft-com:vml" Requires="v">
                <p:oleObj name="Equation" r:id="rId9" imgW="2692400" imgH="482600" progId="Equation.DSMT4">
                  <p:embed/>
                </p:oleObj>
              </mc:Choice>
              <mc:Fallback>
                <p:oleObj name="Equation" r:id="rId9" imgW="2692400" imgH="482600" progId="Equation.DSMT4">
                  <p:embed/>
                  <p:pic>
                    <p:nvPicPr>
                      <p:cNvPr id="0" name="Object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82944" y="2311734"/>
                        <a:ext cx="3065934" cy="553998"/>
                      </a:xfrm>
                      <a:prstGeom prst="rect">
                        <a:avLst/>
                      </a:prstGeom>
                      <a:solidFill>
                        <a:srgbClr val="CCFFCC"/>
                      </a:solidFill>
                    </p:spPr>
                  </p:pic>
                </p:oleObj>
              </mc:Fallback>
            </mc:AlternateContent>
          </a:graphicData>
        </a:graphic>
      </p:graphicFrame>
      <p:cxnSp>
        <p:nvCxnSpPr>
          <p:cNvPr id="32" name="Straight Arrow Connector 31">
            <a:extLst>
              <a:ext uri="{FF2B5EF4-FFF2-40B4-BE49-F238E27FC236}">
                <a16:creationId xmlns:a16="http://schemas.microsoft.com/office/drawing/2014/main" id="{1DD42ACF-D731-4AD4-9F0C-FFA3FD293E18}"/>
              </a:ext>
            </a:extLst>
          </p:cNvPr>
          <p:cNvCxnSpPr/>
          <p:nvPr/>
        </p:nvCxnSpPr>
        <p:spPr>
          <a:xfrm>
            <a:off x="1869293" y="2188810"/>
            <a:ext cx="56045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5" name="Object 34">
            <a:extLst>
              <a:ext uri="{FF2B5EF4-FFF2-40B4-BE49-F238E27FC236}">
                <a16:creationId xmlns:a16="http://schemas.microsoft.com/office/drawing/2014/main" id="{CD016FE9-5DD7-404B-9744-F62C5BD0997A}"/>
              </a:ext>
            </a:extLst>
          </p:cNvPr>
          <p:cNvGraphicFramePr>
            <a:graphicFrameLocks noChangeAspect="1"/>
          </p:cNvGraphicFramePr>
          <p:nvPr>
            <p:extLst>
              <p:ext uri="{D42A27DB-BD31-4B8C-83A1-F6EECF244321}">
                <p14:modId xmlns:p14="http://schemas.microsoft.com/office/powerpoint/2010/main" val="338676988"/>
              </p:ext>
            </p:extLst>
          </p:nvPr>
        </p:nvGraphicFramePr>
        <p:xfrm>
          <a:off x="2085858" y="4627765"/>
          <a:ext cx="3990975" cy="1109663"/>
        </p:xfrm>
        <a:graphic>
          <a:graphicData uri="http://schemas.openxmlformats.org/presentationml/2006/ole">
            <mc:AlternateContent xmlns:mc="http://schemas.openxmlformats.org/markup-compatibility/2006">
              <mc:Choice xmlns:v="urn:schemas-microsoft-com:vml" Requires="v">
                <p:oleObj name="Equation" r:id="rId11" imgW="3403440" imgH="965160" progId="Equation.DSMT4">
                  <p:embed/>
                </p:oleObj>
              </mc:Choice>
              <mc:Fallback>
                <p:oleObj name="Equation" r:id="rId11" imgW="3403440" imgH="965160" progId="Equation.DSMT4">
                  <p:embed/>
                  <p:pic>
                    <p:nvPicPr>
                      <p:cNvPr id="0" name="Object 19"/>
                      <p:cNvPicPr>
                        <a:picLocks noChangeAspect="1" noChangeArrowheads="1"/>
                      </p:cNvPicPr>
                      <p:nvPr/>
                    </p:nvPicPr>
                    <p:blipFill>
                      <a:blip r:embed="rId12"/>
                      <a:srcRect/>
                      <a:stretch>
                        <a:fillRect/>
                      </a:stretch>
                    </p:blipFill>
                    <p:spPr bwMode="auto">
                      <a:xfrm>
                        <a:off x="2085858" y="4627765"/>
                        <a:ext cx="3990975" cy="1109663"/>
                      </a:xfrm>
                      <a:prstGeom prst="rect">
                        <a:avLst/>
                      </a:prstGeom>
                      <a:noFill/>
                    </p:spPr>
                  </p:pic>
                </p:oleObj>
              </mc:Fallback>
            </mc:AlternateContent>
          </a:graphicData>
        </a:graphic>
      </p:graphicFrame>
      <p:sp>
        <p:nvSpPr>
          <p:cNvPr id="37" name="TextBox 36">
            <a:extLst>
              <a:ext uri="{FF2B5EF4-FFF2-40B4-BE49-F238E27FC236}">
                <a16:creationId xmlns:a16="http://schemas.microsoft.com/office/drawing/2014/main" id="{D401687D-87D6-4B06-A6A0-E4B6D2141406}"/>
              </a:ext>
            </a:extLst>
          </p:cNvPr>
          <p:cNvSpPr txBox="1"/>
          <p:nvPr/>
        </p:nvSpPr>
        <p:spPr>
          <a:xfrm>
            <a:off x="203056" y="3263415"/>
            <a:ext cx="9613318" cy="769441"/>
          </a:xfrm>
          <a:prstGeom prst="rect">
            <a:avLst/>
          </a:prstGeom>
          <a:noFill/>
        </p:spPr>
        <p:txBody>
          <a:bodyPr wrap="square" rtlCol="0">
            <a:spAutoFit/>
          </a:bodyPr>
          <a:lstStyle/>
          <a:p>
            <a:r>
              <a:rPr lang="en-US" sz="1600" b="1"/>
              <a:t>Solid</a:t>
            </a:r>
            <a:endParaRPr lang="en-US" b="1"/>
          </a:p>
          <a:p>
            <a:r>
              <a:rPr lang="en-US" sz="1400"/>
              <a:t>First we have the heat capacity, and then two quantities of interest are defined, which together fix the equation of state.  These are approximately constant for a solid.  Note its equation of state forbids any volume dependence in C</a:t>
            </a:r>
            <a:r>
              <a:rPr lang="en-US" sz="1400" baseline="-25000"/>
              <a:t>V</a:t>
            </a:r>
            <a:r>
              <a:rPr lang="en-US" sz="1400"/>
              <a:t>, interestingly.</a:t>
            </a:r>
          </a:p>
        </p:txBody>
      </p:sp>
      <p:graphicFrame>
        <p:nvGraphicFramePr>
          <p:cNvPr id="43" name="Object 42">
            <a:extLst>
              <a:ext uri="{FF2B5EF4-FFF2-40B4-BE49-F238E27FC236}">
                <a16:creationId xmlns:a16="http://schemas.microsoft.com/office/drawing/2014/main" id="{A1F7E342-335E-4F6D-8FAA-0A5B3AFAA1FA}"/>
              </a:ext>
            </a:extLst>
          </p:cNvPr>
          <p:cNvGraphicFramePr>
            <a:graphicFrameLocks noChangeAspect="1"/>
          </p:cNvGraphicFramePr>
          <p:nvPr>
            <p:extLst>
              <p:ext uri="{D42A27DB-BD31-4B8C-83A1-F6EECF244321}">
                <p14:modId xmlns:p14="http://schemas.microsoft.com/office/powerpoint/2010/main" val="2072836204"/>
              </p:ext>
            </p:extLst>
          </p:nvPr>
        </p:nvGraphicFramePr>
        <p:xfrm>
          <a:off x="286333" y="4961752"/>
          <a:ext cx="1182577" cy="505015"/>
        </p:xfrm>
        <a:graphic>
          <a:graphicData uri="http://schemas.openxmlformats.org/presentationml/2006/ole">
            <mc:AlternateContent xmlns:mc="http://schemas.openxmlformats.org/markup-compatibility/2006">
              <mc:Choice xmlns:v="urn:schemas-microsoft-com:vml" Requires="v">
                <p:oleObj name="Equation" r:id="rId13" imgW="1091726" imgH="393529" progId="Equation.DSMT4">
                  <p:embed/>
                </p:oleObj>
              </mc:Choice>
              <mc:Fallback>
                <p:oleObj name="Equation" r:id="rId13" imgW="1091726" imgH="393529" progId="Equation.DSMT4">
                  <p:embed/>
                  <p:pic>
                    <p:nvPicPr>
                      <p:cNvPr id="0" name="Object 2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6333" y="4961752"/>
                        <a:ext cx="1182577" cy="505015"/>
                      </a:xfrm>
                      <a:prstGeom prst="rect">
                        <a:avLst/>
                      </a:prstGeom>
                      <a:noFill/>
                    </p:spPr>
                  </p:pic>
                </p:oleObj>
              </mc:Fallback>
            </mc:AlternateContent>
          </a:graphicData>
        </a:graphic>
      </p:graphicFrame>
      <p:graphicFrame>
        <p:nvGraphicFramePr>
          <p:cNvPr id="45" name="Object 44">
            <a:extLst>
              <a:ext uri="{FF2B5EF4-FFF2-40B4-BE49-F238E27FC236}">
                <a16:creationId xmlns:a16="http://schemas.microsoft.com/office/drawing/2014/main" id="{7CED4F34-48D1-4EE8-B7DD-76378AF034F6}"/>
              </a:ext>
            </a:extLst>
          </p:cNvPr>
          <p:cNvGraphicFramePr>
            <a:graphicFrameLocks noChangeAspect="1"/>
          </p:cNvGraphicFramePr>
          <p:nvPr>
            <p:extLst>
              <p:ext uri="{D42A27DB-BD31-4B8C-83A1-F6EECF244321}">
                <p14:modId xmlns:p14="http://schemas.microsoft.com/office/powerpoint/2010/main" val="1563057134"/>
              </p:ext>
            </p:extLst>
          </p:nvPr>
        </p:nvGraphicFramePr>
        <p:xfrm>
          <a:off x="1299813" y="6147840"/>
          <a:ext cx="2195007" cy="553998"/>
        </p:xfrm>
        <a:graphic>
          <a:graphicData uri="http://schemas.openxmlformats.org/presentationml/2006/ole">
            <mc:AlternateContent xmlns:mc="http://schemas.openxmlformats.org/markup-compatibility/2006">
              <mc:Choice xmlns:v="urn:schemas-microsoft-com:vml" Requires="v">
                <p:oleObj name="Equation" r:id="rId15" imgW="1663700" imgH="419100" progId="Equation.DSMT4">
                  <p:embed/>
                </p:oleObj>
              </mc:Choice>
              <mc:Fallback>
                <p:oleObj name="Equation" r:id="rId15" imgW="1663700" imgH="419100" progId="Equation.DSMT4">
                  <p:embed/>
                  <p:pic>
                    <p:nvPicPr>
                      <p:cNvPr id="0" name="Object 2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99813" y="6147840"/>
                        <a:ext cx="2195007" cy="553998"/>
                      </a:xfrm>
                      <a:prstGeom prst="rect">
                        <a:avLst/>
                      </a:prstGeom>
                      <a:solidFill>
                        <a:srgbClr val="CCFFCC"/>
                      </a:solidFill>
                    </p:spPr>
                  </p:pic>
                </p:oleObj>
              </mc:Fallback>
            </mc:AlternateContent>
          </a:graphicData>
        </a:graphic>
      </p:graphicFrame>
      <p:sp>
        <p:nvSpPr>
          <p:cNvPr id="46" name="TextBox 45">
            <a:extLst>
              <a:ext uri="{FF2B5EF4-FFF2-40B4-BE49-F238E27FC236}">
                <a16:creationId xmlns:a16="http://schemas.microsoft.com/office/drawing/2014/main" id="{8AEB2CD0-FD09-4CA9-ABB4-77D8FC1EA456}"/>
              </a:ext>
            </a:extLst>
          </p:cNvPr>
          <p:cNvSpPr txBox="1"/>
          <p:nvPr/>
        </p:nvSpPr>
        <p:spPr>
          <a:xfrm>
            <a:off x="203056" y="6270951"/>
            <a:ext cx="1055866" cy="307777"/>
          </a:xfrm>
          <a:prstGeom prst="rect">
            <a:avLst/>
          </a:prstGeom>
          <a:noFill/>
        </p:spPr>
        <p:txBody>
          <a:bodyPr wrap="none" rtlCol="0">
            <a:spAutoFit/>
          </a:bodyPr>
          <a:lstStyle/>
          <a:p>
            <a:r>
              <a:rPr lang="en-US" sz="1400"/>
              <a:t>And we get:</a:t>
            </a:r>
            <a:endParaRPr lang="en-US"/>
          </a:p>
        </p:txBody>
      </p:sp>
      <p:graphicFrame>
        <p:nvGraphicFramePr>
          <p:cNvPr id="47" name="Object 46">
            <a:extLst>
              <a:ext uri="{FF2B5EF4-FFF2-40B4-BE49-F238E27FC236}">
                <a16:creationId xmlns:a16="http://schemas.microsoft.com/office/drawing/2014/main" id="{3DC0DF24-D683-4D27-A46D-F92123D8271F}"/>
              </a:ext>
            </a:extLst>
          </p:cNvPr>
          <p:cNvGraphicFramePr>
            <a:graphicFrameLocks noChangeAspect="1"/>
          </p:cNvGraphicFramePr>
          <p:nvPr>
            <p:extLst>
              <p:ext uri="{D42A27DB-BD31-4B8C-83A1-F6EECF244321}">
                <p14:modId xmlns:p14="http://schemas.microsoft.com/office/powerpoint/2010/main" val="2064352437"/>
              </p:ext>
            </p:extLst>
          </p:nvPr>
        </p:nvGraphicFramePr>
        <p:xfrm>
          <a:off x="286333" y="4188567"/>
          <a:ext cx="882253" cy="474018"/>
        </p:xfrm>
        <a:graphic>
          <a:graphicData uri="http://schemas.openxmlformats.org/presentationml/2006/ole">
            <mc:AlternateContent xmlns:mc="http://schemas.openxmlformats.org/markup-compatibility/2006">
              <mc:Choice xmlns:v="urn:schemas-microsoft-com:vml" Requires="v">
                <p:oleObj name="Equation" r:id="rId3" imgW="710891" imgH="393529" progId="Equation.DSMT4">
                  <p:embed/>
                </p:oleObj>
              </mc:Choice>
              <mc:Fallback>
                <p:oleObj name="Equation" r:id="rId3" imgW="710891" imgH="393529" progId="Equation.DSMT4">
                  <p:embed/>
                  <p:pic>
                    <p:nvPicPr>
                      <p:cNvPr id="11" name="Object 10">
                        <a:extLst>
                          <a:ext uri="{FF2B5EF4-FFF2-40B4-BE49-F238E27FC236}">
                            <a16:creationId xmlns:a16="http://schemas.microsoft.com/office/drawing/2014/main" id="{E5A001E3-5311-4624-9CD9-0839BF9D53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6333" y="4188567"/>
                        <a:ext cx="882253" cy="474018"/>
                      </a:xfrm>
                      <a:prstGeom prst="rect">
                        <a:avLst/>
                      </a:prstGeom>
                      <a:noFill/>
                    </p:spPr>
                  </p:pic>
                </p:oleObj>
              </mc:Fallback>
            </mc:AlternateContent>
          </a:graphicData>
        </a:graphic>
      </p:graphicFrame>
      <p:sp>
        <p:nvSpPr>
          <p:cNvPr id="48" name="TextBox 47">
            <a:extLst>
              <a:ext uri="{FF2B5EF4-FFF2-40B4-BE49-F238E27FC236}">
                <a16:creationId xmlns:a16="http://schemas.microsoft.com/office/drawing/2014/main" id="{D95536A0-E9F7-4BEC-BDBA-46EA367B8934}"/>
              </a:ext>
            </a:extLst>
          </p:cNvPr>
          <p:cNvSpPr txBox="1"/>
          <p:nvPr/>
        </p:nvSpPr>
        <p:spPr>
          <a:xfrm>
            <a:off x="206484" y="1004845"/>
            <a:ext cx="2432076" cy="553998"/>
          </a:xfrm>
          <a:prstGeom prst="rect">
            <a:avLst/>
          </a:prstGeom>
          <a:noFill/>
        </p:spPr>
        <p:txBody>
          <a:bodyPr wrap="square" rtlCol="0">
            <a:spAutoFit/>
          </a:bodyPr>
          <a:lstStyle/>
          <a:p>
            <a:r>
              <a:rPr lang="en-US" sz="1600" b="1"/>
              <a:t>Van der Waals gas</a:t>
            </a:r>
          </a:p>
          <a:p>
            <a:r>
              <a:rPr lang="en-US" sz="1400"/>
              <a:t>Works just like an ideal gas…</a:t>
            </a:r>
            <a:endParaRPr lang="en-US" sz="1600"/>
          </a:p>
        </p:txBody>
      </p:sp>
      <p:sp>
        <p:nvSpPr>
          <p:cNvPr id="2" name="TextBox 1">
            <a:extLst>
              <a:ext uri="{FF2B5EF4-FFF2-40B4-BE49-F238E27FC236}">
                <a16:creationId xmlns:a16="http://schemas.microsoft.com/office/drawing/2014/main" id="{F0F76E17-F995-427C-94B8-14AE5D6118C1}"/>
              </a:ext>
            </a:extLst>
          </p:cNvPr>
          <p:cNvSpPr txBox="1"/>
          <p:nvPr/>
        </p:nvSpPr>
        <p:spPr>
          <a:xfrm>
            <a:off x="6424294" y="1558843"/>
            <a:ext cx="4198619" cy="307777"/>
          </a:xfrm>
          <a:prstGeom prst="rect">
            <a:avLst/>
          </a:prstGeom>
          <a:noFill/>
        </p:spPr>
        <p:txBody>
          <a:bodyPr wrap="square" rtlCol="0">
            <a:spAutoFit/>
          </a:bodyPr>
          <a:lstStyle/>
          <a:p>
            <a:r>
              <a:rPr lang="en-US" sz="1400"/>
              <a:t>Also note the intuitive VDW formula for entropy:</a:t>
            </a:r>
          </a:p>
        </p:txBody>
      </p:sp>
      <p:graphicFrame>
        <p:nvGraphicFramePr>
          <p:cNvPr id="25" name="Object 24">
            <a:extLst>
              <a:ext uri="{FF2B5EF4-FFF2-40B4-BE49-F238E27FC236}">
                <a16:creationId xmlns:a16="http://schemas.microsoft.com/office/drawing/2014/main" id="{5151FF14-0D22-4482-A39B-72659551B6D1}"/>
              </a:ext>
            </a:extLst>
          </p:cNvPr>
          <p:cNvGraphicFramePr>
            <a:graphicFrameLocks noChangeAspect="1"/>
          </p:cNvGraphicFramePr>
          <p:nvPr>
            <p:extLst>
              <p:ext uri="{D42A27DB-BD31-4B8C-83A1-F6EECF244321}">
                <p14:modId xmlns:p14="http://schemas.microsoft.com/office/powerpoint/2010/main" val="2672272"/>
              </p:ext>
            </p:extLst>
          </p:nvPr>
        </p:nvGraphicFramePr>
        <p:xfrm>
          <a:off x="6438729" y="2185310"/>
          <a:ext cx="2999859" cy="652216"/>
        </p:xfrm>
        <a:graphic>
          <a:graphicData uri="http://schemas.openxmlformats.org/presentationml/2006/ole">
            <mc:AlternateContent xmlns:mc="http://schemas.openxmlformats.org/markup-compatibility/2006">
              <mc:Choice xmlns:v="urn:schemas-microsoft-com:vml" Requires="v">
                <p:oleObj name="Equation" r:id="rId17" imgW="2590560" imgH="558720" progId="Equation.DSMT4">
                  <p:embed/>
                </p:oleObj>
              </mc:Choice>
              <mc:Fallback>
                <p:oleObj name="Equation" r:id="rId17" imgW="2590560" imgH="558720" progId="Equation.DSMT4">
                  <p:embed/>
                  <p:pic>
                    <p:nvPicPr>
                      <p:cNvPr id="4" name="Object 3">
                        <a:extLst>
                          <a:ext uri="{FF2B5EF4-FFF2-40B4-BE49-F238E27FC236}">
                            <a16:creationId xmlns:a16="http://schemas.microsoft.com/office/drawing/2014/main" id="{FDD08BCD-CC57-420F-BF89-D8BE51D35AA5}"/>
                          </a:ext>
                        </a:extLst>
                      </p:cNvPr>
                      <p:cNvPicPr>
                        <a:picLocks noChangeAspect="1" noChangeArrowheads="1"/>
                      </p:cNvPicPr>
                      <p:nvPr/>
                    </p:nvPicPr>
                    <p:blipFill>
                      <a:blip r:embed="rId18"/>
                      <a:srcRect/>
                      <a:stretch>
                        <a:fillRect/>
                      </a:stretch>
                    </p:blipFill>
                    <p:spPr bwMode="auto">
                      <a:xfrm>
                        <a:off x="6438729" y="2185310"/>
                        <a:ext cx="2999859" cy="652216"/>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6" name="Ink 5">
                <a:extLst>
                  <a:ext uri="{FF2B5EF4-FFF2-40B4-BE49-F238E27FC236}">
                    <a16:creationId xmlns:a16="http://schemas.microsoft.com/office/drawing/2014/main" id="{BBC52A58-86B5-031B-5177-5D3F264BA013}"/>
                  </a:ext>
                </a:extLst>
              </p14:cNvPr>
              <p14:cNvContentPartPr/>
              <p14:nvPr/>
            </p14:nvContentPartPr>
            <p14:xfrm>
              <a:off x="1849618" y="4845880"/>
              <a:ext cx="87120" cy="765720"/>
            </p14:xfrm>
          </p:contentPart>
        </mc:Choice>
        <mc:Fallback xmlns="">
          <p:pic>
            <p:nvPicPr>
              <p:cNvPr id="6" name="Ink 5">
                <a:extLst>
                  <a:ext uri="{FF2B5EF4-FFF2-40B4-BE49-F238E27FC236}">
                    <a16:creationId xmlns:a16="http://schemas.microsoft.com/office/drawing/2014/main" id="{BBC52A58-86B5-031B-5177-5D3F264BA013}"/>
                  </a:ext>
                </a:extLst>
              </p:cNvPr>
              <p:cNvPicPr/>
              <p:nvPr/>
            </p:nvPicPr>
            <p:blipFill>
              <a:blip r:embed="rId20"/>
              <a:stretch>
                <a:fillRect/>
              </a:stretch>
            </p:blipFill>
            <p:spPr>
              <a:xfrm>
                <a:off x="1843498" y="4839760"/>
                <a:ext cx="99360" cy="777960"/>
              </a:xfrm>
              <a:prstGeom prst="rect">
                <a:avLst/>
              </a:prstGeom>
            </p:spPr>
          </p:pic>
        </mc:Fallback>
      </mc:AlternateContent>
    </p:spTree>
    <p:extLst>
      <p:ext uri="{BB962C8B-B14F-4D97-AF65-F5344CB8AC3E}">
        <p14:creationId xmlns:p14="http://schemas.microsoft.com/office/powerpoint/2010/main" val="11561072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a:extLst>
              <a:ext uri="{FF2B5EF4-FFF2-40B4-BE49-F238E27FC236}">
                <a16:creationId xmlns:a16="http://schemas.microsoft.com/office/drawing/2014/main" id="{871A6D3D-81D2-4755-B6E6-AE1BA83883B6}"/>
              </a:ext>
            </a:extLst>
          </p:cNvPr>
          <p:cNvSpPr txBox="1"/>
          <p:nvPr/>
        </p:nvSpPr>
        <p:spPr>
          <a:xfrm>
            <a:off x="429893" y="1255297"/>
            <a:ext cx="10327007" cy="984885"/>
          </a:xfrm>
          <a:prstGeom prst="rect">
            <a:avLst/>
          </a:prstGeom>
          <a:noFill/>
        </p:spPr>
        <p:txBody>
          <a:bodyPr wrap="square" rtlCol="0">
            <a:spAutoFit/>
          </a:bodyPr>
          <a:lstStyle/>
          <a:p>
            <a:r>
              <a:rPr lang="en-US" sz="1600" b="1"/>
              <a:t>Radiation</a:t>
            </a:r>
          </a:p>
          <a:p>
            <a:r>
              <a:rPr lang="en-US" sz="1400"/>
              <a:t>We can do the same thing with radiation.  Heat capacity measurements can be taken on a black body by, say, placing an object at known T and C</a:t>
            </a:r>
            <a:r>
              <a:rPr lang="en-US" sz="1400" baseline="-25000"/>
              <a:t>v</a:t>
            </a:r>
            <a:r>
              <a:rPr lang="en-US" sz="1400"/>
              <a:t> into the cavity, and measuring the overall change in T.  Then the change in E of the radiation can be inferred from the known object.  Additionally, pressure measurements can be taken without trouble presumably.  We get:</a:t>
            </a:r>
            <a:endParaRPr lang="en-US" sz="1600"/>
          </a:p>
        </p:txBody>
      </p:sp>
      <p:graphicFrame>
        <p:nvGraphicFramePr>
          <p:cNvPr id="16" name="Object 15">
            <a:extLst>
              <a:ext uri="{FF2B5EF4-FFF2-40B4-BE49-F238E27FC236}">
                <a16:creationId xmlns:a16="http://schemas.microsoft.com/office/drawing/2014/main" id="{5B724738-FA40-4F64-80BA-08D89E098596}"/>
              </a:ext>
            </a:extLst>
          </p:cNvPr>
          <p:cNvGraphicFramePr>
            <a:graphicFrameLocks noChangeAspect="1"/>
          </p:cNvGraphicFramePr>
          <p:nvPr>
            <p:extLst>
              <p:ext uri="{D42A27DB-BD31-4B8C-83A1-F6EECF244321}">
                <p14:modId xmlns:p14="http://schemas.microsoft.com/office/powerpoint/2010/main" val="1378190963"/>
              </p:ext>
            </p:extLst>
          </p:nvPr>
        </p:nvGraphicFramePr>
        <p:xfrm>
          <a:off x="558800" y="2513757"/>
          <a:ext cx="4227512" cy="938213"/>
        </p:xfrm>
        <a:graphic>
          <a:graphicData uri="http://schemas.openxmlformats.org/presentationml/2006/ole">
            <mc:AlternateContent xmlns:mc="http://schemas.openxmlformats.org/markup-compatibility/2006">
              <mc:Choice xmlns:v="urn:schemas-microsoft-com:vml" Requires="v">
                <p:oleObj name="Equation" r:id="rId3" imgW="3009600" imgH="660240" progId="Equation.DSMT4">
                  <p:embed/>
                </p:oleObj>
              </mc:Choice>
              <mc:Fallback>
                <p:oleObj name="Equation" r:id="rId3" imgW="3009600" imgH="660240" progId="Equation.DSMT4">
                  <p:embed/>
                  <p:pic>
                    <p:nvPicPr>
                      <p:cNvPr id="16" name="Object 15">
                        <a:extLst>
                          <a:ext uri="{FF2B5EF4-FFF2-40B4-BE49-F238E27FC236}">
                            <a16:creationId xmlns:a16="http://schemas.microsoft.com/office/drawing/2014/main" id="{5B724738-FA40-4F64-80BA-08D89E098596}"/>
                          </a:ext>
                        </a:extLst>
                      </p:cNvPr>
                      <p:cNvPicPr>
                        <a:picLocks noChangeAspect="1" noChangeArrowheads="1"/>
                      </p:cNvPicPr>
                      <p:nvPr/>
                    </p:nvPicPr>
                    <p:blipFill>
                      <a:blip r:embed="rId4"/>
                      <a:srcRect/>
                      <a:stretch>
                        <a:fillRect/>
                      </a:stretch>
                    </p:blipFill>
                    <p:spPr bwMode="auto">
                      <a:xfrm>
                        <a:off x="558800" y="2513757"/>
                        <a:ext cx="4227512" cy="938213"/>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4AC88604-A635-4962-BCC5-98465EC2D031}"/>
              </a:ext>
            </a:extLst>
          </p:cNvPr>
          <p:cNvSpPr txBox="1"/>
          <p:nvPr/>
        </p:nvSpPr>
        <p:spPr>
          <a:xfrm>
            <a:off x="511173" y="3533459"/>
            <a:ext cx="2200275" cy="307777"/>
          </a:xfrm>
          <a:prstGeom prst="rect">
            <a:avLst/>
          </a:prstGeom>
          <a:noFill/>
        </p:spPr>
        <p:txBody>
          <a:bodyPr wrap="square" rtlCol="0">
            <a:spAutoFit/>
          </a:bodyPr>
          <a:lstStyle/>
          <a:p>
            <a:r>
              <a:rPr lang="en-US" sz="1400"/>
              <a:t>And so we get:</a:t>
            </a:r>
          </a:p>
        </p:txBody>
      </p:sp>
      <p:graphicFrame>
        <p:nvGraphicFramePr>
          <p:cNvPr id="21" name="Object 20">
            <a:extLst>
              <a:ext uri="{FF2B5EF4-FFF2-40B4-BE49-F238E27FC236}">
                <a16:creationId xmlns:a16="http://schemas.microsoft.com/office/drawing/2014/main" id="{740F3BAD-1B18-490F-9CE7-A1E0B0BE3AF7}"/>
              </a:ext>
            </a:extLst>
          </p:cNvPr>
          <p:cNvGraphicFramePr>
            <a:graphicFrameLocks noChangeAspect="1"/>
          </p:cNvGraphicFramePr>
          <p:nvPr>
            <p:extLst>
              <p:ext uri="{D42A27DB-BD31-4B8C-83A1-F6EECF244321}">
                <p14:modId xmlns:p14="http://schemas.microsoft.com/office/powerpoint/2010/main" val="1669710701"/>
              </p:ext>
            </p:extLst>
          </p:nvPr>
        </p:nvGraphicFramePr>
        <p:xfrm>
          <a:off x="576263" y="3928745"/>
          <a:ext cx="3640137" cy="976313"/>
        </p:xfrm>
        <a:graphic>
          <a:graphicData uri="http://schemas.openxmlformats.org/presentationml/2006/ole">
            <mc:AlternateContent xmlns:mc="http://schemas.openxmlformats.org/markup-compatibility/2006">
              <mc:Choice xmlns:v="urn:schemas-microsoft-com:vml" Requires="v">
                <p:oleObj name="Equation" r:id="rId5" imgW="2349360" imgH="647640" progId="Equation.DSMT4">
                  <p:embed/>
                </p:oleObj>
              </mc:Choice>
              <mc:Fallback>
                <p:oleObj name="Equation" r:id="rId5" imgW="2349360" imgH="647640" progId="Equation.DSMT4">
                  <p:embed/>
                  <p:pic>
                    <p:nvPicPr>
                      <p:cNvPr id="21" name="Object 20">
                        <a:extLst>
                          <a:ext uri="{FF2B5EF4-FFF2-40B4-BE49-F238E27FC236}">
                            <a16:creationId xmlns:a16="http://schemas.microsoft.com/office/drawing/2014/main" id="{740F3BAD-1B18-490F-9CE7-A1E0B0BE3AF7}"/>
                          </a:ext>
                        </a:extLst>
                      </p:cNvPr>
                      <p:cNvPicPr>
                        <a:picLocks noChangeAspect="1" noChangeArrowheads="1"/>
                      </p:cNvPicPr>
                      <p:nvPr/>
                    </p:nvPicPr>
                    <p:blipFill>
                      <a:blip r:embed="rId6"/>
                      <a:srcRect/>
                      <a:stretch>
                        <a:fillRect/>
                      </a:stretch>
                    </p:blipFill>
                    <p:spPr bwMode="auto">
                      <a:xfrm>
                        <a:off x="576263" y="3928745"/>
                        <a:ext cx="3640137" cy="976313"/>
                      </a:xfrm>
                      <a:prstGeom prst="rect">
                        <a:avLst/>
                      </a:prstGeom>
                      <a:solidFill>
                        <a:srgbClr val="CCFFCC"/>
                      </a:solidFill>
                    </p:spPr>
                  </p:pic>
                </p:oleObj>
              </mc:Fallback>
            </mc:AlternateContent>
          </a:graphicData>
        </a:graphic>
      </p:graphicFrame>
      <p:sp>
        <p:nvSpPr>
          <p:cNvPr id="18" name="Title 1">
            <a:extLst>
              <a:ext uri="{FF2B5EF4-FFF2-40B4-BE49-F238E27FC236}">
                <a16:creationId xmlns:a16="http://schemas.microsoft.com/office/drawing/2014/main" id="{3736CE0A-8440-4A63-9712-4CFD941C3328}"/>
              </a:ext>
            </a:extLst>
          </p:cNvPr>
          <p:cNvSpPr txBox="1">
            <a:spLocks/>
          </p:cNvSpPr>
          <p:nvPr/>
        </p:nvSpPr>
        <p:spPr>
          <a:xfrm>
            <a:off x="3168977" y="11477"/>
            <a:ext cx="5854046" cy="6781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Potentials for Typical Substances</a:t>
            </a:r>
            <a:endParaRPr lang="en-US" sz="4800" b="1" u="sng">
              <a:latin typeface="+mn-lt"/>
            </a:endParaRPr>
          </a:p>
        </p:txBody>
      </p:sp>
    </p:spTree>
    <p:extLst>
      <p:ext uri="{BB962C8B-B14F-4D97-AF65-F5344CB8AC3E}">
        <p14:creationId xmlns:p14="http://schemas.microsoft.com/office/powerpoint/2010/main" val="11921768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281BD1-9D7A-137C-B21A-A3BCE16B2558}"/>
            </a:ext>
          </a:extLst>
        </p:cNvPr>
        <p:cNvGrpSpPr/>
        <p:nvPr/>
      </p:nvGrpSpPr>
      <p:grpSpPr>
        <a:xfrm>
          <a:off x="0" y="0"/>
          <a:ext cx="0" cy="0"/>
          <a:chOff x="0" y="0"/>
          <a:chExt cx="0" cy="0"/>
        </a:xfrm>
      </p:grpSpPr>
      <p:sp>
        <p:nvSpPr>
          <p:cNvPr id="31" name="TextBox 30">
            <a:extLst>
              <a:ext uri="{FF2B5EF4-FFF2-40B4-BE49-F238E27FC236}">
                <a16:creationId xmlns:a16="http://schemas.microsoft.com/office/drawing/2014/main" id="{8AF62F66-F886-E163-1EF3-86B538002865}"/>
              </a:ext>
            </a:extLst>
          </p:cNvPr>
          <p:cNvSpPr txBox="1"/>
          <p:nvPr/>
        </p:nvSpPr>
        <p:spPr>
          <a:xfrm>
            <a:off x="257172" y="961252"/>
            <a:ext cx="8043547" cy="553998"/>
          </a:xfrm>
          <a:prstGeom prst="rect">
            <a:avLst/>
          </a:prstGeom>
          <a:noFill/>
        </p:spPr>
        <p:txBody>
          <a:bodyPr wrap="square" rtlCol="0">
            <a:spAutoFit/>
          </a:bodyPr>
          <a:lstStyle/>
          <a:p>
            <a:r>
              <a:rPr lang="en-US" sz="1600" b="1" dirty="0"/>
              <a:t>(para)Magnetic Solid</a:t>
            </a:r>
          </a:p>
          <a:p>
            <a:r>
              <a:rPr lang="en-US" sz="1400" dirty="0"/>
              <a:t>Here we’ll assume the external field h, takes the place of volume V.  Working stuff out like before, we’ll have:</a:t>
            </a:r>
            <a:endParaRPr lang="en-US" sz="1600" dirty="0"/>
          </a:p>
        </p:txBody>
      </p:sp>
      <p:graphicFrame>
        <p:nvGraphicFramePr>
          <p:cNvPr id="50" name="Object 49">
            <a:extLst>
              <a:ext uri="{FF2B5EF4-FFF2-40B4-BE49-F238E27FC236}">
                <a16:creationId xmlns:a16="http://schemas.microsoft.com/office/drawing/2014/main" id="{5F2AD0F7-6D46-05DE-5433-8609B926856F}"/>
              </a:ext>
            </a:extLst>
          </p:cNvPr>
          <p:cNvGraphicFramePr>
            <a:graphicFrameLocks noChangeAspect="1"/>
          </p:cNvGraphicFramePr>
          <p:nvPr>
            <p:extLst>
              <p:ext uri="{D42A27DB-BD31-4B8C-83A1-F6EECF244321}">
                <p14:modId xmlns:p14="http://schemas.microsoft.com/office/powerpoint/2010/main" val="288965269"/>
              </p:ext>
            </p:extLst>
          </p:nvPr>
        </p:nvGraphicFramePr>
        <p:xfrm>
          <a:off x="358617" y="1835085"/>
          <a:ext cx="2159000" cy="539750"/>
        </p:xfrm>
        <a:graphic>
          <a:graphicData uri="http://schemas.openxmlformats.org/presentationml/2006/ole">
            <mc:AlternateContent xmlns:mc="http://schemas.openxmlformats.org/markup-compatibility/2006">
              <mc:Choice xmlns:v="urn:schemas-microsoft-com:vml" Requires="v">
                <p:oleObj name="Equation" r:id="rId3" imgW="1739880" imgH="431640" progId="Equation.DSMT4">
                  <p:embed/>
                </p:oleObj>
              </mc:Choice>
              <mc:Fallback>
                <p:oleObj name="Equation" r:id="rId3" imgW="1739880" imgH="431640" progId="Equation.DSMT4">
                  <p:embed/>
                  <p:pic>
                    <p:nvPicPr>
                      <p:cNvPr id="50" name="Object 49">
                        <a:extLst>
                          <a:ext uri="{FF2B5EF4-FFF2-40B4-BE49-F238E27FC236}">
                            <a16:creationId xmlns:a16="http://schemas.microsoft.com/office/drawing/2014/main" id="{BFBB4EE8-C14C-46DF-8579-1DA8400734DA}"/>
                          </a:ext>
                        </a:extLst>
                      </p:cNvPr>
                      <p:cNvPicPr>
                        <a:picLocks noChangeAspect="1" noChangeArrowheads="1"/>
                      </p:cNvPicPr>
                      <p:nvPr/>
                    </p:nvPicPr>
                    <p:blipFill>
                      <a:blip r:embed="rId4"/>
                      <a:srcRect/>
                      <a:stretch>
                        <a:fillRect/>
                      </a:stretch>
                    </p:blipFill>
                    <p:spPr bwMode="auto">
                      <a:xfrm>
                        <a:off x="358617" y="1835085"/>
                        <a:ext cx="2159000" cy="539750"/>
                      </a:xfrm>
                      <a:prstGeom prst="rect">
                        <a:avLst/>
                      </a:prstGeom>
                      <a:noFill/>
                    </p:spPr>
                  </p:pic>
                </p:oleObj>
              </mc:Fallback>
            </mc:AlternateContent>
          </a:graphicData>
        </a:graphic>
      </p:graphicFrame>
      <p:sp>
        <p:nvSpPr>
          <p:cNvPr id="2" name="TextBox 1">
            <a:extLst>
              <a:ext uri="{FF2B5EF4-FFF2-40B4-BE49-F238E27FC236}">
                <a16:creationId xmlns:a16="http://schemas.microsoft.com/office/drawing/2014/main" id="{2CDEC021-58E2-7C22-2576-978BE6C71F17}"/>
              </a:ext>
            </a:extLst>
          </p:cNvPr>
          <p:cNvSpPr txBox="1"/>
          <p:nvPr/>
        </p:nvSpPr>
        <p:spPr>
          <a:xfrm>
            <a:off x="257172" y="2691861"/>
            <a:ext cx="6621148" cy="307777"/>
          </a:xfrm>
          <a:prstGeom prst="rect">
            <a:avLst/>
          </a:prstGeom>
          <a:noFill/>
        </p:spPr>
        <p:txBody>
          <a:bodyPr wrap="square" rtlCol="0">
            <a:spAutoFit/>
          </a:bodyPr>
          <a:lstStyle/>
          <a:p>
            <a:r>
              <a:rPr lang="en-US" sz="1400"/>
              <a:t>And for these we have (</a:t>
            </a:r>
            <a:r>
              <a:rPr lang="el-GR" sz="1400"/>
              <a:t>α</a:t>
            </a:r>
            <a:r>
              <a:rPr lang="en-US" sz="1400"/>
              <a:t>, </a:t>
            </a:r>
            <a:r>
              <a:rPr lang="el-GR" sz="1400"/>
              <a:t>β</a:t>
            </a:r>
            <a:r>
              <a:rPr lang="en-US" sz="1400"/>
              <a:t> unknown and unrelated to previous page definitions):</a:t>
            </a:r>
            <a:endParaRPr lang="en-US"/>
          </a:p>
        </p:txBody>
      </p:sp>
      <p:graphicFrame>
        <p:nvGraphicFramePr>
          <p:cNvPr id="4" name="Object 3">
            <a:extLst>
              <a:ext uri="{FF2B5EF4-FFF2-40B4-BE49-F238E27FC236}">
                <a16:creationId xmlns:a16="http://schemas.microsoft.com/office/drawing/2014/main" id="{216D6416-72DE-F711-15DE-AB310EAA6319}"/>
              </a:ext>
            </a:extLst>
          </p:cNvPr>
          <p:cNvGraphicFramePr>
            <a:graphicFrameLocks noChangeAspect="1"/>
          </p:cNvGraphicFramePr>
          <p:nvPr/>
        </p:nvGraphicFramePr>
        <p:xfrm>
          <a:off x="430213" y="3025775"/>
          <a:ext cx="3525837" cy="596900"/>
        </p:xfrm>
        <a:graphic>
          <a:graphicData uri="http://schemas.openxmlformats.org/presentationml/2006/ole">
            <mc:AlternateContent xmlns:mc="http://schemas.openxmlformats.org/markup-compatibility/2006">
              <mc:Choice xmlns:v="urn:schemas-microsoft-com:vml" Requires="v">
                <p:oleObj name="Equation" r:id="rId5" imgW="2768400" imgH="469800" progId="Equation.DSMT4">
                  <p:embed/>
                </p:oleObj>
              </mc:Choice>
              <mc:Fallback>
                <p:oleObj name="Equation" r:id="rId5" imgW="2768400" imgH="469800" progId="Equation.DSMT4">
                  <p:embed/>
                  <p:pic>
                    <p:nvPicPr>
                      <p:cNvPr id="4" name="Object 3">
                        <a:extLst>
                          <a:ext uri="{FF2B5EF4-FFF2-40B4-BE49-F238E27FC236}">
                            <a16:creationId xmlns:a16="http://schemas.microsoft.com/office/drawing/2014/main" id="{B6FA6BB3-F6BB-4BDD-9BF3-3CF51CF78C7B}"/>
                          </a:ext>
                        </a:extLst>
                      </p:cNvPr>
                      <p:cNvPicPr>
                        <a:picLocks noChangeAspect="1" noChangeArrowheads="1"/>
                      </p:cNvPicPr>
                      <p:nvPr/>
                    </p:nvPicPr>
                    <p:blipFill>
                      <a:blip r:embed="rId6"/>
                      <a:srcRect/>
                      <a:stretch>
                        <a:fillRect/>
                      </a:stretch>
                    </p:blipFill>
                    <p:spPr bwMode="auto">
                      <a:xfrm>
                        <a:off x="430213" y="3025775"/>
                        <a:ext cx="3525837" cy="596900"/>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88F2A0E0-C31E-DDB7-23C4-8F1D422318B5}"/>
              </a:ext>
            </a:extLst>
          </p:cNvPr>
          <p:cNvGraphicFramePr>
            <a:graphicFrameLocks noChangeAspect="1"/>
          </p:cNvGraphicFramePr>
          <p:nvPr>
            <p:extLst>
              <p:ext uri="{D42A27DB-BD31-4B8C-83A1-F6EECF244321}">
                <p14:modId xmlns:p14="http://schemas.microsoft.com/office/powerpoint/2010/main" val="1948952090"/>
              </p:ext>
            </p:extLst>
          </p:nvPr>
        </p:nvGraphicFramePr>
        <p:xfrm>
          <a:off x="358617" y="4033262"/>
          <a:ext cx="2270125" cy="585788"/>
        </p:xfrm>
        <a:graphic>
          <a:graphicData uri="http://schemas.openxmlformats.org/presentationml/2006/ole">
            <mc:AlternateContent xmlns:mc="http://schemas.openxmlformats.org/markup-compatibility/2006">
              <mc:Choice xmlns:v="urn:schemas-microsoft-com:vml" Requires="v">
                <p:oleObj name="Equation" r:id="rId7" imgW="1828800" imgH="469800" progId="Equation.DSMT4">
                  <p:embed/>
                </p:oleObj>
              </mc:Choice>
              <mc:Fallback>
                <p:oleObj name="Equation" r:id="rId7" imgW="1828800" imgH="469800" progId="Equation.DSMT4">
                  <p:embed/>
                  <p:pic>
                    <p:nvPicPr>
                      <p:cNvPr id="6" name="Object 5">
                        <a:extLst>
                          <a:ext uri="{FF2B5EF4-FFF2-40B4-BE49-F238E27FC236}">
                            <a16:creationId xmlns:a16="http://schemas.microsoft.com/office/drawing/2014/main" id="{8B9323F5-DE10-4617-9C5B-BA26D481BB7F}"/>
                          </a:ext>
                        </a:extLst>
                      </p:cNvPr>
                      <p:cNvPicPr>
                        <a:picLocks noChangeAspect="1" noChangeArrowheads="1"/>
                      </p:cNvPicPr>
                      <p:nvPr/>
                    </p:nvPicPr>
                    <p:blipFill>
                      <a:blip r:embed="rId8"/>
                      <a:srcRect/>
                      <a:stretch>
                        <a:fillRect/>
                      </a:stretch>
                    </p:blipFill>
                    <p:spPr bwMode="auto">
                      <a:xfrm>
                        <a:off x="358617" y="4033262"/>
                        <a:ext cx="2270125" cy="585788"/>
                      </a:xfrm>
                      <a:prstGeom prst="rect">
                        <a:avLst/>
                      </a:prstGeom>
                      <a:noFill/>
                    </p:spPr>
                  </p:pic>
                </p:oleObj>
              </mc:Fallback>
            </mc:AlternateContent>
          </a:graphicData>
        </a:graphic>
      </p:graphicFrame>
      <p:sp>
        <p:nvSpPr>
          <p:cNvPr id="33" name="TextBox 32">
            <a:extLst>
              <a:ext uri="{FF2B5EF4-FFF2-40B4-BE49-F238E27FC236}">
                <a16:creationId xmlns:a16="http://schemas.microsoft.com/office/drawing/2014/main" id="{FC1C8B79-1F5F-7220-39C7-AE6453A42C49}"/>
              </a:ext>
            </a:extLst>
          </p:cNvPr>
          <p:cNvSpPr txBox="1"/>
          <p:nvPr/>
        </p:nvSpPr>
        <p:spPr>
          <a:xfrm>
            <a:off x="283214" y="4718808"/>
            <a:ext cx="4911355" cy="307777"/>
          </a:xfrm>
          <a:prstGeom prst="rect">
            <a:avLst/>
          </a:prstGeom>
          <a:noFill/>
        </p:spPr>
        <p:txBody>
          <a:bodyPr wrap="square" rtlCol="0">
            <a:spAutoFit/>
          </a:bodyPr>
          <a:lstStyle/>
          <a:p>
            <a:r>
              <a:rPr lang="en-US" sz="1400"/>
              <a:t>Equating cross-partials tells us that </a:t>
            </a:r>
            <a:r>
              <a:rPr lang="el-GR" sz="1400"/>
              <a:t>α</a:t>
            </a:r>
            <a:r>
              <a:rPr lang="en-US" sz="1400"/>
              <a:t> = </a:t>
            </a:r>
            <a:r>
              <a:rPr lang="el-GR" sz="1400"/>
              <a:t>β</a:t>
            </a:r>
            <a:r>
              <a:rPr lang="en-US" sz="1400"/>
              <a:t>.  And we end up with:</a:t>
            </a:r>
            <a:endParaRPr lang="en-US"/>
          </a:p>
        </p:txBody>
      </p:sp>
      <p:graphicFrame>
        <p:nvGraphicFramePr>
          <p:cNvPr id="13" name="Object 12">
            <a:extLst>
              <a:ext uri="{FF2B5EF4-FFF2-40B4-BE49-F238E27FC236}">
                <a16:creationId xmlns:a16="http://schemas.microsoft.com/office/drawing/2014/main" id="{D727AAA6-D086-6C07-F5F4-C59FBF344919}"/>
              </a:ext>
            </a:extLst>
          </p:cNvPr>
          <p:cNvGraphicFramePr>
            <a:graphicFrameLocks noChangeAspect="1"/>
          </p:cNvGraphicFramePr>
          <p:nvPr/>
        </p:nvGraphicFramePr>
        <p:xfrm>
          <a:off x="427038" y="5187950"/>
          <a:ext cx="3763962" cy="1047750"/>
        </p:xfrm>
        <a:graphic>
          <a:graphicData uri="http://schemas.openxmlformats.org/presentationml/2006/ole">
            <mc:AlternateContent xmlns:mc="http://schemas.openxmlformats.org/markup-compatibility/2006">
              <mc:Choice xmlns:v="urn:schemas-microsoft-com:vml" Requires="v">
                <p:oleObj name="Equation" r:id="rId9" imgW="3073320" imgH="838080" progId="Equation.DSMT4">
                  <p:embed/>
                </p:oleObj>
              </mc:Choice>
              <mc:Fallback>
                <p:oleObj name="Equation" r:id="rId9" imgW="3073320" imgH="838080" progId="Equation.DSMT4">
                  <p:embed/>
                  <p:pic>
                    <p:nvPicPr>
                      <p:cNvPr id="13" name="Object 12">
                        <a:extLst>
                          <a:ext uri="{FF2B5EF4-FFF2-40B4-BE49-F238E27FC236}">
                            <a16:creationId xmlns:a16="http://schemas.microsoft.com/office/drawing/2014/main" id="{63CE31CB-0F51-48CA-9701-9E201E8248F0}"/>
                          </a:ext>
                        </a:extLst>
                      </p:cNvPr>
                      <p:cNvPicPr>
                        <a:picLocks noChangeAspect="1" noChangeArrowheads="1"/>
                      </p:cNvPicPr>
                      <p:nvPr/>
                    </p:nvPicPr>
                    <p:blipFill>
                      <a:blip r:embed="rId10"/>
                      <a:srcRect/>
                      <a:stretch>
                        <a:fillRect/>
                      </a:stretch>
                    </p:blipFill>
                    <p:spPr bwMode="auto">
                      <a:xfrm>
                        <a:off x="427038" y="5187950"/>
                        <a:ext cx="3763962" cy="1047750"/>
                      </a:xfrm>
                      <a:prstGeom prst="rect">
                        <a:avLst/>
                      </a:prstGeom>
                      <a:solidFill>
                        <a:srgbClr val="CCFFCC"/>
                      </a:solidFill>
                    </p:spPr>
                  </p:pic>
                </p:oleObj>
              </mc:Fallback>
            </mc:AlternateContent>
          </a:graphicData>
        </a:graphic>
      </p:graphicFrame>
      <p:sp>
        <p:nvSpPr>
          <p:cNvPr id="18" name="Title 1">
            <a:extLst>
              <a:ext uri="{FF2B5EF4-FFF2-40B4-BE49-F238E27FC236}">
                <a16:creationId xmlns:a16="http://schemas.microsoft.com/office/drawing/2014/main" id="{9EAB2EAD-E87E-047B-D886-0CA6E9E9F748}"/>
              </a:ext>
            </a:extLst>
          </p:cNvPr>
          <p:cNvSpPr txBox="1">
            <a:spLocks/>
          </p:cNvSpPr>
          <p:nvPr/>
        </p:nvSpPr>
        <p:spPr>
          <a:xfrm>
            <a:off x="3168977" y="11477"/>
            <a:ext cx="5854046" cy="6781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Potentials for Typical Substances</a:t>
            </a:r>
            <a:endParaRPr lang="en-US" sz="4800" b="1" u="sng">
              <a:latin typeface="+mn-lt"/>
            </a:endParaRPr>
          </a:p>
        </p:txBody>
      </p:sp>
      <p:sp>
        <p:nvSpPr>
          <p:cNvPr id="19" name="TextBox 18">
            <a:extLst>
              <a:ext uri="{FF2B5EF4-FFF2-40B4-BE49-F238E27FC236}">
                <a16:creationId xmlns:a16="http://schemas.microsoft.com/office/drawing/2014/main" id="{364E6C4A-9373-4FBF-1F3B-236ABCE87CA9}"/>
              </a:ext>
            </a:extLst>
          </p:cNvPr>
          <p:cNvSpPr txBox="1"/>
          <p:nvPr/>
        </p:nvSpPr>
        <p:spPr>
          <a:xfrm>
            <a:off x="283215" y="3674080"/>
            <a:ext cx="1300356" cy="307777"/>
          </a:xfrm>
          <a:prstGeom prst="rect">
            <a:avLst/>
          </a:prstGeom>
          <a:noFill/>
        </p:spPr>
        <p:txBody>
          <a:bodyPr wrap="none" rtlCol="0">
            <a:spAutoFit/>
          </a:bodyPr>
          <a:lstStyle/>
          <a:p>
            <a:r>
              <a:rPr lang="en-US" sz="1400"/>
              <a:t>So we come to:</a:t>
            </a:r>
            <a:endParaRPr lang="en-US"/>
          </a:p>
        </p:txBody>
      </p:sp>
      <p:sp>
        <p:nvSpPr>
          <p:cNvPr id="20" name="TextBox 19">
            <a:extLst>
              <a:ext uri="{FF2B5EF4-FFF2-40B4-BE49-F238E27FC236}">
                <a16:creationId xmlns:a16="http://schemas.microsoft.com/office/drawing/2014/main" id="{26217A5E-B703-0CCB-738B-836F63973CD5}"/>
              </a:ext>
            </a:extLst>
          </p:cNvPr>
          <p:cNvSpPr txBox="1"/>
          <p:nvPr/>
        </p:nvSpPr>
        <p:spPr>
          <a:xfrm>
            <a:off x="283213" y="6341097"/>
            <a:ext cx="3738651" cy="307777"/>
          </a:xfrm>
          <a:prstGeom prst="rect">
            <a:avLst/>
          </a:prstGeom>
          <a:noFill/>
        </p:spPr>
        <p:txBody>
          <a:bodyPr wrap="square" rtlCol="0">
            <a:spAutoFit/>
          </a:bodyPr>
          <a:lstStyle/>
          <a:p>
            <a:r>
              <a:rPr lang="en-US" sz="1400"/>
              <a:t>It’s of note that entropy is a function only of M:</a:t>
            </a:r>
            <a:endParaRPr lang="en-US"/>
          </a:p>
        </p:txBody>
      </p:sp>
      <p:graphicFrame>
        <p:nvGraphicFramePr>
          <p:cNvPr id="5" name="Object 4">
            <a:extLst>
              <a:ext uri="{FF2B5EF4-FFF2-40B4-BE49-F238E27FC236}">
                <a16:creationId xmlns:a16="http://schemas.microsoft.com/office/drawing/2014/main" id="{3F4A6F06-EF8E-5945-9D40-FD878F15B2D0}"/>
              </a:ext>
            </a:extLst>
          </p:cNvPr>
          <p:cNvGraphicFramePr>
            <a:graphicFrameLocks noChangeAspect="1"/>
          </p:cNvGraphicFramePr>
          <p:nvPr/>
        </p:nvGraphicFramePr>
        <p:xfrm>
          <a:off x="3984625" y="6235700"/>
          <a:ext cx="1754188" cy="517525"/>
        </p:xfrm>
        <a:graphic>
          <a:graphicData uri="http://schemas.openxmlformats.org/presentationml/2006/ole">
            <mc:AlternateContent xmlns:mc="http://schemas.openxmlformats.org/markup-compatibility/2006">
              <mc:Choice xmlns:v="urn:schemas-microsoft-com:vml" Requires="v">
                <p:oleObj name="Equation" r:id="rId11" imgW="1333440" imgH="393480" progId="Equation.DSMT4">
                  <p:embed/>
                </p:oleObj>
              </mc:Choice>
              <mc:Fallback>
                <p:oleObj name="Equation" r:id="rId11" imgW="1333440" imgH="393480" progId="Equation.DSMT4">
                  <p:embed/>
                  <p:pic>
                    <p:nvPicPr>
                      <p:cNvPr id="5" name="Object 4">
                        <a:extLst>
                          <a:ext uri="{FF2B5EF4-FFF2-40B4-BE49-F238E27FC236}">
                            <a16:creationId xmlns:a16="http://schemas.microsoft.com/office/drawing/2014/main" id="{95159A1B-9EBF-48AD-AA1D-E26A88EA31FC}"/>
                          </a:ext>
                        </a:extLst>
                      </p:cNvPr>
                      <p:cNvPicPr/>
                      <p:nvPr/>
                    </p:nvPicPr>
                    <p:blipFill>
                      <a:blip r:embed="rId12"/>
                      <a:stretch>
                        <a:fillRect/>
                      </a:stretch>
                    </p:blipFill>
                    <p:spPr>
                      <a:xfrm>
                        <a:off x="3984625" y="6235700"/>
                        <a:ext cx="1754188" cy="517525"/>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ECBFB1E1-4F84-5BA8-0AED-EE99E0D12D72}"/>
              </a:ext>
            </a:extLst>
          </p:cNvPr>
          <p:cNvGraphicFramePr>
            <a:graphicFrameLocks noChangeAspect="1"/>
          </p:cNvGraphicFramePr>
          <p:nvPr>
            <p:extLst>
              <p:ext uri="{D42A27DB-BD31-4B8C-83A1-F6EECF244321}">
                <p14:modId xmlns:p14="http://schemas.microsoft.com/office/powerpoint/2010/main" val="1576063623"/>
              </p:ext>
            </p:extLst>
          </p:nvPr>
        </p:nvGraphicFramePr>
        <p:xfrm>
          <a:off x="6436995" y="1557290"/>
          <a:ext cx="4891405" cy="959181"/>
        </p:xfrm>
        <a:graphic>
          <a:graphicData uri="http://schemas.openxmlformats.org/presentationml/2006/ole">
            <mc:AlternateContent xmlns:mc="http://schemas.openxmlformats.org/markup-compatibility/2006">
              <mc:Choice xmlns:v="urn:schemas-microsoft-com:vml" Requires="v">
                <p:oleObj name="Equation" r:id="rId13" imgW="4546440" imgH="888840" progId="Equation.DSMT4">
                  <p:embed/>
                </p:oleObj>
              </mc:Choice>
              <mc:Fallback>
                <p:oleObj name="Equation" r:id="rId13" imgW="4546440" imgH="888840" progId="Equation.DSMT4">
                  <p:embed/>
                  <p:pic>
                    <p:nvPicPr>
                      <p:cNvPr id="0" name=""/>
                      <p:cNvPicPr/>
                      <p:nvPr/>
                    </p:nvPicPr>
                    <p:blipFill>
                      <a:blip r:embed="rId14"/>
                      <a:stretch>
                        <a:fillRect/>
                      </a:stretch>
                    </p:blipFill>
                    <p:spPr>
                      <a:xfrm>
                        <a:off x="6436995" y="1557290"/>
                        <a:ext cx="4891405" cy="959181"/>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5B01486C-D99C-7A16-5E74-4E8F8D918D79}"/>
              </a:ext>
            </a:extLst>
          </p:cNvPr>
          <p:cNvSpPr txBox="1"/>
          <p:nvPr/>
        </p:nvSpPr>
        <p:spPr>
          <a:xfrm>
            <a:off x="6096000" y="6235700"/>
            <a:ext cx="4114800" cy="523220"/>
          </a:xfrm>
          <a:prstGeom prst="rect">
            <a:avLst/>
          </a:prstGeom>
          <a:solidFill>
            <a:srgbClr val="99FFCC"/>
          </a:solidFill>
        </p:spPr>
        <p:txBody>
          <a:bodyPr wrap="square" rtlCol="0">
            <a:spAutoFit/>
          </a:bodyPr>
          <a:lstStyle/>
          <a:p>
            <a:r>
              <a:rPr lang="en-US" sz="1400"/>
              <a:t>Also of note that if S is held constant (adiabatic process) and h increased, then T must increase too.  </a:t>
            </a:r>
            <a:endParaRPr lang="en-US"/>
          </a:p>
        </p:txBody>
      </p:sp>
    </p:spTree>
    <p:extLst>
      <p:ext uri="{BB962C8B-B14F-4D97-AF65-F5344CB8AC3E}">
        <p14:creationId xmlns:p14="http://schemas.microsoft.com/office/powerpoint/2010/main" val="36530425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2C35FDC-F3B7-4676-82D0-B1AD2A19D650}"/>
              </a:ext>
            </a:extLst>
          </p:cNvPr>
          <p:cNvSpPr txBox="1">
            <a:spLocks/>
          </p:cNvSpPr>
          <p:nvPr/>
        </p:nvSpPr>
        <p:spPr>
          <a:xfrm>
            <a:off x="4642826" y="39287"/>
            <a:ext cx="2906345"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Phases</a:t>
            </a:r>
            <a:endParaRPr lang="en-US" sz="4800" b="1" u="sng">
              <a:latin typeface="+mn-lt"/>
            </a:endParaRPr>
          </a:p>
        </p:txBody>
      </p:sp>
      <p:pic>
        <p:nvPicPr>
          <p:cNvPr id="53256" name="Picture 8">
            <a:extLst>
              <a:ext uri="{FF2B5EF4-FFF2-40B4-BE49-F238E27FC236}">
                <a16:creationId xmlns:a16="http://schemas.microsoft.com/office/drawing/2014/main" id="{D252BEA3-41B4-43E9-838B-ADFC62978C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9045" r="6250" b="15132"/>
          <a:stretch>
            <a:fillRect/>
          </a:stretch>
        </p:blipFill>
        <p:spPr bwMode="auto">
          <a:xfrm>
            <a:off x="112863" y="1489027"/>
            <a:ext cx="3423469" cy="2927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3407896D-6F9B-42AF-A81A-1350DEF31FF6}"/>
              </a:ext>
            </a:extLst>
          </p:cNvPr>
          <p:cNvSpPr txBox="1"/>
          <p:nvPr/>
        </p:nvSpPr>
        <p:spPr>
          <a:xfrm>
            <a:off x="249610" y="675786"/>
            <a:ext cx="11486451" cy="738664"/>
          </a:xfrm>
          <a:prstGeom prst="rect">
            <a:avLst/>
          </a:prstGeom>
          <a:noFill/>
        </p:spPr>
        <p:txBody>
          <a:bodyPr wrap="square" rtlCol="0">
            <a:spAutoFit/>
          </a:bodyPr>
          <a:lstStyle/>
          <a:p>
            <a:r>
              <a:rPr lang="en-US" sz="1400"/>
              <a:t>Substances exist in different phases, which can be delineated in terms of their independent variables, E, X, N, </a:t>
            </a:r>
            <a:r>
              <a:rPr lang="el-GR" sz="1400"/>
              <a:t>ψ</a:t>
            </a:r>
            <a:r>
              <a:rPr lang="en-US" sz="1400"/>
              <a:t> (or one of their conjugates).  I suppose the set of variables that are chosen, however, are the ones which can be put into one-one correspondence with a phase.  We can also change the composition of the substance, basically changing its internal parameters, which is the subject of ‘quantum’ phase transitions.  </a:t>
            </a:r>
          </a:p>
        </p:txBody>
      </p:sp>
      <p:pic>
        <p:nvPicPr>
          <p:cNvPr id="11" name="Picture 10">
            <a:extLst>
              <a:ext uri="{FF2B5EF4-FFF2-40B4-BE49-F238E27FC236}">
                <a16:creationId xmlns:a16="http://schemas.microsoft.com/office/drawing/2014/main" id="{6E784499-5241-4CA2-9AE3-7C89E0A57454}"/>
              </a:ext>
            </a:extLst>
          </p:cNvPr>
          <p:cNvPicPr>
            <a:picLocks noChangeAspect="1"/>
          </p:cNvPicPr>
          <p:nvPr/>
        </p:nvPicPr>
        <p:blipFill>
          <a:blip r:embed="rId3"/>
          <a:stretch>
            <a:fillRect/>
          </a:stretch>
        </p:blipFill>
        <p:spPr>
          <a:xfrm>
            <a:off x="4042412" y="1489027"/>
            <a:ext cx="3669042" cy="2852161"/>
          </a:xfrm>
          <a:prstGeom prst="rect">
            <a:avLst/>
          </a:prstGeom>
        </p:spPr>
      </p:pic>
      <p:sp>
        <p:nvSpPr>
          <p:cNvPr id="12" name="TextBox 11">
            <a:extLst>
              <a:ext uri="{FF2B5EF4-FFF2-40B4-BE49-F238E27FC236}">
                <a16:creationId xmlns:a16="http://schemas.microsoft.com/office/drawing/2014/main" id="{2F1B69D7-EF95-416E-AB53-F37D31B6DAE8}"/>
              </a:ext>
            </a:extLst>
          </p:cNvPr>
          <p:cNvSpPr txBox="1"/>
          <p:nvPr/>
        </p:nvSpPr>
        <p:spPr>
          <a:xfrm>
            <a:off x="4233000" y="4947492"/>
            <a:ext cx="3519670" cy="1323439"/>
          </a:xfrm>
          <a:prstGeom prst="rect">
            <a:avLst/>
          </a:prstGeom>
          <a:noFill/>
        </p:spPr>
        <p:txBody>
          <a:bodyPr wrap="square" rtlCol="0">
            <a:spAutoFit/>
          </a:bodyPr>
          <a:lstStyle/>
          <a:p>
            <a:r>
              <a:rPr lang="en-US" sz="1600"/>
              <a:t>We have a water, liquid He, Ferromagnet, superconductor, doped Hubbard model of interacting electrons (n = # electrons per site, U = coulomb repulsion, W = band width)</a:t>
            </a:r>
          </a:p>
        </p:txBody>
      </p:sp>
      <p:pic>
        <p:nvPicPr>
          <p:cNvPr id="3" name="Picture 2">
            <a:extLst>
              <a:ext uri="{FF2B5EF4-FFF2-40B4-BE49-F238E27FC236}">
                <a16:creationId xmlns:a16="http://schemas.microsoft.com/office/drawing/2014/main" id="{3AB290D1-5218-EF9F-3C9C-09F75F1BC252}"/>
              </a:ext>
            </a:extLst>
          </p:cNvPr>
          <p:cNvPicPr>
            <a:picLocks noChangeAspect="1"/>
          </p:cNvPicPr>
          <p:nvPr/>
        </p:nvPicPr>
        <p:blipFill>
          <a:blip r:embed="rId4"/>
          <a:stretch>
            <a:fillRect/>
          </a:stretch>
        </p:blipFill>
        <p:spPr>
          <a:xfrm>
            <a:off x="8596784" y="4491569"/>
            <a:ext cx="2500661" cy="2235284"/>
          </a:xfrm>
          <a:prstGeom prst="rect">
            <a:avLst/>
          </a:prstGeom>
        </p:spPr>
      </p:pic>
      <p:pic>
        <p:nvPicPr>
          <p:cNvPr id="4" name="Picture 3">
            <a:extLst>
              <a:ext uri="{FF2B5EF4-FFF2-40B4-BE49-F238E27FC236}">
                <a16:creationId xmlns:a16="http://schemas.microsoft.com/office/drawing/2014/main" id="{CC2D9770-AF03-BF3D-C3DA-A5DCAD0FF755}"/>
              </a:ext>
            </a:extLst>
          </p:cNvPr>
          <p:cNvPicPr>
            <a:picLocks noChangeAspect="1"/>
          </p:cNvPicPr>
          <p:nvPr/>
        </p:nvPicPr>
        <p:blipFill>
          <a:blip r:embed="rId5"/>
          <a:stretch>
            <a:fillRect/>
          </a:stretch>
        </p:blipFill>
        <p:spPr>
          <a:xfrm>
            <a:off x="8430073" y="1905316"/>
            <a:ext cx="2667372" cy="2019582"/>
          </a:xfrm>
          <a:prstGeom prst="rect">
            <a:avLst/>
          </a:prstGeom>
        </p:spPr>
      </p:pic>
      <p:pic>
        <p:nvPicPr>
          <p:cNvPr id="5" name="Picture 4">
            <a:extLst>
              <a:ext uri="{FF2B5EF4-FFF2-40B4-BE49-F238E27FC236}">
                <a16:creationId xmlns:a16="http://schemas.microsoft.com/office/drawing/2014/main" id="{F92DC4E7-92B8-97E8-9DEF-9B5F82E1E737}"/>
              </a:ext>
            </a:extLst>
          </p:cNvPr>
          <p:cNvPicPr>
            <a:picLocks noChangeAspect="1"/>
          </p:cNvPicPr>
          <p:nvPr/>
        </p:nvPicPr>
        <p:blipFill>
          <a:blip r:embed="rId6"/>
          <a:stretch>
            <a:fillRect/>
          </a:stretch>
        </p:blipFill>
        <p:spPr>
          <a:xfrm>
            <a:off x="349987" y="4491209"/>
            <a:ext cx="3038899" cy="2143424"/>
          </a:xfrm>
          <a:prstGeom prst="rect">
            <a:avLst/>
          </a:prstGeom>
        </p:spPr>
      </p:pic>
    </p:spTree>
    <p:extLst>
      <p:ext uri="{BB962C8B-B14F-4D97-AF65-F5344CB8AC3E}">
        <p14:creationId xmlns:p14="http://schemas.microsoft.com/office/powerpoint/2010/main" val="563573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D3C20-2570-41FA-B33B-778776CEFF3C}"/>
              </a:ext>
            </a:extLst>
          </p:cNvPr>
          <p:cNvSpPr>
            <a:spLocks noGrp="1"/>
          </p:cNvSpPr>
          <p:nvPr>
            <p:ph type="ctrTitle"/>
          </p:nvPr>
        </p:nvSpPr>
        <p:spPr>
          <a:xfrm>
            <a:off x="3255391" y="97229"/>
            <a:ext cx="5854046" cy="584776"/>
          </a:xfrm>
        </p:spPr>
        <p:txBody>
          <a:bodyPr>
            <a:normAutofit/>
          </a:bodyPr>
          <a:lstStyle/>
          <a:p>
            <a:r>
              <a:rPr lang="en-US" sz="3200" b="1" u="sng">
                <a:latin typeface="+mn-lt"/>
              </a:rPr>
              <a:t>Laws of Thermodynamics</a:t>
            </a:r>
            <a:endParaRPr lang="en-US" sz="4800" b="1" u="sng">
              <a:latin typeface="+mn-lt"/>
            </a:endParaRPr>
          </a:p>
        </p:txBody>
      </p:sp>
      <p:sp>
        <p:nvSpPr>
          <p:cNvPr id="5" name="TextBox 4">
            <a:extLst>
              <a:ext uri="{FF2B5EF4-FFF2-40B4-BE49-F238E27FC236}">
                <a16:creationId xmlns:a16="http://schemas.microsoft.com/office/drawing/2014/main" id="{347F2624-17D1-49BC-9032-CEF7B54E0389}"/>
              </a:ext>
            </a:extLst>
          </p:cNvPr>
          <p:cNvSpPr txBox="1"/>
          <p:nvPr/>
        </p:nvSpPr>
        <p:spPr>
          <a:xfrm>
            <a:off x="425873" y="1185545"/>
            <a:ext cx="4014047" cy="1446550"/>
          </a:xfrm>
          <a:prstGeom prst="rect">
            <a:avLst/>
          </a:prstGeom>
          <a:noFill/>
        </p:spPr>
        <p:txBody>
          <a:bodyPr wrap="square" rtlCol="0">
            <a:spAutoFit/>
          </a:bodyPr>
          <a:lstStyle/>
          <a:p>
            <a:r>
              <a:rPr lang="en-US" b="1"/>
              <a:t>Particle Balance Equation</a:t>
            </a:r>
          </a:p>
          <a:p>
            <a:r>
              <a:rPr lang="en-US" sz="1400"/>
              <a:t>Say we have a flux of particles across a surface, and possibly some chemical reactions going on, then the particle balance equation would be given below, where </a:t>
            </a:r>
            <a:r>
              <a:rPr lang="el-GR" sz="1400"/>
              <a:t>ν</a:t>
            </a:r>
            <a:r>
              <a:rPr lang="en-US" sz="1400" baseline="-25000"/>
              <a:t>ik</a:t>
            </a:r>
            <a:r>
              <a:rPr lang="en-US" sz="1400"/>
              <a:t> is the coefficient of the species k, for reaction i and </a:t>
            </a:r>
            <a:r>
              <a:rPr lang="el-GR" sz="1400"/>
              <a:t>ξ</a:t>
            </a:r>
            <a:r>
              <a:rPr lang="en-US" sz="1400" baseline="-25000"/>
              <a:t>i</a:t>
            </a:r>
            <a:r>
              <a:rPr lang="en-US" sz="1400"/>
              <a:t> is the rate of chemical reaction i.</a:t>
            </a:r>
            <a:endParaRPr lang="en-US" sz="1600"/>
          </a:p>
        </p:txBody>
      </p:sp>
      <p:graphicFrame>
        <p:nvGraphicFramePr>
          <p:cNvPr id="9" name="Object 8">
            <a:extLst>
              <a:ext uri="{FF2B5EF4-FFF2-40B4-BE49-F238E27FC236}">
                <a16:creationId xmlns:a16="http://schemas.microsoft.com/office/drawing/2014/main" id="{225D75CF-B549-46AD-9BFD-E98230857272}"/>
              </a:ext>
            </a:extLst>
          </p:cNvPr>
          <p:cNvGraphicFramePr>
            <a:graphicFrameLocks noChangeAspect="1"/>
          </p:cNvGraphicFramePr>
          <p:nvPr>
            <p:extLst>
              <p:ext uri="{D42A27DB-BD31-4B8C-83A1-F6EECF244321}">
                <p14:modId xmlns:p14="http://schemas.microsoft.com/office/powerpoint/2010/main" val="2146482312"/>
              </p:ext>
            </p:extLst>
          </p:nvPr>
        </p:nvGraphicFramePr>
        <p:xfrm>
          <a:off x="2111639" y="3366528"/>
          <a:ext cx="1875737" cy="644785"/>
        </p:xfrm>
        <a:graphic>
          <a:graphicData uri="http://schemas.openxmlformats.org/presentationml/2006/ole">
            <mc:AlternateContent xmlns:mc="http://schemas.openxmlformats.org/markup-compatibility/2006">
              <mc:Choice xmlns:v="urn:schemas-microsoft-com:vml" Requires="v">
                <p:oleObj name="Equation" r:id="rId2" imgW="1219200" imgH="419100" progId="Equation.DSMT4">
                  <p:embed/>
                </p:oleObj>
              </mc:Choice>
              <mc:Fallback>
                <p:oleObj name="Equation" r:id="rId2" imgW="1219200" imgH="419100" progId="Equation.DSMT4">
                  <p:embed/>
                  <p:pic>
                    <p:nvPicPr>
                      <p:cNvPr id="0"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1639" y="3366528"/>
                        <a:ext cx="1875737" cy="644785"/>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28EF55C5-8274-4964-B163-58442CE4445A}"/>
              </a:ext>
            </a:extLst>
          </p:cNvPr>
          <p:cNvGraphicFramePr>
            <a:graphicFrameLocks noChangeAspect="1"/>
          </p:cNvGraphicFramePr>
          <p:nvPr>
            <p:extLst>
              <p:ext uri="{D42A27DB-BD31-4B8C-83A1-F6EECF244321}">
                <p14:modId xmlns:p14="http://schemas.microsoft.com/office/powerpoint/2010/main" val="722072612"/>
              </p:ext>
            </p:extLst>
          </p:nvPr>
        </p:nvGraphicFramePr>
        <p:xfrm>
          <a:off x="507181" y="2709837"/>
          <a:ext cx="1830861" cy="263951"/>
        </p:xfrm>
        <a:graphic>
          <a:graphicData uri="http://schemas.openxmlformats.org/presentationml/2006/ole">
            <mc:AlternateContent xmlns:mc="http://schemas.openxmlformats.org/markup-compatibility/2006">
              <mc:Choice xmlns:v="urn:schemas-microsoft-com:vml" Requires="v">
                <p:oleObj name="Equation" r:id="rId4" imgW="1231366" imgH="177723" progId="Equation.DSMT4">
                  <p:embed/>
                </p:oleObj>
              </mc:Choice>
              <mc:Fallback>
                <p:oleObj name="Equation" r:id="rId4" imgW="1231366" imgH="177723"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7181" y="2709837"/>
                        <a:ext cx="1830861" cy="263951"/>
                      </a:xfrm>
                      <a:prstGeom prst="rect">
                        <a:avLst/>
                      </a:prstGeom>
                      <a:noFill/>
                    </p:spPr>
                  </p:pic>
                </p:oleObj>
              </mc:Fallback>
            </mc:AlternateContent>
          </a:graphicData>
        </a:graphic>
      </p:graphicFrame>
      <p:sp>
        <p:nvSpPr>
          <p:cNvPr id="12" name="Rectangle 11">
            <a:extLst>
              <a:ext uri="{FF2B5EF4-FFF2-40B4-BE49-F238E27FC236}">
                <a16:creationId xmlns:a16="http://schemas.microsoft.com/office/drawing/2014/main" id="{4772475A-B192-4EA2-82A2-ACC8D4CDBF53}"/>
              </a:ext>
            </a:extLst>
          </p:cNvPr>
          <p:cNvSpPr/>
          <p:nvPr/>
        </p:nvSpPr>
        <p:spPr>
          <a:xfrm>
            <a:off x="512367" y="4516170"/>
            <a:ext cx="2549801" cy="584775"/>
          </a:xfrm>
          <a:prstGeom prst="rect">
            <a:avLst/>
          </a:prstGeom>
        </p:spPr>
        <p:txBody>
          <a:bodyPr wrap="none">
            <a:spAutoFit/>
          </a:bodyPr>
          <a:lstStyle/>
          <a:p>
            <a:r>
              <a:rPr lang="en-US" b="1">
                <a:latin typeface="Calibri" panose="020F0502020204030204" pitchFamily="34" charset="0"/>
                <a:ea typeface="Calibri" panose="020F0502020204030204" pitchFamily="34" charset="0"/>
                <a:cs typeface="Times New Roman" panose="02020603050405020304" pitchFamily="18" charset="0"/>
              </a:rPr>
              <a:t>Charge balance equation</a:t>
            </a:r>
          </a:p>
          <a:p>
            <a:r>
              <a:rPr lang="en-US" sz="1400">
                <a:effectLst/>
                <a:latin typeface="Calibri" panose="020F0502020204030204" pitchFamily="34" charset="0"/>
                <a:ea typeface="Calibri" panose="020F0502020204030204" pitchFamily="34" charset="0"/>
                <a:cs typeface="Times New Roman" panose="02020603050405020304" pitchFamily="18" charset="0"/>
              </a:rPr>
              <a:t>And this one is given by:</a:t>
            </a:r>
          </a:p>
        </p:txBody>
      </p:sp>
      <p:graphicFrame>
        <p:nvGraphicFramePr>
          <p:cNvPr id="16" name="Object 15">
            <a:extLst>
              <a:ext uri="{FF2B5EF4-FFF2-40B4-BE49-F238E27FC236}">
                <a16:creationId xmlns:a16="http://schemas.microsoft.com/office/drawing/2014/main" id="{0F2D499F-09C6-4AF6-A489-C428B7362214}"/>
              </a:ext>
            </a:extLst>
          </p:cNvPr>
          <p:cNvGraphicFramePr>
            <a:graphicFrameLocks noChangeAspect="1"/>
          </p:cNvGraphicFramePr>
          <p:nvPr>
            <p:extLst>
              <p:ext uri="{D42A27DB-BD31-4B8C-83A1-F6EECF244321}">
                <p14:modId xmlns:p14="http://schemas.microsoft.com/office/powerpoint/2010/main" val="809960044"/>
              </p:ext>
            </p:extLst>
          </p:nvPr>
        </p:nvGraphicFramePr>
        <p:xfrm>
          <a:off x="2626253" y="5588702"/>
          <a:ext cx="832701" cy="580034"/>
        </p:xfrm>
        <a:graphic>
          <a:graphicData uri="http://schemas.openxmlformats.org/presentationml/2006/ole">
            <mc:AlternateContent xmlns:mc="http://schemas.openxmlformats.org/markup-compatibility/2006">
              <mc:Choice xmlns:v="urn:schemas-microsoft-com:vml" Requires="v">
                <p:oleObj name="Equation" r:id="rId6" imgW="596900" imgH="419100" progId="Equation.DSMT4">
                  <p:embed/>
                </p:oleObj>
              </mc:Choice>
              <mc:Fallback>
                <p:oleObj name="Equation" r:id="rId6" imgW="596900" imgH="419100" progId="Equation.DSMT4">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26253" y="5588702"/>
                        <a:ext cx="832701" cy="580034"/>
                      </a:xfrm>
                      <a:prstGeom prst="rect">
                        <a:avLst/>
                      </a:prstGeom>
                      <a:solidFill>
                        <a:srgbClr val="CCFFCC"/>
                      </a:solidFill>
                    </p:spPr>
                  </p:pic>
                </p:oleObj>
              </mc:Fallback>
            </mc:AlternateContent>
          </a:graphicData>
        </a:graphic>
      </p:graphicFrame>
      <p:sp>
        <p:nvSpPr>
          <p:cNvPr id="17" name="Rectangle 16">
            <a:extLst>
              <a:ext uri="{FF2B5EF4-FFF2-40B4-BE49-F238E27FC236}">
                <a16:creationId xmlns:a16="http://schemas.microsoft.com/office/drawing/2014/main" id="{6A313A3A-A8F8-48E5-98FE-9E9CCB1A9106}"/>
              </a:ext>
            </a:extLst>
          </p:cNvPr>
          <p:cNvSpPr/>
          <p:nvPr/>
        </p:nvSpPr>
        <p:spPr>
          <a:xfrm>
            <a:off x="4667128" y="2684550"/>
            <a:ext cx="3030573" cy="584775"/>
          </a:xfrm>
          <a:prstGeom prst="rect">
            <a:avLst/>
          </a:prstGeom>
        </p:spPr>
        <p:txBody>
          <a:bodyPr wrap="none">
            <a:spAutoFit/>
          </a:bodyPr>
          <a:lstStyle/>
          <a:p>
            <a:r>
              <a:rPr lang="en-US" b="1">
                <a:latin typeface="Calibri" panose="020F0502020204030204" pitchFamily="34" charset="0"/>
                <a:ea typeface="Calibri" panose="020F0502020204030204" pitchFamily="34" charset="0"/>
                <a:cs typeface="Times New Roman" panose="02020603050405020304" pitchFamily="18" charset="0"/>
              </a:rPr>
              <a:t>Momentum balance equation</a:t>
            </a:r>
          </a:p>
          <a:p>
            <a:r>
              <a:rPr lang="en-US" sz="1400">
                <a:effectLst/>
                <a:latin typeface="Calibri" panose="020F0502020204030204" pitchFamily="34" charset="0"/>
                <a:ea typeface="Calibri" panose="020F0502020204030204" pitchFamily="34" charset="0"/>
                <a:cs typeface="Times New Roman" panose="02020603050405020304" pitchFamily="18" charset="0"/>
              </a:rPr>
              <a:t>And this one is given by:</a:t>
            </a:r>
          </a:p>
        </p:txBody>
      </p:sp>
      <p:graphicFrame>
        <p:nvGraphicFramePr>
          <p:cNvPr id="21" name="Object 20">
            <a:extLst>
              <a:ext uri="{FF2B5EF4-FFF2-40B4-BE49-F238E27FC236}">
                <a16:creationId xmlns:a16="http://schemas.microsoft.com/office/drawing/2014/main" id="{210390CC-61C0-4ADF-BECD-331CC9C1A453}"/>
              </a:ext>
            </a:extLst>
          </p:cNvPr>
          <p:cNvGraphicFramePr>
            <a:graphicFrameLocks noChangeAspect="1"/>
          </p:cNvGraphicFramePr>
          <p:nvPr>
            <p:extLst>
              <p:ext uri="{D42A27DB-BD31-4B8C-83A1-F6EECF244321}">
                <p14:modId xmlns:p14="http://schemas.microsoft.com/office/powerpoint/2010/main" val="1575869092"/>
              </p:ext>
            </p:extLst>
          </p:nvPr>
        </p:nvGraphicFramePr>
        <p:xfrm>
          <a:off x="4784725" y="3321050"/>
          <a:ext cx="4248150" cy="655638"/>
        </p:xfrm>
        <a:graphic>
          <a:graphicData uri="http://schemas.openxmlformats.org/presentationml/2006/ole">
            <mc:AlternateContent xmlns:mc="http://schemas.openxmlformats.org/markup-compatibility/2006">
              <mc:Choice xmlns:v="urn:schemas-microsoft-com:vml" Requires="v">
                <p:oleObj name="Equation" r:id="rId8" imgW="2882880" imgH="444240" progId="Equation.DSMT4">
                  <p:embed/>
                </p:oleObj>
              </mc:Choice>
              <mc:Fallback>
                <p:oleObj name="Equation" r:id="rId8" imgW="2882880" imgH="444240" progId="Equation.DSMT4">
                  <p:embed/>
                  <p:pic>
                    <p:nvPicPr>
                      <p:cNvPr id="0" name="Object 13"/>
                      <p:cNvPicPr>
                        <a:picLocks noChangeAspect="1" noChangeArrowheads="1"/>
                      </p:cNvPicPr>
                      <p:nvPr/>
                    </p:nvPicPr>
                    <p:blipFill>
                      <a:blip r:embed="rId9"/>
                      <a:srcRect/>
                      <a:stretch>
                        <a:fillRect/>
                      </a:stretch>
                    </p:blipFill>
                    <p:spPr bwMode="auto">
                      <a:xfrm>
                        <a:off x="4784725" y="3321050"/>
                        <a:ext cx="4248150" cy="655638"/>
                      </a:xfrm>
                      <a:prstGeom prst="rect">
                        <a:avLst/>
                      </a:prstGeom>
                      <a:solidFill>
                        <a:srgbClr val="CCFFCC"/>
                      </a:solidFill>
                    </p:spPr>
                  </p:pic>
                </p:oleObj>
              </mc:Fallback>
            </mc:AlternateContent>
          </a:graphicData>
        </a:graphic>
      </p:graphicFrame>
      <p:sp>
        <p:nvSpPr>
          <p:cNvPr id="22" name="Rectangle 21">
            <a:extLst>
              <a:ext uri="{FF2B5EF4-FFF2-40B4-BE49-F238E27FC236}">
                <a16:creationId xmlns:a16="http://schemas.microsoft.com/office/drawing/2014/main" id="{36F784DF-7A70-4F00-B00B-CAE97410A89B}"/>
              </a:ext>
            </a:extLst>
          </p:cNvPr>
          <p:cNvSpPr/>
          <p:nvPr/>
        </p:nvSpPr>
        <p:spPr>
          <a:xfrm>
            <a:off x="4726107" y="5413092"/>
            <a:ext cx="3816045" cy="584775"/>
          </a:xfrm>
          <a:prstGeom prst="rect">
            <a:avLst/>
          </a:prstGeom>
        </p:spPr>
        <p:txBody>
          <a:bodyPr wrap="none">
            <a:spAutoFit/>
          </a:bodyPr>
          <a:lstStyle/>
          <a:p>
            <a:r>
              <a:rPr lang="en-US" b="1">
                <a:latin typeface="Calibri" panose="020F0502020204030204" pitchFamily="34" charset="0"/>
                <a:ea typeface="Calibri" panose="020F0502020204030204" pitchFamily="34" charset="0"/>
                <a:cs typeface="Times New Roman" panose="02020603050405020304" pitchFamily="18" charset="0"/>
              </a:rPr>
              <a:t>Angular momentum balance equation</a:t>
            </a:r>
          </a:p>
          <a:p>
            <a:r>
              <a:rPr lang="en-US" sz="1400">
                <a:effectLst/>
                <a:latin typeface="Calibri" panose="020F0502020204030204" pitchFamily="34" charset="0"/>
                <a:ea typeface="Calibri" panose="020F0502020204030204" pitchFamily="34" charset="0"/>
                <a:cs typeface="Times New Roman" panose="02020603050405020304" pitchFamily="18" charset="0"/>
              </a:rPr>
              <a:t>And this one:</a:t>
            </a:r>
          </a:p>
        </p:txBody>
      </p:sp>
      <p:graphicFrame>
        <p:nvGraphicFramePr>
          <p:cNvPr id="24" name="Object 23">
            <a:extLst>
              <a:ext uri="{FF2B5EF4-FFF2-40B4-BE49-F238E27FC236}">
                <a16:creationId xmlns:a16="http://schemas.microsoft.com/office/drawing/2014/main" id="{1E183B0D-A479-48EE-8486-6D152E18D960}"/>
              </a:ext>
            </a:extLst>
          </p:cNvPr>
          <p:cNvGraphicFramePr>
            <a:graphicFrameLocks noChangeAspect="1"/>
          </p:cNvGraphicFramePr>
          <p:nvPr>
            <p:extLst>
              <p:ext uri="{D42A27DB-BD31-4B8C-83A1-F6EECF244321}">
                <p14:modId xmlns:p14="http://schemas.microsoft.com/office/powerpoint/2010/main" val="2081748744"/>
              </p:ext>
            </p:extLst>
          </p:nvPr>
        </p:nvGraphicFramePr>
        <p:xfrm>
          <a:off x="4784691" y="6049234"/>
          <a:ext cx="3698875" cy="582613"/>
        </p:xfrm>
        <a:graphic>
          <a:graphicData uri="http://schemas.openxmlformats.org/presentationml/2006/ole">
            <mc:AlternateContent xmlns:mc="http://schemas.openxmlformats.org/markup-compatibility/2006">
              <mc:Choice xmlns:v="urn:schemas-microsoft-com:vml" Requires="v">
                <p:oleObj name="Equation" r:id="rId10" imgW="2844720" imgH="444240" progId="Equation.DSMT4">
                  <p:embed/>
                </p:oleObj>
              </mc:Choice>
              <mc:Fallback>
                <p:oleObj name="Equation" r:id="rId10" imgW="2844720" imgH="444240" progId="Equation.DSMT4">
                  <p:embed/>
                  <p:pic>
                    <p:nvPicPr>
                      <p:cNvPr id="0" name="Object 15"/>
                      <p:cNvPicPr>
                        <a:picLocks noChangeAspect="1" noChangeArrowheads="1"/>
                      </p:cNvPicPr>
                      <p:nvPr/>
                    </p:nvPicPr>
                    <p:blipFill>
                      <a:blip r:embed="rId11"/>
                      <a:srcRect/>
                      <a:stretch>
                        <a:fillRect/>
                      </a:stretch>
                    </p:blipFill>
                    <p:spPr bwMode="auto">
                      <a:xfrm>
                        <a:off x="4784691" y="6049234"/>
                        <a:ext cx="3698875" cy="582613"/>
                      </a:xfrm>
                      <a:prstGeom prst="rect">
                        <a:avLst/>
                      </a:prstGeom>
                      <a:solidFill>
                        <a:srgbClr val="CCFFCC"/>
                      </a:solidFill>
                    </p:spPr>
                  </p:pic>
                </p:oleObj>
              </mc:Fallback>
            </mc:AlternateContent>
          </a:graphicData>
        </a:graphic>
      </p:graphicFrame>
      <p:sp>
        <p:nvSpPr>
          <p:cNvPr id="20" name="Rectangle 19">
            <a:extLst>
              <a:ext uri="{FF2B5EF4-FFF2-40B4-BE49-F238E27FC236}">
                <a16:creationId xmlns:a16="http://schemas.microsoft.com/office/drawing/2014/main" id="{0A86CCFB-BCBD-48C6-B663-050F2C53758B}"/>
              </a:ext>
            </a:extLst>
          </p:cNvPr>
          <p:cNvSpPr/>
          <p:nvPr/>
        </p:nvSpPr>
        <p:spPr>
          <a:xfrm>
            <a:off x="4628272" y="1220311"/>
            <a:ext cx="2621230" cy="584775"/>
          </a:xfrm>
          <a:prstGeom prst="rect">
            <a:avLst/>
          </a:prstGeom>
        </p:spPr>
        <p:txBody>
          <a:bodyPr wrap="none">
            <a:spAutoFit/>
          </a:bodyPr>
          <a:lstStyle/>
          <a:p>
            <a:r>
              <a:rPr lang="en-US" b="1">
                <a:latin typeface="Calibri" panose="020F0502020204030204" pitchFamily="34" charset="0"/>
                <a:ea typeface="Calibri" panose="020F0502020204030204" pitchFamily="34" charset="0"/>
                <a:cs typeface="Times New Roman" panose="02020603050405020304" pitchFamily="18" charset="0"/>
              </a:rPr>
              <a:t>Volume balance equation</a:t>
            </a:r>
          </a:p>
          <a:p>
            <a:r>
              <a:rPr lang="en-US" sz="1400">
                <a:effectLst/>
                <a:latin typeface="Calibri" panose="020F0502020204030204" pitchFamily="34" charset="0"/>
                <a:ea typeface="Calibri" panose="020F0502020204030204" pitchFamily="34" charset="0"/>
                <a:cs typeface="Times New Roman" panose="02020603050405020304" pitchFamily="18" charset="0"/>
              </a:rPr>
              <a:t>Yep:</a:t>
            </a:r>
          </a:p>
        </p:txBody>
      </p:sp>
      <p:graphicFrame>
        <p:nvGraphicFramePr>
          <p:cNvPr id="23" name="Object 22">
            <a:extLst>
              <a:ext uri="{FF2B5EF4-FFF2-40B4-BE49-F238E27FC236}">
                <a16:creationId xmlns:a16="http://schemas.microsoft.com/office/drawing/2014/main" id="{39CE8DBB-E826-496E-B4C8-BADFDF10E5A2}"/>
              </a:ext>
            </a:extLst>
          </p:cNvPr>
          <p:cNvGraphicFramePr>
            <a:graphicFrameLocks noChangeAspect="1"/>
          </p:cNvGraphicFramePr>
          <p:nvPr>
            <p:extLst>
              <p:ext uri="{D42A27DB-BD31-4B8C-83A1-F6EECF244321}">
                <p14:modId xmlns:p14="http://schemas.microsoft.com/office/powerpoint/2010/main" val="3853639246"/>
              </p:ext>
            </p:extLst>
          </p:nvPr>
        </p:nvGraphicFramePr>
        <p:xfrm>
          <a:off x="4740654" y="1897560"/>
          <a:ext cx="725488" cy="544513"/>
        </p:xfrm>
        <a:graphic>
          <a:graphicData uri="http://schemas.openxmlformats.org/presentationml/2006/ole">
            <mc:AlternateContent xmlns:mc="http://schemas.openxmlformats.org/markup-compatibility/2006">
              <mc:Choice xmlns:v="urn:schemas-microsoft-com:vml" Requires="v">
                <p:oleObj name="Equation" r:id="rId12" imgW="520560" imgH="393480" progId="Equation.DSMT4">
                  <p:embed/>
                </p:oleObj>
              </mc:Choice>
              <mc:Fallback>
                <p:oleObj name="Equation" r:id="rId12" imgW="520560" imgH="393480" progId="Equation.DSMT4">
                  <p:embed/>
                  <p:pic>
                    <p:nvPicPr>
                      <p:cNvPr id="31" name="Object 30">
                        <a:extLst>
                          <a:ext uri="{FF2B5EF4-FFF2-40B4-BE49-F238E27FC236}">
                            <a16:creationId xmlns:a16="http://schemas.microsoft.com/office/drawing/2014/main" id="{D9269A65-F07E-45A5-B933-1BD58FC4B972}"/>
                          </a:ext>
                        </a:extLst>
                      </p:cNvPr>
                      <p:cNvPicPr>
                        <a:picLocks noChangeAspect="1" noChangeArrowheads="1"/>
                      </p:cNvPicPr>
                      <p:nvPr/>
                    </p:nvPicPr>
                    <p:blipFill>
                      <a:blip r:embed="rId13"/>
                      <a:srcRect/>
                      <a:stretch>
                        <a:fillRect/>
                      </a:stretch>
                    </p:blipFill>
                    <p:spPr bwMode="auto">
                      <a:xfrm>
                        <a:off x="4740654" y="1897560"/>
                        <a:ext cx="725488" cy="544513"/>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084E2844-836F-4FD2-AB4F-DE9413965CB4}"/>
              </a:ext>
            </a:extLst>
          </p:cNvPr>
          <p:cNvSpPr txBox="1"/>
          <p:nvPr/>
        </p:nvSpPr>
        <p:spPr>
          <a:xfrm>
            <a:off x="425873" y="791115"/>
            <a:ext cx="7339381" cy="338554"/>
          </a:xfrm>
          <a:prstGeom prst="rect">
            <a:avLst/>
          </a:prstGeom>
          <a:noFill/>
        </p:spPr>
        <p:txBody>
          <a:bodyPr wrap="none" rtlCol="0">
            <a:spAutoFit/>
          </a:bodyPr>
          <a:lstStyle/>
          <a:p>
            <a:r>
              <a:rPr lang="en-US" sz="1600"/>
              <a:t>The laws of thermodynamics basically consist of balance equations on these variables.</a:t>
            </a:r>
            <a:endParaRPr lang="en-US"/>
          </a:p>
        </p:txBody>
      </p:sp>
      <p:sp>
        <p:nvSpPr>
          <p:cNvPr id="7" name="TextBox 6">
            <a:extLst>
              <a:ext uri="{FF2B5EF4-FFF2-40B4-BE49-F238E27FC236}">
                <a16:creationId xmlns:a16="http://schemas.microsoft.com/office/drawing/2014/main" id="{77A826D1-680C-43A3-993A-F2171BE3111B}"/>
              </a:ext>
            </a:extLst>
          </p:cNvPr>
          <p:cNvSpPr txBox="1"/>
          <p:nvPr/>
        </p:nvSpPr>
        <p:spPr>
          <a:xfrm>
            <a:off x="4738972" y="4094969"/>
            <a:ext cx="6940661" cy="1200329"/>
          </a:xfrm>
          <a:prstGeom prst="rect">
            <a:avLst/>
          </a:prstGeom>
          <a:noFill/>
        </p:spPr>
        <p:txBody>
          <a:bodyPr wrap="square" rtlCol="0">
            <a:spAutoFit/>
          </a:bodyPr>
          <a:lstStyle/>
          <a:p>
            <a:r>
              <a:rPr lang="en-US" sz="1200" u="sng"/>
              <a:t>P</a:t>
            </a:r>
            <a:r>
              <a:rPr lang="en-US" sz="1200" baseline="30000"/>
              <a:t>(k)</a:t>
            </a:r>
            <a:r>
              <a:rPr lang="en-US" sz="1200"/>
              <a:t> is momentum per particle number of species k, and I</a:t>
            </a:r>
            <a:r>
              <a:rPr lang="en-US" sz="1200" baseline="30000"/>
              <a:t>(k)</a:t>
            </a:r>
            <a:r>
              <a:rPr lang="en-US" sz="1200"/>
              <a:t> the current of that species.  </a:t>
            </a:r>
            <a:r>
              <a:rPr lang="el-GR" sz="1200"/>
              <a:t>Π</a:t>
            </a:r>
            <a:r>
              <a:rPr lang="en-US" sz="1200" baseline="-25000"/>
              <a:t>S</a:t>
            </a:r>
            <a:r>
              <a:rPr lang="en-US" sz="1200"/>
              <a:t> is momentum flux in reference frame where current is zero (previous term takes care of the opposite case): if impenetrable physical surface is present, it would be interpreted as pressure, but otherwise a diffusive momentum flux (can have if have say equal currents in opposite directions).  Then we have a bulk force perhaps exerted by external fields.  Then a momentum sink coming from collisions with other non-species particles within the volume.  And last, could have momentum accrual via chemical reaction I suppose.  </a:t>
            </a:r>
          </a:p>
        </p:txBody>
      </p:sp>
      <p:sp>
        <p:nvSpPr>
          <p:cNvPr id="25" name="TextBox 24">
            <a:extLst>
              <a:ext uri="{FF2B5EF4-FFF2-40B4-BE49-F238E27FC236}">
                <a16:creationId xmlns:a16="http://schemas.microsoft.com/office/drawing/2014/main" id="{222850B5-949B-4FA0-B9D6-B5F30C9EBA5E}"/>
              </a:ext>
            </a:extLst>
          </p:cNvPr>
          <p:cNvSpPr txBox="1"/>
          <p:nvPr/>
        </p:nvSpPr>
        <p:spPr>
          <a:xfrm>
            <a:off x="8733048" y="5966430"/>
            <a:ext cx="3302433" cy="646331"/>
          </a:xfrm>
          <a:prstGeom prst="rect">
            <a:avLst/>
          </a:prstGeom>
          <a:noFill/>
        </p:spPr>
        <p:txBody>
          <a:bodyPr wrap="square" rtlCol="0">
            <a:spAutoFit/>
          </a:bodyPr>
          <a:lstStyle/>
          <a:p>
            <a:r>
              <a:rPr lang="en-US" sz="1200"/>
              <a:t>Terms are quite analogous I’d say.  </a:t>
            </a:r>
            <a:r>
              <a:rPr lang="el-GR" sz="1200"/>
              <a:t>Λ</a:t>
            </a:r>
            <a:r>
              <a:rPr lang="en-US" sz="1200"/>
              <a:t> is the angular momentum flux across boundary in reference frame where current is zero.  </a:t>
            </a:r>
          </a:p>
        </p:txBody>
      </p:sp>
      <p:sp>
        <p:nvSpPr>
          <p:cNvPr id="6" name="TextBox 5">
            <a:extLst>
              <a:ext uri="{FF2B5EF4-FFF2-40B4-BE49-F238E27FC236}">
                <a16:creationId xmlns:a16="http://schemas.microsoft.com/office/drawing/2014/main" id="{EE366B3C-F883-B3E5-0407-52AA3B4B218D}"/>
              </a:ext>
            </a:extLst>
          </p:cNvPr>
          <p:cNvSpPr txBox="1"/>
          <p:nvPr/>
        </p:nvSpPr>
        <p:spPr>
          <a:xfrm>
            <a:off x="8937095" y="573558"/>
            <a:ext cx="2829032" cy="1354217"/>
          </a:xfrm>
          <a:prstGeom prst="rect">
            <a:avLst/>
          </a:prstGeom>
          <a:solidFill>
            <a:schemeClr val="tx2">
              <a:lumMod val="20000"/>
              <a:lumOff val="80000"/>
            </a:schemeClr>
          </a:solidFill>
        </p:spPr>
        <p:txBody>
          <a:bodyPr wrap="square" rtlCol="0">
            <a:spAutoFit/>
          </a:bodyPr>
          <a:lstStyle/>
          <a:p>
            <a:r>
              <a:rPr lang="en-US" sz="1600"/>
              <a:t>In general four contributions:</a:t>
            </a:r>
          </a:p>
          <a:p>
            <a:pPr marL="285750" indent="-285750">
              <a:buFont typeface="Arial" panose="020B0604020202020204" pitchFamily="34" charset="0"/>
              <a:buChar char="•"/>
            </a:pPr>
            <a:r>
              <a:rPr lang="en-US" sz="1600"/>
              <a:t>current</a:t>
            </a:r>
          </a:p>
          <a:p>
            <a:pPr marL="285750" indent="-285750">
              <a:buFont typeface="Arial" panose="020B0604020202020204" pitchFamily="34" charset="0"/>
              <a:buChar char="•"/>
            </a:pPr>
            <a:r>
              <a:rPr lang="en-US" sz="1600"/>
              <a:t>surface</a:t>
            </a:r>
          </a:p>
          <a:p>
            <a:pPr marL="285750" indent="-285750">
              <a:buFont typeface="Arial" panose="020B0604020202020204" pitchFamily="34" charset="0"/>
              <a:buChar char="•"/>
            </a:pPr>
            <a:r>
              <a:rPr lang="en-US" sz="1600"/>
              <a:t>bulk</a:t>
            </a:r>
          </a:p>
          <a:p>
            <a:pPr marL="285750" indent="-285750">
              <a:buFont typeface="Arial" panose="020B0604020202020204" pitchFamily="34" charset="0"/>
              <a:buChar char="•"/>
            </a:pPr>
            <a:r>
              <a:rPr lang="en-US" sz="1600"/>
              <a:t>internal</a:t>
            </a:r>
            <a:endParaRPr lang="en-US"/>
          </a:p>
        </p:txBody>
      </p:sp>
      <p:pic>
        <p:nvPicPr>
          <p:cNvPr id="8" name="Picture 7">
            <a:extLst>
              <a:ext uri="{FF2B5EF4-FFF2-40B4-BE49-F238E27FC236}">
                <a16:creationId xmlns:a16="http://schemas.microsoft.com/office/drawing/2014/main" id="{CC9135A4-FB46-46D4-6CC4-E4BF448ECD55}"/>
              </a:ext>
            </a:extLst>
          </p:cNvPr>
          <p:cNvPicPr>
            <a:picLocks noChangeAspect="1"/>
          </p:cNvPicPr>
          <p:nvPr/>
        </p:nvPicPr>
        <p:blipFill>
          <a:blip r:embed="rId14"/>
          <a:stretch>
            <a:fillRect/>
          </a:stretch>
        </p:blipFill>
        <p:spPr>
          <a:xfrm>
            <a:off x="425873" y="3136952"/>
            <a:ext cx="1581371" cy="1333686"/>
          </a:xfrm>
          <a:prstGeom prst="rect">
            <a:avLst/>
          </a:prstGeom>
        </p:spPr>
      </p:pic>
      <p:pic>
        <p:nvPicPr>
          <p:cNvPr id="10" name="Picture 9">
            <a:extLst>
              <a:ext uri="{FF2B5EF4-FFF2-40B4-BE49-F238E27FC236}">
                <a16:creationId xmlns:a16="http://schemas.microsoft.com/office/drawing/2014/main" id="{7BDBBAD9-FAA1-1EBA-F45D-723E54E87F73}"/>
              </a:ext>
            </a:extLst>
          </p:cNvPr>
          <p:cNvPicPr>
            <a:picLocks noChangeAspect="1"/>
          </p:cNvPicPr>
          <p:nvPr/>
        </p:nvPicPr>
        <p:blipFill>
          <a:blip r:embed="rId15"/>
          <a:stretch>
            <a:fillRect/>
          </a:stretch>
        </p:blipFill>
        <p:spPr>
          <a:xfrm>
            <a:off x="433620" y="5237666"/>
            <a:ext cx="1733792" cy="1457528"/>
          </a:xfrm>
          <a:prstGeom prst="rect">
            <a:avLst/>
          </a:prstGeom>
        </p:spPr>
      </p:pic>
    </p:spTree>
    <p:extLst>
      <p:ext uri="{BB962C8B-B14F-4D97-AF65-F5344CB8AC3E}">
        <p14:creationId xmlns:p14="http://schemas.microsoft.com/office/powerpoint/2010/main" val="5435269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2C35FDC-F3B7-4676-82D0-B1AD2A19D650}"/>
              </a:ext>
            </a:extLst>
          </p:cNvPr>
          <p:cNvSpPr txBox="1">
            <a:spLocks/>
          </p:cNvSpPr>
          <p:nvPr/>
        </p:nvSpPr>
        <p:spPr>
          <a:xfrm>
            <a:off x="4671093" y="109373"/>
            <a:ext cx="3005672"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Phases</a:t>
            </a:r>
            <a:endParaRPr lang="en-US" sz="4800" b="1" u="sng">
              <a:latin typeface="+mn-lt"/>
            </a:endParaRPr>
          </a:p>
        </p:txBody>
      </p:sp>
      <p:sp>
        <p:nvSpPr>
          <p:cNvPr id="13" name="TextBox 12">
            <a:extLst>
              <a:ext uri="{FF2B5EF4-FFF2-40B4-BE49-F238E27FC236}">
                <a16:creationId xmlns:a16="http://schemas.microsoft.com/office/drawing/2014/main" id="{B4F627D5-713A-4188-ABD6-EB425C5C4E28}"/>
              </a:ext>
            </a:extLst>
          </p:cNvPr>
          <p:cNvSpPr txBox="1"/>
          <p:nvPr/>
        </p:nvSpPr>
        <p:spPr>
          <a:xfrm>
            <a:off x="282423" y="645250"/>
            <a:ext cx="11633960" cy="1384995"/>
          </a:xfrm>
          <a:prstGeom prst="rect">
            <a:avLst/>
          </a:prstGeom>
          <a:noFill/>
        </p:spPr>
        <p:txBody>
          <a:bodyPr wrap="square" rtlCol="0">
            <a:spAutoFit/>
          </a:bodyPr>
          <a:lstStyle/>
          <a:p>
            <a:r>
              <a:rPr lang="en-US" sz="1400"/>
              <a:t>Classical phase transitions are temperature induced.  Basically the different phases occur at different energy levels.  In solid phase (grey) we might have lattice oscillations.  In liquid phase (blue) the molecules are held by weaker VDW forces, and we might have longitudinal oscillations.  In gas phase (red), we’d have no more interactions, and excitations would just be kinetic d.o.f.  As we raise the temperature, the substance’s energy increases, and it obviously requires a finite amount of energy to jump phase (first order phase transition).  But by changing the external parameters, like V, h, we change the energy levels, and perhaps bring them closer together.  When they meet is where we get a 2</a:t>
            </a:r>
            <a:r>
              <a:rPr lang="en-US" sz="1400" baseline="30000"/>
              <a:t>nd</a:t>
            </a:r>
            <a:r>
              <a:rPr lang="en-US" sz="1400"/>
              <a:t> order phase transition as the crossover between phases is smooth (not necessarily all three, as i drew in the picture, though).  </a:t>
            </a:r>
            <a:endParaRPr lang="en-US" sz="1600"/>
          </a:p>
        </p:txBody>
      </p:sp>
      <p:sp>
        <p:nvSpPr>
          <p:cNvPr id="14" name="TextBox 13">
            <a:extLst>
              <a:ext uri="{FF2B5EF4-FFF2-40B4-BE49-F238E27FC236}">
                <a16:creationId xmlns:a16="http://schemas.microsoft.com/office/drawing/2014/main" id="{BFD93EB0-ADF6-4949-BFC8-D88D0164D7C6}"/>
              </a:ext>
            </a:extLst>
          </p:cNvPr>
          <p:cNvSpPr txBox="1"/>
          <p:nvPr/>
        </p:nvSpPr>
        <p:spPr>
          <a:xfrm>
            <a:off x="379379" y="4370835"/>
            <a:ext cx="11293812" cy="523220"/>
          </a:xfrm>
          <a:prstGeom prst="rect">
            <a:avLst/>
          </a:prstGeom>
          <a:noFill/>
        </p:spPr>
        <p:txBody>
          <a:bodyPr wrap="square" rtlCol="0">
            <a:spAutoFit/>
          </a:bodyPr>
          <a:lstStyle/>
          <a:p>
            <a:r>
              <a:rPr lang="en-US" sz="1400"/>
              <a:t>Quantum phase transitions are all at T = 0, so the system is always in its GS.  They are caused by changing some external parameter which alters the character of the GS.  In diagram we see the GS changing, and when it crosses the second energy level, an abrupt (phase) transition occurs.</a:t>
            </a:r>
            <a:endParaRPr lang="en-US"/>
          </a:p>
        </p:txBody>
      </p:sp>
      <p:pic>
        <p:nvPicPr>
          <p:cNvPr id="2" name="Picture 1">
            <a:extLst>
              <a:ext uri="{FF2B5EF4-FFF2-40B4-BE49-F238E27FC236}">
                <a16:creationId xmlns:a16="http://schemas.microsoft.com/office/drawing/2014/main" id="{7C56D600-EE89-7765-CC3D-4B0B02325B14}"/>
              </a:ext>
            </a:extLst>
          </p:cNvPr>
          <p:cNvPicPr>
            <a:picLocks noChangeAspect="1"/>
          </p:cNvPicPr>
          <p:nvPr/>
        </p:nvPicPr>
        <p:blipFill>
          <a:blip r:embed="rId2"/>
          <a:stretch>
            <a:fillRect/>
          </a:stretch>
        </p:blipFill>
        <p:spPr>
          <a:xfrm>
            <a:off x="543365" y="4894055"/>
            <a:ext cx="7401959" cy="1732578"/>
          </a:xfrm>
          <a:prstGeom prst="rect">
            <a:avLst/>
          </a:prstGeom>
        </p:spPr>
      </p:pic>
      <p:pic>
        <p:nvPicPr>
          <p:cNvPr id="4" name="Picture 3">
            <a:extLst>
              <a:ext uri="{FF2B5EF4-FFF2-40B4-BE49-F238E27FC236}">
                <a16:creationId xmlns:a16="http://schemas.microsoft.com/office/drawing/2014/main" id="{1E43138A-073F-1589-5B4B-26FF83106FA3}"/>
              </a:ext>
            </a:extLst>
          </p:cNvPr>
          <p:cNvPicPr>
            <a:picLocks noChangeAspect="1"/>
          </p:cNvPicPr>
          <p:nvPr/>
        </p:nvPicPr>
        <p:blipFill>
          <a:blip r:embed="rId3"/>
          <a:stretch>
            <a:fillRect/>
          </a:stretch>
        </p:blipFill>
        <p:spPr>
          <a:xfrm>
            <a:off x="467155" y="2116157"/>
            <a:ext cx="7478169" cy="2114845"/>
          </a:xfrm>
          <a:prstGeom prst="rect">
            <a:avLst/>
          </a:prstGeom>
        </p:spPr>
      </p:pic>
    </p:spTree>
    <p:extLst>
      <p:ext uri="{BB962C8B-B14F-4D97-AF65-F5344CB8AC3E}">
        <p14:creationId xmlns:p14="http://schemas.microsoft.com/office/powerpoint/2010/main" val="28559214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2C35FDC-F3B7-4676-82D0-B1AD2A19D650}"/>
              </a:ext>
            </a:extLst>
          </p:cNvPr>
          <p:cNvSpPr txBox="1">
            <a:spLocks/>
          </p:cNvSpPr>
          <p:nvPr/>
        </p:nvSpPr>
        <p:spPr>
          <a:xfrm>
            <a:off x="4710639" y="75149"/>
            <a:ext cx="2770721"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Phases</a:t>
            </a:r>
            <a:endParaRPr lang="en-US" sz="4800" b="1" u="sng">
              <a:latin typeface="+mn-lt"/>
            </a:endParaRPr>
          </a:p>
        </p:txBody>
      </p:sp>
      <p:sp>
        <p:nvSpPr>
          <p:cNvPr id="13" name="TextBox 12">
            <a:extLst>
              <a:ext uri="{FF2B5EF4-FFF2-40B4-BE49-F238E27FC236}">
                <a16:creationId xmlns:a16="http://schemas.microsoft.com/office/drawing/2014/main" id="{B4F627D5-713A-4188-ABD6-EB425C5C4E28}"/>
              </a:ext>
            </a:extLst>
          </p:cNvPr>
          <p:cNvSpPr txBox="1"/>
          <p:nvPr/>
        </p:nvSpPr>
        <p:spPr>
          <a:xfrm>
            <a:off x="282423" y="645250"/>
            <a:ext cx="11633960" cy="954107"/>
          </a:xfrm>
          <a:prstGeom prst="rect">
            <a:avLst/>
          </a:prstGeom>
          <a:noFill/>
        </p:spPr>
        <p:txBody>
          <a:bodyPr wrap="square" rtlCol="0">
            <a:spAutoFit/>
          </a:bodyPr>
          <a:lstStyle/>
          <a:p>
            <a:r>
              <a:rPr lang="en-US" sz="1400"/>
              <a:t>Transitions are often characterized by an order parameter which is related to the entropy, and more or less characterizes some macroscopic feature of the substance.  Order parameter </a:t>
            </a:r>
            <a:r>
              <a:rPr lang="en-US" sz="1400" i="1"/>
              <a:t>can</a:t>
            </a:r>
            <a:r>
              <a:rPr lang="en-US" sz="1400"/>
              <a:t> be just one of E, X, N.  In first order phase transitions, the order parameter makes a discreet jump when it crosses the phase transition line.  For second order phase transitions, the jump is 0.  Quantum phase transitions are also characterized by such a parameter.  Here plotting order parameter vs. T, but that isn’t necessary, can be p, etc. </a:t>
            </a:r>
          </a:p>
        </p:txBody>
      </p:sp>
      <p:pic>
        <p:nvPicPr>
          <p:cNvPr id="2" name="Picture 1">
            <a:extLst>
              <a:ext uri="{FF2B5EF4-FFF2-40B4-BE49-F238E27FC236}">
                <a16:creationId xmlns:a16="http://schemas.microsoft.com/office/drawing/2014/main" id="{00677A52-2D59-4F76-9B83-9A5FA2222B32}"/>
              </a:ext>
            </a:extLst>
          </p:cNvPr>
          <p:cNvPicPr>
            <a:picLocks noChangeAspect="1"/>
          </p:cNvPicPr>
          <p:nvPr/>
        </p:nvPicPr>
        <p:blipFill>
          <a:blip r:embed="rId2"/>
          <a:stretch>
            <a:fillRect/>
          </a:stretch>
        </p:blipFill>
        <p:spPr>
          <a:xfrm>
            <a:off x="282423" y="1720735"/>
            <a:ext cx="2298217" cy="2189211"/>
          </a:xfrm>
          <a:prstGeom prst="rect">
            <a:avLst/>
          </a:prstGeom>
        </p:spPr>
      </p:pic>
      <p:pic>
        <p:nvPicPr>
          <p:cNvPr id="4" name="Picture 3">
            <a:extLst>
              <a:ext uri="{FF2B5EF4-FFF2-40B4-BE49-F238E27FC236}">
                <a16:creationId xmlns:a16="http://schemas.microsoft.com/office/drawing/2014/main" id="{99D3B965-DEF2-4C11-83FE-F73540A3E96C}"/>
              </a:ext>
            </a:extLst>
          </p:cNvPr>
          <p:cNvPicPr>
            <a:picLocks noChangeAspect="1"/>
          </p:cNvPicPr>
          <p:nvPr/>
        </p:nvPicPr>
        <p:blipFill>
          <a:blip r:embed="rId3"/>
          <a:stretch>
            <a:fillRect/>
          </a:stretch>
        </p:blipFill>
        <p:spPr>
          <a:xfrm>
            <a:off x="2739383" y="1798976"/>
            <a:ext cx="2428875" cy="2047875"/>
          </a:xfrm>
          <a:prstGeom prst="rect">
            <a:avLst/>
          </a:prstGeom>
        </p:spPr>
      </p:pic>
      <p:sp>
        <p:nvSpPr>
          <p:cNvPr id="22" name="TextBox 21">
            <a:extLst>
              <a:ext uri="{FF2B5EF4-FFF2-40B4-BE49-F238E27FC236}">
                <a16:creationId xmlns:a16="http://schemas.microsoft.com/office/drawing/2014/main" id="{887182AB-6E71-47D2-ABFE-578342F48502}"/>
              </a:ext>
            </a:extLst>
          </p:cNvPr>
          <p:cNvSpPr txBox="1"/>
          <p:nvPr/>
        </p:nvSpPr>
        <p:spPr>
          <a:xfrm>
            <a:off x="282423" y="3909946"/>
            <a:ext cx="11237132" cy="307777"/>
          </a:xfrm>
          <a:prstGeom prst="rect">
            <a:avLst/>
          </a:prstGeom>
          <a:noFill/>
        </p:spPr>
        <p:txBody>
          <a:bodyPr wrap="square" rtlCol="0">
            <a:spAutoFit/>
          </a:bodyPr>
          <a:lstStyle/>
          <a:p>
            <a:r>
              <a:rPr lang="en-US" sz="1400"/>
              <a:t>Graphs below show how the order parameter as a function of some independent variable at different T’s (blue, red, black, in order of T)</a:t>
            </a:r>
            <a:endParaRPr lang="en-US" sz="1600"/>
          </a:p>
        </p:txBody>
      </p:sp>
      <p:pic>
        <p:nvPicPr>
          <p:cNvPr id="3" name="Picture 2" descr="Graphical user interface&#10;&#10;Description automatically generated with medium confidence">
            <a:extLst>
              <a:ext uri="{FF2B5EF4-FFF2-40B4-BE49-F238E27FC236}">
                <a16:creationId xmlns:a16="http://schemas.microsoft.com/office/drawing/2014/main" id="{239CB3F1-B3A8-D095-74CC-39DC97E09015}"/>
              </a:ext>
            </a:extLst>
          </p:cNvPr>
          <p:cNvPicPr>
            <a:picLocks noChangeAspect="1"/>
          </p:cNvPicPr>
          <p:nvPr/>
        </p:nvPicPr>
        <p:blipFill>
          <a:blip r:embed="rId4"/>
          <a:stretch>
            <a:fillRect/>
          </a:stretch>
        </p:blipFill>
        <p:spPr>
          <a:xfrm>
            <a:off x="162231" y="4399392"/>
            <a:ext cx="6445045" cy="2288129"/>
          </a:xfrm>
          <a:prstGeom prst="rect">
            <a:avLst/>
          </a:prstGeom>
        </p:spPr>
      </p:pic>
    </p:spTree>
    <p:extLst>
      <p:ext uri="{BB962C8B-B14F-4D97-AF65-F5344CB8AC3E}">
        <p14:creationId xmlns:p14="http://schemas.microsoft.com/office/powerpoint/2010/main" val="9659593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DD83995A-078B-4EFB-96F8-9963F026D5B6}"/>
              </a:ext>
            </a:extLst>
          </p:cNvPr>
          <p:cNvSpPr txBox="1"/>
          <p:nvPr/>
        </p:nvSpPr>
        <p:spPr>
          <a:xfrm>
            <a:off x="314325" y="713730"/>
            <a:ext cx="11534775" cy="615553"/>
          </a:xfrm>
          <a:prstGeom prst="rect">
            <a:avLst/>
          </a:prstGeom>
          <a:noFill/>
        </p:spPr>
        <p:txBody>
          <a:bodyPr wrap="square" rtlCol="0">
            <a:spAutoFit/>
          </a:bodyPr>
          <a:lstStyle/>
          <a:p>
            <a:r>
              <a:rPr lang="en-US" sz="1600"/>
              <a:t>Let’s consider how we may characterize mainly classical phase changes.  These are heralded by singularities in the heat capacity, which indicate that E and S are changing even without a T change.  This generally indicates that the PE/structure of the system is changing.  </a:t>
            </a:r>
            <a:r>
              <a:rPr lang="en-US"/>
              <a:t> </a:t>
            </a:r>
          </a:p>
        </p:txBody>
      </p:sp>
      <p:sp>
        <p:nvSpPr>
          <p:cNvPr id="27" name="TextBox 26">
            <a:extLst>
              <a:ext uri="{FF2B5EF4-FFF2-40B4-BE49-F238E27FC236}">
                <a16:creationId xmlns:a16="http://schemas.microsoft.com/office/drawing/2014/main" id="{5E1E5732-CF47-4420-8A98-31CA7E0199B7}"/>
              </a:ext>
            </a:extLst>
          </p:cNvPr>
          <p:cNvSpPr txBox="1"/>
          <p:nvPr/>
        </p:nvSpPr>
        <p:spPr>
          <a:xfrm>
            <a:off x="2197341" y="1544260"/>
            <a:ext cx="9651759" cy="584775"/>
          </a:xfrm>
          <a:prstGeom prst="rect">
            <a:avLst/>
          </a:prstGeom>
          <a:noFill/>
          <a:ln>
            <a:solidFill>
              <a:srgbClr val="7030A0"/>
            </a:solidFill>
          </a:ln>
        </p:spPr>
        <p:txBody>
          <a:bodyPr wrap="square" rtlCol="0">
            <a:spAutoFit/>
          </a:bodyPr>
          <a:lstStyle/>
          <a:p>
            <a:r>
              <a:rPr lang="en-US" sz="1600" b="1"/>
              <a:t>First order phase transition:</a:t>
            </a:r>
            <a:r>
              <a:rPr lang="en-US" sz="1600"/>
              <a:t> characterized by discontinuity in potentials, and derivatives.</a:t>
            </a:r>
          </a:p>
          <a:p>
            <a:r>
              <a:rPr lang="en-US" sz="1600" b="1"/>
              <a:t>Second order phase transition: </a:t>
            </a:r>
            <a:r>
              <a:rPr lang="en-US" sz="1600"/>
              <a:t>characterized by continuity in potentials, but discontinuity in their derivatives.</a:t>
            </a:r>
          </a:p>
        </p:txBody>
      </p:sp>
      <p:sp>
        <p:nvSpPr>
          <p:cNvPr id="30" name="TextBox 29">
            <a:extLst>
              <a:ext uri="{FF2B5EF4-FFF2-40B4-BE49-F238E27FC236}">
                <a16:creationId xmlns:a16="http://schemas.microsoft.com/office/drawing/2014/main" id="{0CF692B0-563A-4617-8619-20661C51EF8B}"/>
              </a:ext>
            </a:extLst>
          </p:cNvPr>
          <p:cNvSpPr txBox="1"/>
          <p:nvPr/>
        </p:nvSpPr>
        <p:spPr>
          <a:xfrm flipH="1">
            <a:off x="2138283" y="2337692"/>
            <a:ext cx="9651759" cy="830997"/>
          </a:xfrm>
          <a:prstGeom prst="rect">
            <a:avLst/>
          </a:prstGeom>
          <a:noFill/>
        </p:spPr>
        <p:txBody>
          <a:bodyPr wrap="square" rtlCol="0">
            <a:spAutoFit/>
          </a:bodyPr>
          <a:lstStyle/>
          <a:p>
            <a:r>
              <a:rPr lang="en-US" sz="1600"/>
              <a:t>Generally, as we approach the critical point, the first order discontinuities shrink, until they vanish at the critical point.  As illustrated below.  Phase transitions are also characterized by order parameters, which are zero in the disordered phase, and finite in the ordered phase.  For a gas-liquid transition, it might be volume/particle. </a:t>
            </a:r>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4600027" y="78916"/>
            <a:ext cx="29919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Phases</a:t>
            </a:r>
            <a:endParaRPr lang="en-US" sz="4800" b="1" u="sng">
              <a:latin typeface="+mn-lt"/>
            </a:endParaRPr>
          </a:p>
        </p:txBody>
      </p:sp>
      <p:sp>
        <p:nvSpPr>
          <p:cNvPr id="2" name="TextBox 1">
            <a:extLst>
              <a:ext uri="{FF2B5EF4-FFF2-40B4-BE49-F238E27FC236}">
                <a16:creationId xmlns:a16="http://schemas.microsoft.com/office/drawing/2014/main" id="{2FAB5738-8557-4DBB-B7B5-491BEA71D62F}"/>
              </a:ext>
            </a:extLst>
          </p:cNvPr>
          <p:cNvSpPr txBox="1"/>
          <p:nvPr/>
        </p:nvSpPr>
        <p:spPr>
          <a:xfrm>
            <a:off x="6017994" y="3478900"/>
            <a:ext cx="4837991" cy="2062103"/>
          </a:xfrm>
          <a:prstGeom prst="rect">
            <a:avLst/>
          </a:prstGeom>
          <a:noFill/>
        </p:spPr>
        <p:txBody>
          <a:bodyPr wrap="square" rtlCol="0">
            <a:spAutoFit/>
          </a:bodyPr>
          <a:lstStyle/>
          <a:p>
            <a:r>
              <a:rPr lang="en-US" sz="1600"/>
              <a:t>We’re generally interested in two things regarding phase transitions.  First we want to map out the coexistence curves delineating different phases.  Second we’d like to characterize how the potentials, and order parameter(s), change across these transitions.  And third we’d like to work out how the intensive variables like specific heat capacity and thermal compressibility change.  </a:t>
            </a:r>
          </a:p>
        </p:txBody>
      </p:sp>
      <p:pic>
        <p:nvPicPr>
          <p:cNvPr id="4" name="Picture 3">
            <a:extLst>
              <a:ext uri="{FF2B5EF4-FFF2-40B4-BE49-F238E27FC236}">
                <a16:creationId xmlns:a16="http://schemas.microsoft.com/office/drawing/2014/main" id="{C541BD7A-CFEB-E487-4F90-F5D2E6C877B1}"/>
              </a:ext>
            </a:extLst>
          </p:cNvPr>
          <p:cNvPicPr>
            <a:picLocks noChangeAspect="1"/>
          </p:cNvPicPr>
          <p:nvPr/>
        </p:nvPicPr>
        <p:blipFill>
          <a:blip r:embed="rId3"/>
          <a:stretch>
            <a:fillRect/>
          </a:stretch>
        </p:blipFill>
        <p:spPr>
          <a:xfrm>
            <a:off x="2928772" y="3551555"/>
            <a:ext cx="2372056" cy="3029373"/>
          </a:xfrm>
          <a:prstGeom prst="rect">
            <a:avLst/>
          </a:prstGeom>
        </p:spPr>
      </p:pic>
      <p:pic>
        <p:nvPicPr>
          <p:cNvPr id="5" name="Picture 4">
            <a:extLst>
              <a:ext uri="{FF2B5EF4-FFF2-40B4-BE49-F238E27FC236}">
                <a16:creationId xmlns:a16="http://schemas.microsoft.com/office/drawing/2014/main" id="{B1228891-0608-9C76-F36B-9638522573F6}"/>
              </a:ext>
            </a:extLst>
          </p:cNvPr>
          <p:cNvPicPr>
            <a:picLocks noChangeAspect="1"/>
          </p:cNvPicPr>
          <p:nvPr/>
        </p:nvPicPr>
        <p:blipFill>
          <a:blip r:embed="rId4"/>
          <a:stretch>
            <a:fillRect/>
          </a:stretch>
        </p:blipFill>
        <p:spPr>
          <a:xfrm>
            <a:off x="281940" y="3551555"/>
            <a:ext cx="2257740" cy="3077004"/>
          </a:xfrm>
          <a:prstGeom prst="rect">
            <a:avLst/>
          </a:prstGeom>
        </p:spPr>
      </p:pic>
      <p:pic>
        <p:nvPicPr>
          <p:cNvPr id="6" name="Picture 5">
            <a:extLst>
              <a:ext uri="{FF2B5EF4-FFF2-40B4-BE49-F238E27FC236}">
                <a16:creationId xmlns:a16="http://schemas.microsoft.com/office/drawing/2014/main" id="{919F5A7C-7359-9B79-77B7-2435F1B476F6}"/>
              </a:ext>
            </a:extLst>
          </p:cNvPr>
          <p:cNvPicPr>
            <a:picLocks noChangeAspect="1"/>
          </p:cNvPicPr>
          <p:nvPr/>
        </p:nvPicPr>
        <p:blipFill>
          <a:blip r:embed="rId5"/>
          <a:stretch>
            <a:fillRect/>
          </a:stretch>
        </p:blipFill>
        <p:spPr>
          <a:xfrm>
            <a:off x="314324" y="1444423"/>
            <a:ext cx="1738573" cy="1862022"/>
          </a:xfrm>
          <a:prstGeom prst="rect">
            <a:avLst/>
          </a:prstGeom>
        </p:spPr>
      </p:pic>
    </p:spTree>
    <p:extLst>
      <p:ext uri="{BB962C8B-B14F-4D97-AF65-F5344CB8AC3E}">
        <p14:creationId xmlns:p14="http://schemas.microsoft.com/office/powerpoint/2010/main" val="32883526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DD83995A-078B-4EFB-96F8-9963F026D5B6}"/>
              </a:ext>
            </a:extLst>
          </p:cNvPr>
          <p:cNvSpPr txBox="1"/>
          <p:nvPr/>
        </p:nvSpPr>
        <p:spPr>
          <a:xfrm>
            <a:off x="292669" y="998960"/>
            <a:ext cx="11415421" cy="523220"/>
          </a:xfrm>
          <a:prstGeom prst="rect">
            <a:avLst/>
          </a:prstGeom>
          <a:noFill/>
        </p:spPr>
        <p:txBody>
          <a:bodyPr wrap="square" rtlCol="0">
            <a:spAutoFit/>
          </a:bodyPr>
          <a:lstStyle/>
          <a:p>
            <a:r>
              <a:rPr lang="en-US" sz="1400"/>
              <a:t>Vis a vis the last part…more specifically we want to characterize the functional form of the order parameters/derivatives as a function of T, p, across the transition and near the critical point.  Probably doesn’t matter how we approach the critical point in the last three.</a:t>
            </a:r>
            <a:endParaRPr lang="en-US" sz="1600"/>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4894602" y="120990"/>
            <a:ext cx="2593740"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Phases</a:t>
            </a:r>
            <a:endParaRPr lang="en-US" sz="4800" b="1" u="sng">
              <a:latin typeface="+mn-lt"/>
            </a:endParaRPr>
          </a:p>
        </p:txBody>
      </p:sp>
      <p:sp>
        <p:nvSpPr>
          <p:cNvPr id="20" name="TextBox 19">
            <a:extLst>
              <a:ext uri="{FF2B5EF4-FFF2-40B4-BE49-F238E27FC236}">
                <a16:creationId xmlns:a16="http://schemas.microsoft.com/office/drawing/2014/main" id="{F89B1A9D-86AC-4391-A534-30F2FFC8F38F}"/>
              </a:ext>
            </a:extLst>
          </p:cNvPr>
          <p:cNvSpPr txBox="1"/>
          <p:nvPr/>
        </p:nvSpPr>
        <p:spPr>
          <a:xfrm>
            <a:off x="7715109" y="1997748"/>
            <a:ext cx="3681898" cy="738664"/>
          </a:xfrm>
          <a:prstGeom prst="rect">
            <a:avLst/>
          </a:prstGeom>
          <a:noFill/>
        </p:spPr>
        <p:txBody>
          <a:bodyPr wrap="square" rtlCol="0">
            <a:spAutoFit/>
          </a:bodyPr>
          <a:lstStyle/>
          <a:p>
            <a:r>
              <a:rPr lang="en-US" sz="1400"/>
              <a:t>As you go up the line, approaching T</a:t>
            </a:r>
            <a:r>
              <a:rPr lang="en-US" sz="1400" baseline="-25000"/>
              <a:t>C</a:t>
            </a:r>
            <a:r>
              <a:rPr lang="en-US" sz="1400"/>
              <a:t>, the discontinuity in the order parameter on either side (</a:t>
            </a:r>
            <a:r>
              <a:rPr lang="el-GR" sz="1400"/>
              <a:t>φ</a:t>
            </a:r>
            <a:r>
              <a:rPr lang="en-US" sz="1400"/>
              <a:t> = </a:t>
            </a:r>
            <a:r>
              <a:rPr lang="en-US" sz="1400" u="sng"/>
              <a:t>V</a:t>
            </a:r>
            <a:r>
              <a:rPr lang="en-US" sz="1400" baseline="-25000"/>
              <a:t>g</a:t>
            </a:r>
            <a:r>
              <a:rPr lang="en-US" sz="1400"/>
              <a:t> – </a:t>
            </a:r>
            <a:r>
              <a:rPr lang="en-US" sz="1400" u="sng"/>
              <a:t>V</a:t>
            </a:r>
            <a:r>
              <a:rPr lang="en-US" sz="1400" baseline="-25000"/>
              <a:t>ℓ</a:t>
            </a:r>
            <a:r>
              <a:rPr lang="en-US" sz="1400"/>
              <a:t> ) will go to zero.</a:t>
            </a:r>
          </a:p>
        </p:txBody>
      </p:sp>
      <p:sp>
        <p:nvSpPr>
          <p:cNvPr id="29" name="TextBox 28">
            <a:extLst>
              <a:ext uri="{FF2B5EF4-FFF2-40B4-BE49-F238E27FC236}">
                <a16:creationId xmlns:a16="http://schemas.microsoft.com/office/drawing/2014/main" id="{32A1848E-041C-49A5-8C76-63564F43A5F9}"/>
              </a:ext>
            </a:extLst>
          </p:cNvPr>
          <p:cNvSpPr txBox="1"/>
          <p:nvPr/>
        </p:nvSpPr>
        <p:spPr>
          <a:xfrm>
            <a:off x="7822180" y="4152778"/>
            <a:ext cx="3241429" cy="954107"/>
          </a:xfrm>
          <a:prstGeom prst="rect">
            <a:avLst/>
          </a:prstGeom>
          <a:noFill/>
        </p:spPr>
        <p:txBody>
          <a:bodyPr wrap="square" rtlCol="0">
            <a:spAutoFit/>
          </a:bodyPr>
          <a:lstStyle/>
          <a:p>
            <a:r>
              <a:rPr lang="en-US" sz="1400"/>
              <a:t>Or if you go up this line, the order parameter along the line will approach the critical value.  And so </a:t>
            </a:r>
            <a:r>
              <a:rPr lang="el-GR" sz="1400"/>
              <a:t>φ</a:t>
            </a:r>
            <a:r>
              <a:rPr lang="en-US" sz="1400" baseline="-25000"/>
              <a:t>c</a:t>
            </a:r>
            <a:r>
              <a:rPr lang="en-US" sz="1400"/>
              <a:t> = </a:t>
            </a:r>
            <a:r>
              <a:rPr lang="en-US" sz="1400" u="sng"/>
              <a:t>V</a:t>
            </a:r>
            <a:r>
              <a:rPr lang="en-US" sz="1400" baseline="-25000"/>
              <a:t>g</a:t>
            </a:r>
            <a:r>
              <a:rPr lang="en-US" sz="1400"/>
              <a:t> – </a:t>
            </a:r>
            <a:r>
              <a:rPr lang="en-US" sz="1400" u="sng"/>
              <a:t>V</a:t>
            </a:r>
            <a:r>
              <a:rPr lang="en-US" sz="1400" baseline="-25000"/>
              <a:t>c</a:t>
            </a:r>
            <a:r>
              <a:rPr lang="en-US" sz="1400"/>
              <a:t> will go to zero.  </a:t>
            </a:r>
            <a:r>
              <a:rPr lang="en-US" sz="1400">
                <a:solidFill>
                  <a:srgbClr val="FF0000"/>
                </a:solidFill>
              </a:rPr>
              <a:t>Note this is different than </a:t>
            </a:r>
            <a:r>
              <a:rPr lang="el-GR" sz="1400">
                <a:solidFill>
                  <a:srgbClr val="FF0000"/>
                </a:solidFill>
              </a:rPr>
              <a:t>φ</a:t>
            </a:r>
            <a:r>
              <a:rPr lang="en-US" sz="1400">
                <a:solidFill>
                  <a:srgbClr val="FF0000"/>
                </a:solidFill>
              </a:rPr>
              <a:t>!</a:t>
            </a:r>
          </a:p>
        </p:txBody>
      </p:sp>
      <p:graphicFrame>
        <p:nvGraphicFramePr>
          <p:cNvPr id="35" name="Object 34">
            <a:extLst>
              <a:ext uri="{FF2B5EF4-FFF2-40B4-BE49-F238E27FC236}">
                <a16:creationId xmlns:a16="http://schemas.microsoft.com/office/drawing/2014/main" id="{3ED99210-D246-439F-824F-C2399627C3BE}"/>
              </a:ext>
            </a:extLst>
          </p:cNvPr>
          <p:cNvGraphicFramePr>
            <a:graphicFrameLocks noChangeAspect="1"/>
          </p:cNvGraphicFramePr>
          <p:nvPr>
            <p:extLst>
              <p:ext uri="{D42A27DB-BD31-4B8C-83A1-F6EECF244321}">
                <p14:modId xmlns:p14="http://schemas.microsoft.com/office/powerpoint/2010/main" val="847212270"/>
              </p:ext>
            </p:extLst>
          </p:nvPr>
        </p:nvGraphicFramePr>
        <p:xfrm>
          <a:off x="7878894" y="5230638"/>
          <a:ext cx="3184715" cy="368756"/>
        </p:xfrm>
        <a:graphic>
          <a:graphicData uri="http://schemas.openxmlformats.org/presentationml/2006/ole">
            <mc:AlternateContent xmlns:mc="http://schemas.openxmlformats.org/markup-compatibility/2006">
              <mc:Choice xmlns:v="urn:schemas-microsoft-com:vml" Requires="v">
                <p:oleObj name="Equation" r:id="rId3" imgW="2425680" imgH="279360" progId="Equation.DSMT4">
                  <p:embed/>
                </p:oleObj>
              </mc:Choice>
              <mc:Fallback>
                <p:oleObj name="Equation" r:id="rId3" imgW="2425680" imgH="279360" progId="Equation.DSMT4">
                  <p:embed/>
                  <p:pic>
                    <p:nvPicPr>
                      <p:cNvPr id="22" name="Object 21">
                        <a:extLst>
                          <a:ext uri="{FF2B5EF4-FFF2-40B4-BE49-F238E27FC236}">
                            <a16:creationId xmlns:a16="http://schemas.microsoft.com/office/drawing/2014/main" id="{4C9F28E2-58C6-4634-9E36-20DD0857BCCE}"/>
                          </a:ext>
                        </a:extLst>
                      </p:cNvPr>
                      <p:cNvPicPr>
                        <a:picLocks noChangeAspect="1" noChangeArrowheads="1"/>
                      </p:cNvPicPr>
                      <p:nvPr/>
                    </p:nvPicPr>
                    <p:blipFill>
                      <a:blip r:embed="rId4"/>
                      <a:srcRect/>
                      <a:stretch>
                        <a:fillRect/>
                      </a:stretch>
                    </p:blipFill>
                    <p:spPr bwMode="auto">
                      <a:xfrm>
                        <a:off x="7878894" y="5230638"/>
                        <a:ext cx="3184715" cy="368756"/>
                      </a:xfrm>
                      <a:prstGeom prst="rect">
                        <a:avLst/>
                      </a:prstGeom>
                      <a:solidFill>
                        <a:srgbClr val="DFD9F5"/>
                      </a:solidFill>
                    </p:spPr>
                  </p:pic>
                </p:oleObj>
              </mc:Fallback>
            </mc:AlternateContent>
          </a:graphicData>
        </a:graphic>
      </p:graphicFrame>
      <p:graphicFrame>
        <p:nvGraphicFramePr>
          <p:cNvPr id="36" name="Object 35">
            <a:extLst>
              <a:ext uri="{FF2B5EF4-FFF2-40B4-BE49-F238E27FC236}">
                <a16:creationId xmlns:a16="http://schemas.microsoft.com/office/drawing/2014/main" id="{166A6BB4-14F8-47F4-89A5-7663A17F2D64}"/>
              </a:ext>
            </a:extLst>
          </p:cNvPr>
          <p:cNvGraphicFramePr>
            <a:graphicFrameLocks noChangeAspect="1"/>
          </p:cNvGraphicFramePr>
          <p:nvPr>
            <p:extLst>
              <p:ext uri="{D42A27DB-BD31-4B8C-83A1-F6EECF244321}">
                <p14:modId xmlns:p14="http://schemas.microsoft.com/office/powerpoint/2010/main" val="1468785683"/>
              </p:ext>
            </p:extLst>
          </p:nvPr>
        </p:nvGraphicFramePr>
        <p:xfrm>
          <a:off x="7822180" y="2850368"/>
          <a:ext cx="2663825" cy="349250"/>
        </p:xfrm>
        <a:graphic>
          <a:graphicData uri="http://schemas.openxmlformats.org/presentationml/2006/ole">
            <mc:AlternateContent xmlns:mc="http://schemas.openxmlformats.org/markup-compatibility/2006">
              <mc:Choice xmlns:v="urn:schemas-microsoft-com:vml" Requires="v">
                <p:oleObj name="Equation" r:id="rId5" imgW="2298600" imgH="279360" progId="Equation.DSMT4">
                  <p:embed/>
                </p:oleObj>
              </mc:Choice>
              <mc:Fallback>
                <p:oleObj name="Equation" r:id="rId5" imgW="2298600" imgH="279360" progId="Equation.DSMT4">
                  <p:embed/>
                  <p:pic>
                    <p:nvPicPr>
                      <p:cNvPr id="22" name="Object 21">
                        <a:extLst>
                          <a:ext uri="{FF2B5EF4-FFF2-40B4-BE49-F238E27FC236}">
                            <a16:creationId xmlns:a16="http://schemas.microsoft.com/office/drawing/2014/main" id="{4C9F28E2-58C6-4634-9E36-20DD0857BCCE}"/>
                          </a:ext>
                        </a:extLst>
                      </p:cNvPr>
                      <p:cNvPicPr>
                        <a:picLocks noChangeAspect="1" noChangeArrowheads="1"/>
                      </p:cNvPicPr>
                      <p:nvPr/>
                    </p:nvPicPr>
                    <p:blipFill>
                      <a:blip r:embed="rId6"/>
                      <a:srcRect/>
                      <a:stretch>
                        <a:fillRect/>
                      </a:stretch>
                    </p:blipFill>
                    <p:spPr bwMode="auto">
                      <a:xfrm>
                        <a:off x="7822180" y="2850368"/>
                        <a:ext cx="2663825" cy="349250"/>
                      </a:xfrm>
                      <a:prstGeom prst="rect">
                        <a:avLst/>
                      </a:prstGeom>
                      <a:solidFill>
                        <a:srgbClr val="DFD9F5"/>
                      </a:solidFill>
                    </p:spPr>
                  </p:pic>
                </p:oleObj>
              </mc:Fallback>
            </mc:AlternateContent>
          </a:graphicData>
        </a:graphic>
      </p:graphicFrame>
      <p:pic>
        <p:nvPicPr>
          <p:cNvPr id="2" name="Picture 1">
            <a:extLst>
              <a:ext uri="{FF2B5EF4-FFF2-40B4-BE49-F238E27FC236}">
                <a16:creationId xmlns:a16="http://schemas.microsoft.com/office/drawing/2014/main" id="{C15995B8-1931-79C9-2BF8-A538E21F918B}"/>
              </a:ext>
            </a:extLst>
          </p:cNvPr>
          <p:cNvPicPr>
            <a:picLocks noChangeAspect="1"/>
          </p:cNvPicPr>
          <p:nvPr/>
        </p:nvPicPr>
        <p:blipFill>
          <a:blip r:embed="rId7"/>
          <a:stretch>
            <a:fillRect/>
          </a:stretch>
        </p:blipFill>
        <p:spPr>
          <a:xfrm>
            <a:off x="292669" y="1872824"/>
            <a:ext cx="6706536" cy="4020111"/>
          </a:xfrm>
          <a:prstGeom prst="rect">
            <a:avLst/>
          </a:prstGeom>
        </p:spPr>
      </p:pic>
    </p:spTree>
    <p:extLst>
      <p:ext uri="{BB962C8B-B14F-4D97-AF65-F5344CB8AC3E}">
        <p14:creationId xmlns:p14="http://schemas.microsoft.com/office/powerpoint/2010/main" val="25791410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DD83995A-078B-4EFB-96F8-9963F026D5B6}"/>
              </a:ext>
            </a:extLst>
          </p:cNvPr>
          <p:cNvSpPr txBox="1"/>
          <p:nvPr/>
        </p:nvSpPr>
        <p:spPr>
          <a:xfrm>
            <a:off x="292669" y="738469"/>
            <a:ext cx="11415421" cy="523220"/>
          </a:xfrm>
          <a:prstGeom prst="rect">
            <a:avLst/>
          </a:prstGeom>
          <a:noFill/>
        </p:spPr>
        <p:txBody>
          <a:bodyPr wrap="square" rtlCol="0">
            <a:spAutoFit/>
          </a:bodyPr>
          <a:lstStyle/>
          <a:p>
            <a:r>
              <a:rPr lang="en-US" sz="1400"/>
              <a:t>Vis a vis the last part…more specifically we want to characterize the functional form of the order parameters/derivatives as a function of T, p, across the transition and near the critical point.  Probably doesn’t matter how we approach the critical point in the last three.</a:t>
            </a:r>
            <a:endParaRPr lang="en-US" sz="1600"/>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4898864" y="117867"/>
            <a:ext cx="25347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Phases</a:t>
            </a:r>
            <a:endParaRPr lang="en-US" sz="4800" b="1" u="sng">
              <a:latin typeface="+mn-lt"/>
            </a:endParaRPr>
          </a:p>
        </p:txBody>
      </p:sp>
      <p:sp>
        <p:nvSpPr>
          <p:cNvPr id="31" name="TextBox 30">
            <a:extLst>
              <a:ext uri="{FF2B5EF4-FFF2-40B4-BE49-F238E27FC236}">
                <a16:creationId xmlns:a16="http://schemas.microsoft.com/office/drawing/2014/main" id="{DE6262BC-5167-4FA9-A09A-E2C02967926F}"/>
              </a:ext>
            </a:extLst>
          </p:cNvPr>
          <p:cNvSpPr txBox="1"/>
          <p:nvPr/>
        </p:nvSpPr>
        <p:spPr>
          <a:xfrm>
            <a:off x="8096834" y="1783837"/>
            <a:ext cx="2791126" cy="523220"/>
          </a:xfrm>
          <a:prstGeom prst="rect">
            <a:avLst/>
          </a:prstGeom>
          <a:noFill/>
        </p:spPr>
        <p:txBody>
          <a:bodyPr wrap="square" rtlCol="0">
            <a:spAutoFit/>
          </a:bodyPr>
          <a:lstStyle/>
          <a:p>
            <a:r>
              <a:rPr lang="en-US" sz="1400"/>
              <a:t>If go along this line, the heat capacity will diverge as approach T</a:t>
            </a:r>
            <a:r>
              <a:rPr lang="en-US" sz="1400" baseline="-25000"/>
              <a:t>c</a:t>
            </a:r>
            <a:r>
              <a:rPr lang="en-US" sz="1400"/>
              <a:t>.  </a:t>
            </a:r>
          </a:p>
        </p:txBody>
      </p:sp>
      <p:sp>
        <p:nvSpPr>
          <p:cNvPr id="32" name="TextBox 31">
            <a:extLst>
              <a:ext uri="{FF2B5EF4-FFF2-40B4-BE49-F238E27FC236}">
                <a16:creationId xmlns:a16="http://schemas.microsoft.com/office/drawing/2014/main" id="{0F039BDE-E848-4EAE-83EF-83CC508B1AC6}"/>
              </a:ext>
            </a:extLst>
          </p:cNvPr>
          <p:cNvSpPr txBox="1"/>
          <p:nvPr/>
        </p:nvSpPr>
        <p:spPr>
          <a:xfrm>
            <a:off x="8145974" y="4267226"/>
            <a:ext cx="3206308" cy="523220"/>
          </a:xfrm>
          <a:prstGeom prst="rect">
            <a:avLst/>
          </a:prstGeom>
          <a:noFill/>
        </p:spPr>
        <p:txBody>
          <a:bodyPr wrap="square" rtlCol="0">
            <a:spAutoFit/>
          </a:bodyPr>
          <a:lstStyle/>
          <a:p>
            <a:r>
              <a:rPr lang="en-US" sz="1400"/>
              <a:t>And thermal compressibility/magnetic susceptibility will too.  </a:t>
            </a:r>
          </a:p>
        </p:txBody>
      </p:sp>
      <p:graphicFrame>
        <p:nvGraphicFramePr>
          <p:cNvPr id="22" name="Object 21">
            <a:extLst>
              <a:ext uri="{FF2B5EF4-FFF2-40B4-BE49-F238E27FC236}">
                <a16:creationId xmlns:a16="http://schemas.microsoft.com/office/drawing/2014/main" id="{4C9F28E2-58C6-4634-9E36-20DD0857BCCE}"/>
              </a:ext>
            </a:extLst>
          </p:cNvPr>
          <p:cNvGraphicFramePr>
            <a:graphicFrameLocks noChangeAspect="1"/>
          </p:cNvGraphicFramePr>
          <p:nvPr>
            <p:extLst>
              <p:ext uri="{D42A27DB-BD31-4B8C-83A1-F6EECF244321}">
                <p14:modId xmlns:p14="http://schemas.microsoft.com/office/powerpoint/2010/main" val="2221835822"/>
              </p:ext>
            </p:extLst>
          </p:nvPr>
        </p:nvGraphicFramePr>
        <p:xfrm>
          <a:off x="8223250" y="4937125"/>
          <a:ext cx="3863975" cy="1096963"/>
        </p:xfrm>
        <a:graphic>
          <a:graphicData uri="http://schemas.openxmlformats.org/presentationml/2006/ole">
            <mc:AlternateContent xmlns:mc="http://schemas.openxmlformats.org/markup-compatibility/2006">
              <mc:Choice xmlns:v="urn:schemas-microsoft-com:vml" Requires="v">
                <p:oleObj name="Equation" r:id="rId3" imgW="3073320" imgH="863280" progId="Equation.DSMT4">
                  <p:embed/>
                </p:oleObj>
              </mc:Choice>
              <mc:Fallback>
                <p:oleObj name="Equation" r:id="rId3" imgW="3073320" imgH="863280" progId="Equation.DSMT4">
                  <p:embed/>
                  <p:pic>
                    <p:nvPicPr>
                      <p:cNvPr id="22" name="Object 21">
                        <a:extLst>
                          <a:ext uri="{FF2B5EF4-FFF2-40B4-BE49-F238E27FC236}">
                            <a16:creationId xmlns:a16="http://schemas.microsoft.com/office/drawing/2014/main" id="{4C9F28E2-58C6-4634-9E36-20DD0857BCCE}"/>
                          </a:ext>
                        </a:extLst>
                      </p:cNvPr>
                      <p:cNvPicPr>
                        <a:picLocks noChangeAspect="1" noChangeArrowheads="1"/>
                      </p:cNvPicPr>
                      <p:nvPr/>
                    </p:nvPicPr>
                    <p:blipFill>
                      <a:blip r:embed="rId4"/>
                      <a:srcRect/>
                      <a:stretch>
                        <a:fillRect/>
                      </a:stretch>
                    </p:blipFill>
                    <p:spPr bwMode="auto">
                      <a:xfrm>
                        <a:off x="8223250" y="4937125"/>
                        <a:ext cx="3863975" cy="1096963"/>
                      </a:xfrm>
                      <a:prstGeom prst="rect">
                        <a:avLst/>
                      </a:prstGeom>
                      <a:solidFill>
                        <a:srgbClr val="DFD9F5"/>
                      </a:solidFill>
                    </p:spPr>
                  </p:pic>
                </p:oleObj>
              </mc:Fallback>
            </mc:AlternateContent>
          </a:graphicData>
        </a:graphic>
      </p:graphicFrame>
      <p:graphicFrame>
        <p:nvGraphicFramePr>
          <p:cNvPr id="34" name="Object 33">
            <a:extLst>
              <a:ext uri="{FF2B5EF4-FFF2-40B4-BE49-F238E27FC236}">
                <a16:creationId xmlns:a16="http://schemas.microsoft.com/office/drawing/2014/main" id="{05518F37-789F-46C6-BD4A-F087D654A71C}"/>
              </a:ext>
            </a:extLst>
          </p:cNvPr>
          <p:cNvGraphicFramePr>
            <a:graphicFrameLocks noChangeAspect="1"/>
          </p:cNvGraphicFramePr>
          <p:nvPr>
            <p:extLst>
              <p:ext uri="{D42A27DB-BD31-4B8C-83A1-F6EECF244321}">
                <p14:modId xmlns:p14="http://schemas.microsoft.com/office/powerpoint/2010/main" val="4035297634"/>
              </p:ext>
            </p:extLst>
          </p:nvPr>
        </p:nvGraphicFramePr>
        <p:xfrm>
          <a:off x="8207000" y="2498293"/>
          <a:ext cx="2565507" cy="390934"/>
        </p:xfrm>
        <a:graphic>
          <a:graphicData uri="http://schemas.openxmlformats.org/presentationml/2006/ole">
            <mc:AlternateContent xmlns:mc="http://schemas.openxmlformats.org/markup-compatibility/2006">
              <mc:Choice xmlns:v="urn:schemas-microsoft-com:vml" Requires="v">
                <p:oleObj name="Equation" r:id="rId5" imgW="1841400" imgH="279360" progId="Equation.DSMT4">
                  <p:embed/>
                </p:oleObj>
              </mc:Choice>
              <mc:Fallback>
                <p:oleObj name="Equation" r:id="rId5" imgW="1841400" imgH="279360" progId="Equation.DSMT4">
                  <p:embed/>
                  <p:pic>
                    <p:nvPicPr>
                      <p:cNvPr id="34" name="Object 33">
                        <a:extLst>
                          <a:ext uri="{FF2B5EF4-FFF2-40B4-BE49-F238E27FC236}">
                            <a16:creationId xmlns:a16="http://schemas.microsoft.com/office/drawing/2014/main" id="{05518F37-789F-46C6-BD4A-F087D654A71C}"/>
                          </a:ext>
                        </a:extLst>
                      </p:cNvPr>
                      <p:cNvPicPr>
                        <a:picLocks noChangeAspect="1" noChangeArrowheads="1"/>
                      </p:cNvPicPr>
                      <p:nvPr/>
                    </p:nvPicPr>
                    <p:blipFill>
                      <a:blip r:embed="rId6"/>
                      <a:srcRect/>
                      <a:stretch>
                        <a:fillRect/>
                      </a:stretch>
                    </p:blipFill>
                    <p:spPr bwMode="auto">
                      <a:xfrm>
                        <a:off x="8207000" y="2498293"/>
                        <a:ext cx="2565507" cy="390934"/>
                      </a:xfrm>
                      <a:prstGeom prst="rect">
                        <a:avLst/>
                      </a:prstGeom>
                      <a:solidFill>
                        <a:srgbClr val="DFD9F5"/>
                      </a:solidFill>
                    </p:spPr>
                  </p:pic>
                </p:oleObj>
              </mc:Fallback>
            </mc:AlternateContent>
          </a:graphicData>
        </a:graphic>
      </p:graphicFrame>
      <p:sp>
        <p:nvSpPr>
          <p:cNvPr id="2" name="Rectangle 31">
            <a:extLst>
              <a:ext uri="{FF2B5EF4-FFF2-40B4-BE49-F238E27FC236}">
                <a16:creationId xmlns:a16="http://schemas.microsoft.com/office/drawing/2014/main" id="{31444F9B-126F-4D67-AB36-A2F336D7C9C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 name="Picture 2">
            <a:extLst>
              <a:ext uri="{FF2B5EF4-FFF2-40B4-BE49-F238E27FC236}">
                <a16:creationId xmlns:a16="http://schemas.microsoft.com/office/drawing/2014/main" id="{558B12F3-B077-303B-98A5-B71E83363A25}"/>
              </a:ext>
            </a:extLst>
          </p:cNvPr>
          <p:cNvPicPr>
            <a:picLocks noChangeAspect="1"/>
          </p:cNvPicPr>
          <p:nvPr/>
        </p:nvPicPr>
        <p:blipFill>
          <a:blip r:embed="rId7"/>
          <a:stretch>
            <a:fillRect/>
          </a:stretch>
        </p:blipFill>
        <p:spPr>
          <a:xfrm>
            <a:off x="401169" y="1654836"/>
            <a:ext cx="6716062" cy="4458322"/>
          </a:xfrm>
          <a:prstGeom prst="rect">
            <a:avLst/>
          </a:prstGeom>
        </p:spPr>
      </p:pic>
    </p:spTree>
    <p:extLst>
      <p:ext uri="{BB962C8B-B14F-4D97-AF65-F5344CB8AC3E}">
        <p14:creationId xmlns:p14="http://schemas.microsoft.com/office/powerpoint/2010/main" val="36139155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DD83995A-078B-4EFB-96F8-9963F026D5B6}"/>
              </a:ext>
            </a:extLst>
          </p:cNvPr>
          <p:cNvSpPr txBox="1"/>
          <p:nvPr/>
        </p:nvSpPr>
        <p:spPr>
          <a:xfrm>
            <a:off x="292669" y="1032409"/>
            <a:ext cx="9094522" cy="584775"/>
          </a:xfrm>
          <a:prstGeom prst="rect">
            <a:avLst/>
          </a:prstGeom>
          <a:noFill/>
        </p:spPr>
        <p:txBody>
          <a:bodyPr wrap="square" rtlCol="0">
            <a:spAutoFit/>
          </a:bodyPr>
          <a:lstStyle/>
          <a:p>
            <a:r>
              <a:rPr lang="en-US" sz="1600"/>
              <a:t>There are other critical exponents we can introduce when we subject a substance to non-uniform external fields.  The first is a generalization of the susceptibility.  Note d = dimension: </a:t>
            </a:r>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4680899" y="96166"/>
            <a:ext cx="3065688"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Phases</a:t>
            </a:r>
            <a:endParaRPr lang="en-US" sz="4800" b="1" u="sng">
              <a:latin typeface="+mn-lt"/>
            </a:endParaRPr>
          </a:p>
        </p:txBody>
      </p:sp>
      <p:sp>
        <p:nvSpPr>
          <p:cNvPr id="2" name="Rectangle 31">
            <a:extLst>
              <a:ext uri="{FF2B5EF4-FFF2-40B4-BE49-F238E27FC236}">
                <a16:creationId xmlns:a16="http://schemas.microsoft.com/office/drawing/2014/main" id="{31444F9B-126F-4D67-AB36-A2F336D7C9C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64013887-9BCE-4476-9CBB-9BE7ECD18868}"/>
              </a:ext>
            </a:extLst>
          </p:cNvPr>
          <p:cNvGraphicFramePr>
            <a:graphicFrameLocks noChangeAspect="1"/>
          </p:cNvGraphicFramePr>
          <p:nvPr>
            <p:extLst>
              <p:ext uri="{D42A27DB-BD31-4B8C-83A1-F6EECF244321}">
                <p14:modId xmlns:p14="http://schemas.microsoft.com/office/powerpoint/2010/main" val="1998473712"/>
              </p:ext>
            </p:extLst>
          </p:nvPr>
        </p:nvGraphicFramePr>
        <p:xfrm>
          <a:off x="390793" y="1780852"/>
          <a:ext cx="5822950" cy="1149350"/>
        </p:xfrm>
        <a:graphic>
          <a:graphicData uri="http://schemas.openxmlformats.org/presentationml/2006/ole">
            <mc:AlternateContent xmlns:mc="http://schemas.openxmlformats.org/markup-compatibility/2006">
              <mc:Choice xmlns:v="urn:schemas-microsoft-com:vml" Requires="v">
                <p:oleObj name="Equation" r:id="rId3" imgW="4876560" imgH="965160" progId="Equation.DSMT4">
                  <p:embed/>
                </p:oleObj>
              </mc:Choice>
              <mc:Fallback>
                <p:oleObj name="Equation" r:id="rId3" imgW="4876560" imgH="965160" progId="Equation.DSMT4">
                  <p:embed/>
                  <p:pic>
                    <p:nvPicPr>
                      <p:cNvPr id="3" name="Object 2">
                        <a:extLst>
                          <a:ext uri="{FF2B5EF4-FFF2-40B4-BE49-F238E27FC236}">
                            <a16:creationId xmlns:a16="http://schemas.microsoft.com/office/drawing/2014/main" id="{64013887-9BCE-4476-9CBB-9BE7ECD18868}"/>
                          </a:ext>
                        </a:extLst>
                      </p:cNvPr>
                      <p:cNvPicPr>
                        <a:picLocks noChangeAspect="1" noChangeArrowheads="1"/>
                      </p:cNvPicPr>
                      <p:nvPr/>
                    </p:nvPicPr>
                    <p:blipFill>
                      <a:blip r:embed="rId4"/>
                      <a:srcRect/>
                      <a:stretch>
                        <a:fillRect/>
                      </a:stretch>
                    </p:blipFill>
                    <p:spPr bwMode="auto">
                      <a:xfrm>
                        <a:off x="390793" y="1780852"/>
                        <a:ext cx="5822950" cy="1149350"/>
                      </a:xfrm>
                      <a:prstGeom prst="rect">
                        <a:avLst/>
                      </a:prstGeom>
                      <a:noFill/>
                      <a:ln>
                        <a:solidFill>
                          <a:schemeClr val="accent1"/>
                        </a:solidFill>
                      </a:ln>
                    </p:spPr>
                  </p:pic>
                </p:oleObj>
              </mc:Fallback>
            </mc:AlternateContent>
          </a:graphicData>
        </a:graphic>
      </p:graphicFrame>
      <p:sp>
        <p:nvSpPr>
          <p:cNvPr id="20" name="TextBox 19">
            <a:extLst>
              <a:ext uri="{FF2B5EF4-FFF2-40B4-BE49-F238E27FC236}">
                <a16:creationId xmlns:a16="http://schemas.microsoft.com/office/drawing/2014/main" id="{C074C844-F9DC-4702-B940-3345290618E8}"/>
              </a:ext>
            </a:extLst>
          </p:cNvPr>
          <p:cNvSpPr txBox="1"/>
          <p:nvPr/>
        </p:nvSpPr>
        <p:spPr>
          <a:xfrm>
            <a:off x="292669" y="3083836"/>
            <a:ext cx="10955434" cy="338554"/>
          </a:xfrm>
          <a:prstGeom prst="rect">
            <a:avLst/>
          </a:prstGeom>
          <a:noFill/>
        </p:spPr>
        <p:txBody>
          <a:bodyPr wrap="square" rtlCol="0">
            <a:spAutoFit/>
          </a:bodyPr>
          <a:lstStyle/>
          <a:p>
            <a:r>
              <a:rPr lang="en-US" sz="1600"/>
              <a:t>One can show (see Widom) that the free energy has a certain universal behavior near the critical point.  He proposed,</a:t>
            </a:r>
            <a:endParaRPr lang="en-US"/>
          </a:p>
        </p:txBody>
      </p:sp>
      <p:graphicFrame>
        <p:nvGraphicFramePr>
          <p:cNvPr id="5" name="Object 4">
            <a:extLst>
              <a:ext uri="{FF2B5EF4-FFF2-40B4-BE49-F238E27FC236}">
                <a16:creationId xmlns:a16="http://schemas.microsoft.com/office/drawing/2014/main" id="{F71ED778-7557-4C6B-A0E5-DBA6AC676D08}"/>
              </a:ext>
            </a:extLst>
          </p:cNvPr>
          <p:cNvGraphicFramePr>
            <a:graphicFrameLocks noChangeAspect="1"/>
          </p:cNvGraphicFramePr>
          <p:nvPr>
            <p:extLst>
              <p:ext uri="{D42A27DB-BD31-4B8C-83A1-F6EECF244321}">
                <p14:modId xmlns:p14="http://schemas.microsoft.com/office/powerpoint/2010/main" val="682596369"/>
              </p:ext>
            </p:extLst>
          </p:nvPr>
        </p:nvGraphicFramePr>
        <p:xfrm>
          <a:off x="390793" y="3947262"/>
          <a:ext cx="4625975" cy="327025"/>
        </p:xfrm>
        <a:graphic>
          <a:graphicData uri="http://schemas.openxmlformats.org/presentationml/2006/ole">
            <mc:AlternateContent xmlns:mc="http://schemas.openxmlformats.org/markup-compatibility/2006">
              <mc:Choice xmlns:v="urn:schemas-microsoft-com:vml" Requires="v">
                <p:oleObj name="Equation" r:id="rId5" imgW="3593880" imgH="253800" progId="Equation.DSMT4">
                  <p:embed/>
                </p:oleObj>
              </mc:Choice>
              <mc:Fallback>
                <p:oleObj name="Equation" r:id="rId5" imgW="3593880" imgH="253800" progId="Equation.DSMT4">
                  <p:embed/>
                  <p:pic>
                    <p:nvPicPr>
                      <p:cNvPr id="0" name="Object 1"/>
                      <p:cNvPicPr>
                        <a:picLocks noChangeAspect="1" noChangeArrowheads="1"/>
                      </p:cNvPicPr>
                      <p:nvPr/>
                    </p:nvPicPr>
                    <p:blipFill>
                      <a:blip r:embed="rId6"/>
                      <a:srcRect/>
                      <a:stretch>
                        <a:fillRect/>
                      </a:stretch>
                    </p:blipFill>
                    <p:spPr bwMode="auto">
                      <a:xfrm>
                        <a:off x="390793" y="3947262"/>
                        <a:ext cx="4625975" cy="327025"/>
                      </a:xfrm>
                      <a:prstGeom prst="rect">
                        <a:avLst/>
                      </a:prstGeom>
                      <a:solidFill>
                        <a:schemeClr val="accent2">
                          <a:lumMod val="20000"/>
                          <a:lumOff val="80000"/>
                        </a:schemeClr>
                      </a:solidFill>
                    </p:spPr>
                  </p:pic>
                </p:oleObj>
              </mc:Fallback>
            </mc:AlternateContent>
          </a:graphicData>
        </a:graphic>
      </p:graphicFrame>
      <p:sp>
        <p:nvSpPr>
          <p:cNvPr id="28" name="TextBox 27">
            <a:extLst>
              <a:ext uri="{FF2B5EF4-FFF2-40B4-BE49-F238E27FC236}">
                <a16:creationId xmlns:a16="http://schemas.microsoft.com/office/drawing/2014/main" id="{D3EBC04D-7433-49B1-AF28-79B6B8FD3950}"/>
              </a:ext>
            </a:extLst>
          </p:cNvPr>
          <p:cNvSpPr txBox="1"/>
          <p:nvPr/>
        </p:nvSpPr>
        <p:spPr>
          <a:xfrm>
            <a:off x="292669" y="5322386"/>
            <a:ext cx="2777214" cy="830997"/>
          </a:xfrm>
          <a:prstGeom prst="rect">
            <a:avLst/>
          </a:prstGeom>
          <a:noFill/>
        </p:spPr>
        <p:txBody>
          <a:bodyPr wrap="square" rtlCol="0">
            <a:spAutoFit/>
          </a:bodyPr>
          <a:lstStyle/>
          <a:p>
            <a:r>
              <a:rPr lang="en-US" sz="1600"/>
              <a:t>As consequence, one can derive interelations between the critical exponents:</a:t>
            </a:r>
            <a:endParaRPr lang="en-US"/>
          </a:p>
        </p:txBody>
      </p:sp>
      <p:graphicFrame>
        <p:nvGraphicFramePr>
          <p:cNvPr id="4" name="Object 3">
            <a:extLst>
              <a:ext uri="{FF2B5EF4-FFF2-40B4-BE49-F238E27FC236}">
                <a16:creationId xmlns:a16="http://schemas.microsoft.com/office/drawing/2014/main" id="{D6C26024-FE62-4F4B-A004-87663D5111F6}"/>
              </a:ext>
            </a:extLst>
          </p:cNvPr>
          <p:cNvGraphicFramePr>
            <a:graphicFrameLocks noChangeAspect="1"/>
          </p:cNvGraphicFramePr>
          <p:nvPr>
            <p:extLst>
              <p:ext uri="{D42A27DB-BD31-4B8C-83A1-F6EECF244321}">
                <p14:modId xmlns:p14="http://schemas.microsoft.com/office/powerpoint/2010/main" val="4219722210"/>
              </p:ext>
            </p:extLst>
          </p:nvPr>
        </p:nvGraphicFramePr>
        <p:xfrm>
          <a:off x="3537421" y="5239803"/>
          <a:ext cx="3995738" cy="1171575"/>
        </p:xfrm>
        <a:graphic>
          <a:graphicData uri="http://schemas.openxmlformats.org/presentationml/2006/ole">
            <mc:AlternateContent xmlns:mc="http://schemas.openxmlformats.org/markup-compatibility/2006">
              <mc:Choice xmlns:v="urn:schemas-microsoft-com:vml" Requires="v">
                <p:oleObj name="Equation" r:id="rId7" imgW="2946240" imgH="863280" progId="Equation.DSMT4">
                  <p:embed/>
                </p:oleObj>
              </mc:Choice>
              <mc:Fallback>
                <p:oleObj name="Equation" r:id="rId7" imgW="2946240" imgH="863280" progId="Equation.DSMT4">
                  <p:embed/>
                  <p:pic>
                    <p:nvPicPr>
                      <p:cNvPr id="0" name=""/>
                      <p:cNvPicPr/>
                      <p:nvPr/>
                    </p:nvPicPr>
                    <p:blipFill>
                      <a:blip r:embed="rId8"/>
                      <a:stretch>
                        <a:fillRect/>
                      </a:stretch>
                    </p:blipFill>
                    <p:spPr>
                      <a:xfrm>
                        <a:off x="3537421" y="5239803"/>
                        <a:ext cx="3995738" cy="117157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9">
            <p14:nvContentPartPr>
              <p14:cNvPr id="6" name="Ink 5">
                <a:extLst>
                  <a:ext uri="{FF2B5EF4-FFF2-40B4-BE49-F238E27FC236}">
                    <a16:creationId xmlns:a16="http://schemas.microsoft.com/office/drawing/2014/main" id="{AE21CD6C-7CEB-0971-210B-883C2D2D6E6E}"/>
                  </a:ext>
                </a:extLst>
              </p14:cNvPr>
              <p14:cNvContentPartPr/>
              <p14:nvPr/>
            </p14:nvContentPartPr>
            <p14:xfrm>
              <a:off x="5535290" y="4049868"/>
              <a:ext cx="1040760" cy="218880"/>
            </p14:xfrm>
          </p:contentPart>
        </mc:Choice>
        <mc:Fallback xmlns="">
          <p:pic>
            <p:nvPicPr>
              <p:cNvPr id="6" name="Ink 5">
                <a:extLst>
                  <a:ext uri="{FF2B5EF4-FFF2-40B4-BE49-F238E27FC236}">
                    <a16:creationId xmlns:a16="http://schemas.microsoft.com/office/drawing/2014/main" id="{AE21CD6C-7CEB-0971-210B-883C2D2D6E6E}"/>
                  </a:ext>
                </a:extLst>
              </p:cNvPr>
              <p:cNvPicPr/>
              <p:nvPr/>
            </p:nvPicPr>
            <p:blipFill>
              <a:blip r:embed="rId10"/>
              <a:stretch>
                <a:fillRect/>
              </a:stretch>
            </p:blipFill>
            <p:spPr>
              <a:xfrm>
                <a:off x="5526650" y="4041228"/>
                <a:ext cx="1058400" cy="236520"/>
              </a:xfrm>
              <a:prstGeom prst="rect">
                <a:avLst/>
              </a:prstGeom>
            </p:spPr>
          </p:pic>
        </mc:Fallback>
      </mc:AlternateContent>
      <p:graphicFrame>
        <p:nvGraphicFramePr>
          <p:cNvPr id="7" name="Object 6">
            <a:extLst>
              <a:ext uri="{FF2B5EF4-FFF2-40B4-BE49-F238E27FC236}">
                <a16:creationId xmlns:a16="http://schemas.microsoft.com/office/drawing/2014/main" id="{B3343F5E-CB13-9E47-C849-7DEB62E9DCB3}"/>
              </a:ext>
            </a:extLst>
          </p:cNvPr>
          <p:cNvGraphicFramePr>
            <a:graphicFrameLocks noChangeAspect="1"/>
          </p:cNvGraphicFramePr>
          <p:nvPr>
            <p:extLst>
              <p:ext uri="{D42A27DB-BD31-4B8C-83A1-F6EECF244321}">
                <p14:modId xmlns:p14="http://schemas.microsoft.com/office/powerpoint/2010/main" val="3543092824"/>
              </p:ext>
            </p:extLst>
          </p:nvPr>
        </p:nvGraphicFramePr>
        <p:xfrm>
          <a:off x="7023100" y="3657600"/>
          <a:ext cx="1690688" cy="1222375"/>
        </p:xfrm>
        <a:graphic>
          <a:graphicData uri="http://schemas.openxmlformats.org/presentationml/2006/ole">
            <mc:AlternateContent xmlns:mc="http://schemas.openxmlformats.org/markup-compatibility/2006">
              <mc:Choice xmlns:v="urn:schemas-microsoft-com:vml" Requires="v">
                <p:oleObj name="Equation" r:id="rId11" imgW="1333440" imgH="965160" progId="Equation.DSMT4">
                  <p:embed/>
                </p:oleObj>
              </mc:Choice>
              <mc:Fallback>
                <p:oleObj name="Equation" r:id="rId11" imgW="1333440" imgH="965160" progId="Equation.DSMT4">
                  <p:embed/>
                  <p:pic>
                    <p:nvPicPr>
                      <p:cNvPr id="0" name=""/>
                      <p:cNvPicPr/>
                      <p:nvPr/>
                    </p:nvPicPr>
                    <p:blipFill>
                      <a:blip r:embed="rId12"/>
                      <a:stretch>
                        <a:fillRect/>
                      </a:stretch>
                    </p:blipFill>
                    <p:spPr>
                      <a:xfrm>
                        <a:off x="7023100" y="3657600"/>
                        <a:ext cx="1690688" cy="1222375"/>
                      </a:xfrm>
                      <a:prstGeom prst="rect">
                        <a:avLst/>
                      </a:prstGeom>
                      <a:solidFill>
                        <a:schemeClr val="accent2">
                          <a:lumMod val="20000"/>
                          <a:lumOff val="80000"/>
                        </a:schemeClr>
                      </a:solidFill>
                    </p:spPr>
                  </p:pic>
                </p:oleObj>
              </mc:Fallback>
            </mc:AlternateContent>
          </a:graphicData>
        </a:graphic>
      </p:graphicFrame>
    </p:spTree>
    <p:extLst>
      <p:ext uri="{BB962C8B-B14F-4D97-AF65-F5344CB8AC3E}">
        <p14:creationId xmlns:p14="http://schemas.microsoft.com/office/powerpoint/2010/main" val="15400693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DD83995A-078B-4EFB-96F8-9963F026D5B6}"/>
              </a:ext>
            </a:extLst>
          </p:cNvPr>
          <p:cNvSpPr txBox="1"/>
          <p:nvPr/>
        </p:nvSpPr>
        <p:spPr>
          <a:xfrm>
            <a:off x="272938" y="842934"/>
            <a:ext cx="9551781" cy="830997"/>
          </a:xfrm>
          <a:prstGeom prst="rect">
            <a:avLst/>
          </a:prstGeom>
          <a:noFill/>
        </p:spPr>
        <p:txBody>
          <a:bodyPr wrap="square" rtlCol="0">
            <a:spAutoFit/>
          </a:bodyPr>
          <a:lstStyle/>
          <a:p>
            <a:r>
              <a:rPr lang="en-US" sz="1600"/>
              <a:t>Let’s consider the gas-solid coexistence curve.  Along both sides of the transition, the chemical potentials ought to be the same (at least because T,p are proper variables for G and so G should be a continuous function of those guys).  And from the Gibbs-Duhem equation we should have:</a:t>
            </a:r>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4262963" y="86281"/>
            <a:ext cx="4005182" cy="57431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Liquid-Gas Transition</a:t>
            </a:r>
            <a:endParaRPr lang="en-US" sz="4800" b="1" u="sng">
              <a:latin typeface="+mn-lt"/>
            </a:endParaRPr>
          </a:p>
        </p:txBody>
      </p:sp>
      <p:graphicFrame>
        <p:nvGraphicFramePr>
          <p:cNvPr id="7" name="Object 6">
            <a:extLst>
              <a:ext uri="{FF2B5EF4-FFF2-40B4-BE49-F238E27FC236}">
                <a16:creationId xmlns:a16="http://schemas.microsoft.com/office/drawing/2014/main" id="{41EA3289-EFCA-406B-BA27-0304AAE40A0B}"/>
              </a:ext>
            </a:extLst>
          </p:cNvPr>
          <p:cNvGraphicFramePr>
            <a:graphicFrameLocks noChangeAspect="1"/>
          </p:cNvGraphicFramePr>
          <p:nvPr>
            <p:extLst>
              <p:ext uri="{D42A27DB-BD31-4B8C-83A1-F6EECF244321}">
                <p14:modId xmlns:p14="http://schemas.microsoft.com/office/powerpoint/2010/main" val="411345241"/>
              </p:ext>
            </p:extLst>
          </p:nvPr>
        </p:nvGraphicFramePr>
        <p:xfrm>
          <a:off x="10143187" y="873414"/>
          <a:ext cx="1569063" cy="557201"/>
        </p:xfrm>
        <a:graphic>
          <a:graphicData uri="http://schemas.openxmlformats.org/presentationml/2006/ole">
            <mc:AlternateContent xmlns:mc="http://schemas.openxmlformats.org/markup-compatibility/2006">
              <mc:Choice xmlns:v="urn:schemas-microsoft-com:vml" Requires="v">
                <p:oleObj name="Equation" r:id="rId3" imgW="1282700" imgH="457200" progId="Equation.DSMT4">
                  <p:embed/>
                </p:oleObj>
              </mc:Choice>
              <mc:Fallback>
                <p:oleObj name="Equation" r:id="rId3" imgW="1282700" imgH="4572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3187" y="873414"/>
                        <a:ext cx="1569063" cy="557201"/>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E34EA0DF-24C4-4DEE-806A-E11AABB5820F}"/>
              </a:ext>
            </a:extLst>
          </p:cNvPr>
          <p:cNvSpPr txBox="1"/>
          <p:nvPr/>
        </p:nvSpPr>
        <p:spPr>
          <a:xfrm>
            <a:off x="3084127" y="1757637"/>
            <a:ext cx="2629118" cy="338554"/>
          </a:xfrm>
          <a:prstGeom prst="rect">
            <a:avLst/>
          </a:prstGeom>
          <a:noFill/>
        </p:spPr>
        <p:txBody>
          <a:bodyPr wrap="none" rtlCol="0">
            <a:spAutoFit/>
          </a:bodyPr>
          <a:lstStyle/>
          <a:p>
            <a:r>
              <a:rPr lang="en-US" sz="1600"/>
              <a:t>Equating these two, we have:</a:t>
            </a:r>
            <a:endParaRPr lang="en-US"/>
          </a:p>
        </p:txBody>
      </p:sp>
      <p:graphicFrame>
        <p:nvGraphicFramePr>
          <p:cNvPr id="16" name="Object 15">
            <a:extLst>
              <a:ext uri="{FF2B5EF4-FFF2-40B4-BE49-F238E27FC236}">
                <a16:creationId xmlns:a16="http://schemas.microsoft.com/office/drawing/2014/main" id="{434EAAFF-6364-4E5E-A479-BB236987062F}"/>
              </a:ext>
            </a:extLst>
          </p:cNvPr>
          <p:cNvGraphicFramePr>
            <a:graphicFrameLocks noChangeAspect="1"/>
          </p:cNvGraphicFramePr>
          <p:nvPr>
            <p:extLst>
              <p:ext uri="{D42A27DB-BD31-4B8C-83A1-F6EECF244321}">
                <p14:modId xmlns:p14="http://schemas.microsoft.com/office/powerpoint/2010/main" val="143388683"/>
              </p:ext>
            </p:extLst>
          </p:nvPr>
        </p:nvGraphicFramePr>
        <p:xfrm>
          <a:off x="3138870" y="2189465"/>
          <a:ext cx="2753930" cy="518212"/>
        </p:xfrm>
        <a:graphic>
          <a:graphicData uri="http://schemas.openxmlformats.org/presentationml/2006/ole">
            <mc:AlternateContent xmlns:mc="http://schemas.openxmlformats.org/markup-compatibility/2006">
              <mc:Choice xmlns:v="urn:schemas-microsoft-com:vml" Requires="v">
                <p:oleObj name="Equation" r:id="rId5" imgW="2070000" imgH="393480" progId="Equation.DSMT4">
                  <p:embed/>
                </p:oleObj>
              </mc:Choice>
              <mc:Fallback>
                <p:oleObj name="Equation" r:id="rId5" imgW="2070000" imgH="393480" progId="Equation.DSMT4">
                  <p:embed/>
                  <p:pic>
                    <p:nvPicPr>
                      <p:cNvPr id="0" name="Object 6"/>
                      <p:cNvPicPr>
                        <a:picLocks noChangeAspect="1" noChangeArrowheads="1"/>
                      </p:cNvPicPr>
                      <p:nvPr/>
                    </p:nvPicPr>
                    <p:blipFill>
                      <a:blip r:embed="rId6"/>
                      <a:srcRect/>
                      <a:stretch>
                        <a:fillRect/>
                      </a:stretch>
                    </p:blipFill>
                    <p:spPr bwMode="auto">
                      <a:xfrm>
                        <a:off x="3138870" y="2189465"/>
                        <a:ext cx="2753930" cy="518212"/>
                      </a:xfrm>
                      <a:prstGeom prst="rect">
                        <a:avLst/>
                      </a:prstGeom>
                      <a:solidFill>
                        <a:srgbClr val="CCFFCC"/>
                      </a:solidFill>
                    </p:spPr>
                  </p:pic>
                </p:oleObj>
              </mc:Fallback>
            </mc:AlternateContent>
          </a:graphicData>
        </a:graphic>
      </p:graphicFrame>
      <p:graphicFrame>
        <p:nvGraphicFramePr>
          <p:cNvPr id="21" name="Object 20">
            <a:extLst>
              <a:ext uri="{FF2B5EF4-FFF2-40B4-BE49-F238E27FC236}">
                <a16:creationId xmlns:a16="http://schemas.microsoft.com/office/drawing/2014/main" id="{7DB02E46-28C0-4D1A-A6D1-383C5E0DEC18}"/>
              </a:ext>
            </a:extLst>
          </p:cNvPr>
          <p:cNvGraphicFramePr>
            <a:graphicFrameLocks noChangeAspect="1"/>
          </p:cNvGraphicFramePr>
          <p:nvPr>
            <p:extLst>
              <p:ext uri="{D42A27DB-BD31-4B8C-83A1-F6EECF244321}">
                <p14:modId xmlns:p14="http://schemas.microsoft.com/office/powerpoint/2010/main" val="2303095240"/>
              </p:ext>
            </p:extLst>
          </p:nvPr>
        </p:nvGraphicFramePr>
        <p:xfrm>
          <a:off x="3138871" y="3320955"/>
          <a:ext cx="1124740" cy="1748885"/>
        </p:xfrm>
        <a:graphic>
          <a:graphicData uri="http://schemas.openxmlformats.org/presentationml/2006/ole">
            <mc:AlternateContent xmlns:mc="http://schemas.openxmlformats.org/markup-compatibility/2006">
              <mc:Choice xmlns:v="urn:schemas-microsoft-com:vml" Requires="v">
                <p:oleObj name="Equation" r:id="rId7" imgW="850900" imgH="1308100" progId="Equation.DSMT4">
                  <p:embed/>
                </p:oleObj>
              </mc:Choice>
              <mc:Fallback>
                <p:oleObj name="Equation" r:id="rId7" imgW="850900" imgH="13081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38871" y="3320955"/>
                        <a:ext cx="1124740" cy="1748885"/>
                      </a:xfrm>
                      <a:prstGeom prst="rect">
                        <a:avLst/>
                      </a:prstGeom>
                      <a:noFill/>
                    </p:spPr>
                  </p:pic>
                </p:oleObj>
              </mc:Fallback>
            </mc:AlternateContent>
          </a:graphicData>
        </a:graphic>
      </p:graphicFrame>
      <p:sp>
        <p:nvSpPr>
          <p:cNvPr id="33" name="TextBox 32">
            <a:extLst>
              <a:ext uri="{FF2B5EF4-FFF2-40B4-BE49-F238E27FC236}">
                <a16:creationId xmlns:a16="http://schemas.microsoft.com/office/drawing/2014/main" id="{FA13E39D-CEFD-48A0-B445-CB4DC22E453E}"/>
              </a:ext>
            </a:extLst>
          </p:cNvPr>
          <p:cNvSpPr txBox="1"/>
          <p:nvPr/>
        </p:nvSpPr>
        <p:spPr>
          <a:xfrm>
            <a:off x="3084127" y="2845039"/>
            <a:ext cx="6154185" cy="338554"/>
          </a:xfrm>
          <a:prstGeom prst="rect">
            <a:avLst/>
          </a:prstGeom>
          <a:noFill/>
        </p:spPr>
        <p:txBody>
          <a:bodyPr wrap="none" rtlCol="0">
            <a:spAutoFit/>
          </a:bodyPr>
          <a:lstStyle/>
          <a:p>
            <a:r>
              <a:rPr lang="en-US" sz="1600"/>
              <a:t>Then, we can also say that V</a:t>
            </a:r>
            <a:r>
              <a:rPr lang="en-US" sz="1600" baseline="-25000"/>
              <a:t>g</a:t>
            </a:r>
            <a:r>
              <a:rPr lang="en-US" sz="1600"/>
              <a:t> should far outweight V</a:t>
            </a:r>
            <a:r>
              <a:rPr lang="en-US" sz="1600" baseline="-25000"/>
              <a:t>s</a:t>
            </a:r>
            <a:r>
              <a:rPr lang="en-US" sz="1600"/>
              <a:t>. And we could say: </a:t>
            </a:r>
            <a:endParaRPr lang="en-US"/>
          </a:p>
        </p:txBody>
      </p:sp>
      <p:sp>
        <p:nvSpPr>
          <p:cNvPr id="37" name="TextBox 36">
            <a:extLst>
              <a:ext uri="{FF2B5EF4-FFF2-40B4-BE49-F238E27FC236}">
                <a16:creationId xmlns:a16="http://schemas.microsoft.com/office/drawing/2014/main" id="{3D1C095D-3BA6-4BAE-8F3F-163998284BCC}"/>
              </a:ext>
            </a:extLst>
          </p:cNvPr>
          <p:cNvSpPr txBox="1"/>
          <p:nvPr/>
        </p:nvSpPr>
        <p:spPr>
          <a:xfrm>
            <a:off x="3084127" y="5217899"/>
            <a:ext cx="7268913" cy="584775"/>
          </a:xfrm>
          <a:prstGeom prst="rect">
            <a:avLst/>
          </a:prstGeom>
          <a:noFill/>
        </p:spPr>
        <p:txBody>
          <a:bodyPr wrap="square" rtlCol="0">
            <a:spAutoFit/>
          </a:bodyPr>
          <a:lstStyle/>
          <a:p>
            <a:r>
              <a:rPr lang="en-US" sz="1600"/>
              <a:t>Integrating, we have the following.  Seems to suggest that, if L is constant, the solid-liquid curve hits the origin: </a:t>
            </a:r>
            <a:endParaRPr lang="en-US"/>
          </a:p>
        </p:txBody>
      </p:sp>
      <p:graphicFrame>
        <p:nvGraphicFramePr>
          <p:cNvPr id="25" name="Object 24">
            <a:extLst>
              <a:ext uri="{FF2B5EF4-FFF2-40B4-BE49-F238E27FC236}">
                <a16:creationId xmlns:a16="http://schemas.microsoft.com/office/drawing/2014/main" id="{D1EC1714-1801-47DD-A5F6-7E5BF46F4908}"/>
              </a:ext>
            </a:extLst>
          </p:cNvPr>
          <p:cNvGraphicFramePr>
            <a:graphicFrameLocks noChangeAspect="1"/>
          </p:cNvGraphicFramePr>
          <p:nvPr>
            <p:extLst>
              <p:ext uri="{D42A27DB-BD31-4B8C-83A1-F6EECF244321}">
                <p14:modId xmlns:p14="http://schemas.microsoft.com/office/powerpoint/2010/main" val="3828065551"/>
              </p:ext>
            </p:extLst>
          </p:nvPr>
        </p:nvGraphicFramePr>
        <p:xfrm>
          <a:off x="3138870" y="5915338"/>
          <a:ext cx="5298121" cy="579623"/>
        </p:xfrm>
        <a:graphic>
          <a:graphicData uri="http://schemas.openxmlformats.org/presentationml/2006/ole">
            <mc:AlternateContent xmlns:mc="http://schemas.openxmlformats.org/markup-compatibility/2006">
              <mc:Choice xmlns:v="urn:schemas-microsoft-com:vml" Requires="v">
                <p:oleObj name="Equation" r:id="rId9" imgW="3352680" imgH="393480" progId="Equation.DSMT4">
                  <p:embed/>
                </p:oleObj>
              </mc:Choice>
              <mc:Fallback>
                <p:oleObj name="Equation" r:id="rId9" imgW="3352680" imgH="393480" progId="Equation.DSMT4">
                  <p:embed/>
                  <p:pic>
                    <p:nvPicPr>
                      <p:cNvPr id="0" name="Object 10"/>
                      <p:cNvPicPr>
                        <a:picLocks noChangeAspect="1" noChangeArrowheads="1"/>
                      </p:cNvPicPr>
                      <p:nvPr/>
                    </p:nvPicPr>
                    <p:blipFill>
                      <a:blip r:embed="rId10"/>
                      <a:srcRect/>
                      <a:stretch>
                        <a:fillRect/>
                      </a:stretch>
                    </p:blipFill>
                    <p:spPr bwMode="auto">
                      <a:xfrm>
                        <a:off x="3138870" y="5915338"/>
                        <a:ext cx="5298121" cy="579623"/>
                      </a:xfrm>
                      <a:prstGeom prst="rect">
                        <a:avLst/>
                      </a:prstGeom>
                      <a:solidFill>
                        <a:srgbClr val="CCFFCC"/>
                      </a:solidFill>
                    </p:spPr>
                  </p:pic>
                </p:oleObj>
              </mc:Fallback>
            </mc:AlternateContent>
          </a:graphicData>
        </a:graphic>
      </p:graphicFrame>
      <p:pic>
        <p:nvPicPr>
          <p:cNvPr id="2" name="Picture 1">
            <a:extLst>
              <a:ext uri="{FF2B5EF4-FFF2-40B4-BE49-F238E27FC236}">
                <a16:creationId xmlns:a16="http://schemas.microsoft.com/office/drawing/2014/main" id="{18FDA8DB-D161-114C-FEA8-E8FE5E28E5D5}"/>
              </a:ext>
            </a:extLst>
          </p:cNvPr>
          <p:cNvPicPr>
            <a:picLocks noChangeAspect="1"/>
          </p:cNvPicPr>
          <p:nvPr/>
        </p:nvPicPr>
        <p:blipFill>
          <a:blip r:embed="rId11"/>
          <a:stretch>
            <a:fillRect/>
          </a:stretch>
        </p:blipFill>
        <p:spPr>
          <a:xfrm>
            <a:off x="272938" y="1891826"/>
            <a:ext cx="1857634" cy="2000529"/>
          </a:xfrm>
          <a:prstGeom prst="rect">
            <a:avLst/>
          </a:prstGeom>
        </p:spPr>
      </p:pic>
    </p:spTree>
    <p:extLst>
      <p:ext uri="{BB962C8B-B14F-4D97-AF65-F5344CB8AC3E}">
        <p14:creationId xmlns:p14="http://schemas.microsoft.com/office/powerpoint/2010/main" val="24093121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6" name="TextBox 25">
            <a:extLst>
              <a:ext uri="{FF2B5EF4-FFF2-40B4-BE49-F238E27FC236}">
                <a16:creationId xmlns:a16="http://schemas.microsoft.com/office/drawing/2014/main" id="{DD83995A-078B-4EFB-96F8-9963F026D5B6}"/>
              </a:ext>
            </a:extLst>
          </p:cNvPr>
          <p:cNvSpPr txBox="1"/>
          <p:nvPr/>
        </p:nvSpPr>
        <p:spPr>
          <a:xfrm>
            <a:off x="448311" y="735582"/>
            <a:ext cx="10086743" cy="584775"/>
          </a:xfrm>
          <a:prstGeom prst="rect">
            <a:avLst/>
          </a:prstGeom>
          <a:noFill/>
        </p:spPr>
        <p:txBody>
          <a:bodyPr wrap="square" rtlCol="0">
            <a:spAutoFit/>
          </a:bodyPr>
          <a:lstStyle/>
          <a:p>
            <a:r>
              <a:rPr lang="en-US" sz="1600"/>
              <a:t>Now let’s consider the Van der Waals model of the gas and see if we can calculate the critical point, critical exponents, etc. among other things…So we’ll recall this is our model:</a:t>
            </a:r>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3324619" y="95874"/>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Van der Waals Gas</a:t>
            </a:r>
            <a:endParaRPr lang="en-US" sz="4800" b="1" u="sng">
              <a:latin typeface="+mn-lt"/>
            </a:endParaRPr>
          </a:p>
        </p:txBody>
      </p:sp>
      <p:graphicFrame>
        <p:nvGraphicFramePr>
          <p:cNvPr id="4" name="Object 3">
            <a:extLst>
              <a:ext uri="{FF2B5EF4-FFF2-40B4-BE49-F238E27FC236}">
                <a16:creationId xmlns:a16="http://schemas.microsoft.com/office/drawing/2014/main" id="{866A3AE8-55E1-432B-A5BD-B0174BCAA98C}"/>
              </a:ext>
            </a:extLst>
          </p:cNvPr>
          <p:cNvGraphicFramePr>
            <a:graphicFrameLocks noChangeAspect="1"/>
          </p:cNvGraphicFramePr>
          <p:nvPr>
            <p:extLst>
              <p:ext uri="{D42A27DB-BD31-4B8C-83A1-F6EECF244321}">
                <p14:modId xmlns:p14="http://schemas.microsoft.com/office/powerpoint/2010/main" val="1176797959"/>
              </p:ext>
            </p:extLst>
          </p:nvPr>
        </p:nvGraphicFramePr>
        <p:xfrm>
          <a:off x="525497" y="1471476"/>
          <a:ext cx="1699544" cy="1170898"/>
        </p:xfrm>
        <a:graphic>
          <a:graphicData uri="http://schemas.openxmlformats.org/presentationml/2006/ole">
            <mc:AlternateContent xmlns:mc="http://schemas.openxmlformats.org/markup-compatibility/2006">
              <mc:Choice xmlns:v="urn:schemas-microsoft-com:vml" Requires="v">
                <p:oleObj name="Equation" r:id="rId3" imgW="1193760" imgH="838080" progId="Equation.DSMT4">
                  <p:embed/>
                </p:oleObj>
              </mc:Choice>
              <mc:Fallback>
                <p:oleObj name="Equation" r:id="rId3" imgW="1193760" imgH="838080" progId="Equation.DSMT4">
                  <p:embed/>
                  <p:pic>
                    <p:nvPicPr>
                      <p:cNvPr id="0" name="Object 6"/>
                      <p:cNvPicPr>
                        <a:picLocks noChangeAspect="1" noChangeArrowheads="1"/>
                      </p:cNvPicPr>
                      <p:nvPr/>
                    </p:nvPicPr>
                    <p:blipFill>
                      <a:blip r:embed="rId4"/>
                      <a:srcRect/>
                      <a:stretch>
                        <a:fillRect/>
                      </a:stretch>
                    </p:blipFill>
                    <p:spPr bwMode="auto">
                      <a:xfrm>
                        <a:off x="525497" y="1471476"/>
                        <a:ext cx="1699544" cy="1170898"/>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3AFA25EC-2F90-4AE1-B1B3-2B9BF4C4B4DE}"/>
              </a:ext>
            </a:extLst>
          </p:cNvPr>
          <p:cNvSpPr txBox="1"/>
          <p:nvPr/>
        </p:nvSpPr>
        <p:spPr>
          <a:xfrm>
            <a:off x="448312" y="5374482"/>
            <a:ext cx="2987676" cy="738664"/>
          </a:xfrm>
          <a:prstGeom prst="rect">
            <a:avLst/>
          </a:prstGeom>
          <a:noFill/>
        </p:spPr>
        <p:txBody>
          <a:bodyPr wrap="square" rtlCol="0">
            <a:spAutoFit/>
          </a:bodyPr>
          <a:lstStyle/>
          <a:p>
            <a:r>
              <a:rPr lang="en-US" sz="1400"/>
              <a:t>But it’s got problems because it has a negative thermal compressibility for some V’s, i.e. positive slope.  </a:t>
            </a:r>
          </a:p>
        </p:txBody>
      </p:sp>
      <p:sp>
        <p:nvSpPr>
          <p:cNvPr id="23" name="TextBox 22">
            <a:extLst>
              <a:ext uri="{FF2B5EF4-FFF2-40B4-BE49-F238E27FC236}">
                <a16:creationId xmlns:a16="http://schemas.microsoft.com/office/drawing/2014/main" id="{92283ABC-8860-4344-A60C-A0119B770A8C}"/>
              </a:ext>
            </a:extLst>
          </p:cNvPr>
          <p:cNvSpPr txBox="1"/>
          <p:nvPr/>
        </p:nvSpPr>
        <p:spPr>
          <a:xfrm>
            <a:off x="4030268" y="5351599"/>
            <a:ext cx="3256652" cy="1384995"/>
          </a:xfrm>
          <a:prstGeom prst="rect">
            <a:avLst/>
          </a:prstGeom>
          <a:noFill/>
        </p:spPr>
        <p:txBody>
          <a:bodyPr wrap="square" rtlCol="0">
            <a:spAutoFit/>
          </a:bodyPr>
          <a:lstStyle/>
          <a:p>
            <a:r>
              <a:rPr lang="en-US" sz="1400"/>
              <a:t>According to Gibbs-Duhem equation, Vdp = Nd</a:t>
            </a:r>
            <a:r>
              <a:rPr lang="el-GR" sz="1400"/>
              <a:t>μ</a:t>
            </a:r>
            <a:r>
              <a:rPr lang="en-US" sz="1400"/>
              <a:t> + SdT.  And since chem potential is same on both sides of transition (EA), and T is constant by construction, p should be constant too (follow dark green line instead of curve).</a:t>
            </a:r>
          </a:p>
        </p:txBody>
      </p:sp>
      <p:sp>
        <p:nvSpPr>
          <p:cNvPr id="19" name="TextBox 18">
            <a:extLst>
              <a:ext uri="{FF2B5EF4-FFF2-40B4-BE49-F238E27FC236}">
                <a16:creationId xmlns:a16="http://schemas.microsoft.com/office/drawing/2014/main" id="{EC45BCE5-AA89-4CEA-A3DC-74D2C11662A0}"/>
              </a:ext>
            </a:extLst>
          </p:cNvPr>
          <p:cNvSpPr txBox="1"/>
          <p:nvPr/>
        </p:nvSpPr>
        <p:spPr>
          <a:xfrm>
            <a:off x="7837365" y="5374482"/>
            <a:ext cx="3635056" cy="1384995"/>
          </a:xfrm>
          <a:prstGeom prst="rect">
            <a:avLst/>
          </a:prstGeom>
          <a:noFill/>
        </p:spPr>
        <p:txBody>
          <a:bodyPr wrap="square" rtlCol="0">
            <a:spAutoFit/>
          </a:bodyPr>
          <a:lstStyle/>
          <a:p>
            <a:r>
              <a:rPr lang="en-US" sz="1400"/>
              <a:t>Question is, where do we place the line?  Answer is that we place it where the chemical potential on either side is the same.  Geometrically this amounts to the following: ∫Nd</a:t>
            </a:r>
            <a:r>
              <a:rPr lang="el-GR" sz="1400"/>
              <a:t>μ</a:t>
            </a:r>
            <a:r>
              <a:rPr lang="en-US" sz="1400"/>
              <a:t> = 0 </a:t>
            </a:r>
            <a:r>
              <a:rPr lang="en-US" sz="1400">
                <a:sym typeface="Wingdings" panose="05000000000000000000" pitchFamily="2" charset="2"/>
              </a:rPr>
              <a:t></a:t>
            </a:r>
            <a:r>
              <a:rPr lang="en-US" sz="1100">
                <a:sym typeface="Wingdings" panose="05000000000000000000" pitchFamily="2" charset="2"/>
              </a:rPr>
              <a:t> </a:t>
            </a:r>
            <a:r>
              <a:rPr lang="en-US" sz="1400"/>
              <a:t>∫Vdp = 0 </a:t>
            </a:r>
            <a:r>
              <a:rPr lang="en-US" sz="1400">
                <a:sym typeface="Wingdings" panose="05000000000000000000" pitchFamily="2" charset="2"/>
              </a:rPr>
              <a:t> equal areas above and below the line.  </a:t>
            </a:r>
            <a:endParaRPr lang="en-US"/>
          </a:p>
        </p:txBody>
      </p:sp>
      <p:pic>
        <p:nvPicPr>
          <p:cNvPr id="2" name="Picture 1">
            <a:extLst>
              <a:ext uri="{FF2B5EF4-FFF2-40B4-BE49-F238E27FC236}">
                <a16:creationId xmlns:a16="http://schemas.microsoft.com/office/drawing/2014/main" id="{C7321731-C202-F1D8-F755-AB548BD670D0}"/>
              </a:ext>
            </a:extLst>
          </p:cNvPr>
          <p:cNvPicPr>
            <a:picLocks noChangeAspect="1"/>
          </p:cNvPicPr>
          <p:nvPr/>
        </p:nvPicPr>
        <p:blipFill>
          <a:blip r:embed="rId5"/>
          <a:stretch>
            <a:fillRect/>
          </a:stretch>
        </p:blipFill>
        <p:spPr>
          <a:xfrm>
            <a:off x="271083" y="3014561"/>
            <a:ext cx="2971789" cy="2337038"/>
          </a:xfrm>
          <a:prstGeom prst="rect">
            <a:avLst/>
          </a:prstGeom>
        </p:spPr>
      </p:pic>
      <p:pic>
        <p:nvPicPr>
          <p:cNvPr id="3" name="Picture 2">
            <a:extLst>
              <a:ext uri="{FF2B5EF4-FFF2-40B4-BE49-F238E27FC236}">
                <a16:creationId xmlns:a16="http://schemas.microsoft.com/office/drawing/2014/main" id="{EEDB162E-8333-7CE0-2D95-A4048EE11A6B}"/>
              </a:ext>
            </a:extLst>
          </p:cNvPr>
          <p:cNvPicPr>
            <a:picLocks noChangeAspect="1"/>
          </p:cNvPicPr>
          <p:nvPr/>
        </p:nvPicPr>
        <p:blipFill>
          <a:blip r:embed="rId6"/>
          <a:stretch>
            <a:fillRect/>
          </a:stretch>
        </p:blipFill>
        <p:spPr>
          <a:xfrm>
            <a:off x="3875064" y="3107216"/>
            <a:ext cx="2924583" cy="2267266"/>
          </a:xfrm>
          <a:prstGeom prst="rect">
            <a:avLst/>
          </a:prstGeom>
        </p:spPr>
      </p:pic>
      <p:pic>
        <p:nvPicPr>
          <p:cNvPr id="6" name="Picture 5">
            <a:extLst>
              <a:ext uri="{FF2B5EF4-FFF2-40B4-BE49-F238E27FC236}">
                <a16:creationId xmlns:a16="http://schemas.microsoft.com/office/drawing/2014/main" id="{199C6F58-CEEE-A5F5-0C87-94EE528DD3D1}"/>
              </a:ext>
            </a:extLst>
          </p:cNvPr>
          <p:cNvPicPr>
            <a:picLocks noChangeAspect="1"/>
          </p:cNvPicPr>
          <p:nvPr/>
        </p:nvPicPr>
        <p:blipFill>
          <a:blip r:embed="rId7"/>
          <a:stretch>
            <a:fillRect/>
          </a:stretch>
        </p:blipFill>
        <p:spPr>
          <a:xfrm>
            <a:off x="3888466" y="1446917"/>
            <a:ext cx="1581371" cy="1533739"/>
          </a:xfrm>
          <a:prstGeom prst="rect">
            <a:avLst/>
          </a:prstGeom>
        </p:spPr>
      </p:pic>
    </p:spTree>
    <p:extLst>
      <p:ext uri="{BB962C8B-B14F-4D97-AF65-F5344CB8AC3E}">
        <p14:creationId xmlns:p14="http://schemas.microsoft.com/office/powerpoint/2010/main" val="25909289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DD83995A-078B-4EFB-96F8-9963F026D5B6}"/>
              </a:ext>
            </a:extLst>
          </p:cNvPr>
          <p:cNvSpPr txBox="1"/>
          <p:nvPr/>
        </p:nvSpPr>
        <p:spPr>
          <a:xfrm>
            <a:off x="448310" y="735582"/>
            <a:ext cx="5019235" cy="523220"/>
          </a:xfrm>
          <a:prstGeom prst="rect">
            <a:avLst/>
          </a:prstGeom>
          <a:noFill/>
        </p:spPr>
        <p:txBody>
          <a:bodyPr wrap="square" rtlCol="0">
            <a:spAutoFit/>
          </a:bodyPr>
          <a:lstStyle/>
          <a:p>
            <a:r>
              <a:rPr lang="en-US" sz="1400" dirty="0"/>
              <a:t>Next, to locate the critical point we can solve for where the compressibility is infinite </a:t>
            </a:r>
            <a:r>
              <a:rPr lang="en-US" sz="1400" dirty="0">
                <a:sym typeface="Wingdings" panose="05000000000000000000" pitchFamily="2" charset="2"/>
              </a:rPr>
              <a:t> </a:t>
            </a:r>
            <a:r>
              <a:rPr lang="en-US" sz="1400" dirty="0" err="1">
                <a:sym typeface="Wingdings" panose="05000000000000000000" pitchFamily="2" charset="2"/>
              </a:rPr>
              <a:t>dV</a:t>
            </a:r>
            <a:r>
              <a:rPr lang="en-US" sz="1400" dirty="0">
                <a:sym typeface="Wingdings" panose="05000000000000000000" pitchFamily="2" charset="2"/>
              </a:rPr>
              <a:t>/</a:t>
            </a:r>
            <a:r>
              <a:rPr lang="en-US" sz="1400" dirty="0" err="1">
                <a:sym typeface="Wingdings" panose="05000000000000000000" pitchFamily="2" charset="2"/>
              </a:rPr>
              <a:t>dp</a:t>
            </a:r>
            <a:r>
              <a:rPr lang="en-US" sz="1400" dirty="0">
                <a:sym typeface="Wingdings" panose="05000000000000000000" pitchFamily="2" charset="2"/>
              </a:rPr>
              <a:t> = ∞  </a:t>
            </a:r>
            <a:r>
              <a:rPr lang="en-US" sz="1400" dirty="0" err="1">
                <a:sym typeface="Wingdings" panose="05000000000000000000" pitchFamily="2" charset="2"/>
              </a:rPr>
              <a:t>dp</a:t>
            </a:r>
            <a:r>
              <a:rPr lang="en-US" sz="1400" dirty="0">
                <a:sym typeface="Wingdings" panose="05000000000000000000" pitchFamily="2" charset="2"/>
              </a:rPr>
              <a:t>/</a:t>
            </a:r>
            <a:r>
              <a:rPr lang="en-US" sz="1400" dirty="0" err="1">
                <a:sym typeface="Wingdings" panose="05000000000000000000" pitchFamily="2" charset="2"/>
              </a:rPr>
              <a:t>dV</a:t>
            </a:r>
            <a:r>
              <a:rPr lang="en-US" sz="1400" dirty="0">
                <a:sym typeface="Wingdings" panose="05000000000000000000" pitchFamily="2" charset="2"/>
              </a:rPr>
              <a:t> = 0.  This is at:</a:t>
            </a:r>
            <a:endParaRPr lang="en-US" dirty="0"/>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3251296" y="98632"/>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Van der Waals Gas</a:t>
            </a:r>
            <a:endParaRPr lang="en-US" sz="4800" b="1" u="sng">
              <a:latin typeface="+mn-lt"/>
            </a:endParaRPr>
          </a:p>
        </p:txBody>
      </p:sp>
      <p:graphicFrame>
        <p:nvGraphicFramePr>
          <p:cNvPr id="6" name="Object 5">
            <a:extLst>
              <a:ext uri="{FF2B5EF4-FFF2-40B4-BE49-F238E27FC236}">
                <a16:creationId xmlns:a16="http://schemas.microsoft.com/office/drawing/2014/main" id="{E6FD353A-3643-4AA2-AE00-FCE6DECF29F6}"/>
              </a:ext>
            </a:extLst>
          </p:cNvPr>
          <p:cNvGraphicFramePr>
            <a:graphicFrameLocks noChangeAspect="1"/>
          </p:cNvGraphicFramePr>
          <p:nvPr>
            <p:extLst>
              <p:ext uri="{D42A27DB-BD31-4B8C-83A1-F6EECF244321}">
                <p14:modId xmlns:p14="http://schemas.microsoft.com/office/powerpoint/2010/main" val="1109665577"/>
              </p:ext>
            </p:extLst>
          </p:nvPr>
        </p:nvGraphicFramePr>
        <p:xfrm>
          <a:off x="533404" y="1625364"/>
          <a:ext cx="3409326" cy="527327"/>
        </p:xfrm>
        <a:graphic>
          <a:graphicData uri="http://schemas.openxmlformats.org/presentationml/2006/ole">
            <mc:AlternateContent xmlns:mc="http://schemas.openxmlformats.org/markup-compatibility/2006">
              <mc:Choice xmlns:v="urn:schemas-microsoft-com:vml" Requires="v">
                <p:oleObj name="Equation" r:id="rId3" imgW="2514600" imgH="393700" progId="Equation.DSMT4">
                  <p:embed/>
                </p:oleObj>
              </mc:Choice>
              <mc:Fallback>
                <p:oleObj name="Equation" r:id="rId3" imgW="2514600" imgH="3937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4" y="1625364"/>
                        <a:ext cx="3409326" cy="527327"/>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0DA111B1-9EFB-42B8-84D0-9F45F8AE3D82}"/>
              </a:ext>
            </a:extLst>
          </p:cNvPr>
          <p:cNvSpPr txBox="1"/>
          <p:nvPr/>
        </p:nvSpPr>
        <p:spPr>
          <a:xfrm>
            <a:off x="533404" y="2363776"/>
            <a:ext cx="3409326" cy="1169551"/>
          </a:xfrm>
          <a:prstGeom prst="rect">
            <a:avLst/>
          </a:prstGeom>
          <a:noFill/>
        </p:spPr>
        <p:txBody>
          <a:bodyPr wrap="square" rtlCol="0">
            <a:spAutoFit/>
          </a:bodyPr>
          <a:lstStyle/>
          <a:p>
            <a:r>
              <a:rPr lang="en-US" sz="1400"/>
              <a:t>Now let’s consider </a:t>
            </a:r>
            <a:r>
              <a:rPr lang="el-GR" sz="1400"/>
              <a:t>φ</a:t>
            </a:r>
            <a:r>
              <a:rPr lang="en-US" sz="1400"/>
              <a:t> = V</a:t>
            </a:r>
            <a:r>
              <a:rPr lang="en-US" sz="1400" baseline="-25000"/>
              <a:t>g</a:t>
            </a:r>
            <a:r>
              <a:rPr lang="en-US" sz="1400"/>
              <a:t> - V</a:t>
            </a:r>
            <a:r>
              <a:rPr lang="en-US" sz="1400" baseline="-25000"/>
              <a:t>ℓ</a:t>
            </a:r>
            <a:r>
              <a:rPr lang="en-US" sz="1400"/>
              <a:t> as we approach T</a:t>
            </a:r>
            <a:r>
              <a:rPr lang="en-US" sz="1400" baseline="-25000"/>
              <a:t>c</a:t>
            </a:r>
            <a:r>
              <a:rPr lang="en-US" sz="1400"/>
              <a:t> along the coexistence curve.  It’s basically just the width of the line up there on the right.  After somewhat intense algebra, we get:</a:t>
            </a:r>
            <a:endParaRPr lang="en-US"/>
          </a:p>
        </p:txBody>
      </p:sp>
      <p:graphicFrame>
        <p:nvGraphicFramePr>
          <p:cNvPr id="14" name="Object 13">
            <a:extLst>
              <a:ext uri="{FF2B5EF4-FFF2-40B4-BE49-F238E27FC236}">
                <a16:creationId xmlns:a16="http://schemas.microsoft.com/office/drawing/2014/main" id="{AA836BA6-67F1-4FA1-B017-AFABAB4F326E}"/>
              </a:ext>
            </a:extLst>
          </p:cNvPr>
          <p:cNvGraphicFramePr>
            <a:graphicFrameLocks noChangeAspect="1"/>
          </p:cNvGraphicFramePr>
          <p:nvPr>
            <p:extLst>
              <p:ext uri="{D42A27DB-BD31-4B8C-83A1-F6EECF244321}">
                <p14:modId xmlns:p14="http://schemas.microsoft.com/office/powerpoint/2010/main" val="3341040170"/>
              </p:ext>
            </p:extLst>
          </p:nvPr>
        </p:nvGraphicFramePr>
        <p:xfrm>
          <a:off x="606425" y="3677944"/>
          <a:ext cx="2520950" cy="330200"/>
        </p:xfrm>
        <a:graphic>
          <a:graphicData uri="http://schemas.openxmlformats.org/presentationml/2006/ole">
            <mc:AlternateContent xmlns:mc="http://schemas.openxmlformats.org/markup-compatibility/2006">
              <mc:Choice xmlns:v="urn:schemas-microsoft-com:vml" Requires="v">
                <p:oleObj name="Equation" r:id="rId5" imgW="1930320" imgH="253800" progId="Equation.DSMT4">
                  <p:embed/>
                </p:oleObj>
              </mc:Choice>
              <mc:Fallback>
                <p:oleObj name="Equation" r:id="rId5" imgW="1930320" imgH="253800" progId="Equation.DSMT4">
                  <p:embed/>
                  <p:pic>
                    <p:nvPicPr>
                      <p:cNvPr id="0" name="Object 11"/>
                      <p:cNvPicPr>
                        <a:picLocks noChangeAspect="1" noChangeArrowheads="1"/>
                      </p:cNvPicPr>
                      <p:nvPr/>
                    </p:nvPicPr>
                    <p:blipFill>
                      <a:blip r:embed="rId6"/>
                      <a:srcRect/>
                      <a:stretch>
                        <a:fillRect/>
                      </a:stretch>
                    </p:blipFill>
                    <p:spPr bwMode="auto">
                      <a:xfrm>
                        <a:off x="606425" y="3677944"/>
                        <a:ext cx="2520950" cy="330200"/>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0E3F5CE6-8E0E-4766-A403-53FCB196D7D8}"/>
              </a:ext>
            </a:extLst>
          </p:cNvPr>
          <p:cNvSpPr txBox="1"/>
          <p:nvPr/>
        </p:nvSpPr>
        <p:spPr>
          <a:xfrm>
            <a:off x="533404" y="4279902"/>
            <a:ext cx="3595536" cy="1169551"/>
          </a:xfrm>
          <a:prstGeom prst="rect">
            <a:avLst/>
          </a:prstGeom>
          <a:noFill/>
        </p:spPr>
        <p:txBody>
          <a:bodyPr wrap="square" rtlCol="0">
            <a:spAutoFit/>
          </a:bodyPr>
          <a:lstStyle/>
          <a:p>
            <a:r>
              <a:rPr lang="en-US" sz="1400"/>
              <a:t>Now let’s consider </a:t>
            </a:r>
            <a:r>
              <a:rPr lang="el-GR" sz="1400"/>
              <a:t>φ</a:t>
            </a:r>
            <a:r>
              <a:rPr lang="en-US" sz="1400" baseline="-25000"/>
              <a:t>c</a:t>
            </a:r>
            <a:r>
              <a:rPr lang="en-US" sz="1400"/>
              <a:t> = V</a:t>
            </a:r>
            <a:r>
              <a:rPr lang="en-US" sz="1400" baseline="-25000"/>
              <a:t>g</a:t>
            </a:r>
            <a:r>
              <a:rPr lang="en-US" sz="1400"/>
              <a:t> - V</a:t>
            </a:r>
            <a:r>
              <a:rPr lang="en-US" sz="1400" baseline="-25000"/>
              <a:t>c</a:t>
            </a:r>
            <a:r>
              <a:rPr lang="en-US" sz="1400"/>
              <a:t> as we approach T</a:t>
            </a:r>
            <a:r>
              <a:rPr lang="en-US" sz="1400" baseline="-25000"/>
              <a:t>c</a:t>
            </a:r>
            <a:r>
              <a:rPr lang="en-US" sz="1400"/>
              <a:t> along the constant pressure axis.  This is easy to do since we just take our p(V) equation, and solve for V in the vicinity of T</a:t>
            </a:r>
            <a:r>
              <a:rPr lang="en-US" sz="1400" baseline="-25000"/>
              <a:t>c</a:t>
            </a:r>
            <a:r>
              <a:rPr lang="en-US" sz="1400"/>
              <a:t>.  We get:</a:t>
            </a:r>
            <a:endParaRPr lang="en-US"/>
          </a:p>
        </p:txBody>
      </p:sp>
      <p:graphicFrame>
        <p:nvGraphicFramePr>
          <p:cNvPr id="17" name="Object 16">
            <a:extLst>
              <a:ext uri="{FF2B5EF4-FFF2-40B4-BE49-F238E27FC236}">
                <a16:creationId xmlns:a16="http://schemas.microsoft.com/office/drawing/2014/main" id="{0DDAC1BA-A2CF-42EE-AD24-B9297F00B465}"/>
              </a:ext>
            </a:extLst>
          </p:cNvPr>
          <p:cNvGraphicFramePr>
            <a:graphicFrameLocks noChangeAspect="1"/>
          </p:cNvGraphicFramePr>
          <p:nvPr>
            <p:extLst>
              <p:ext uri="{D42A27DB-BD31-4B8C-83A1-F6EECF244321}">
                <p14:modId xmlns:p14="http://schemas.microsoft.com/office/powerpoint/2010/main" val="2573393966"/>
              </p:ext>
            </p:extLst>
          </p:nvPr>
        </p:nvGraphicFramePr>
        <p:xfrm>
          <a:off x="606523" y="5523292"/>
          <a:ext cx="2151062" cy="312737"/>
        </p:xfrm>
        <a:graphic>
          <a:graphicData uri="http://schemas.openxmlformats.org/presentationml/2006/ole">
            <mc:AlternateContent xmlns:mc="http://schemas.openxmlformats.org/markup-compatibility/2006">
              <mc:Choice xmlns:v="urn:schemas-microsoft-com:vml" Requires="v">
                <p:oleObj name="Equation" r:id="rId7" imgW="1739880" imgH="253800" progId="Equation.DSMT4">
                  <p:embed/>
                </p:oleObj>
              </mc:Choice>
              <mc:Fallback>
                <p:oleObj name="Equation" r:id="rId7" imgW="1739880" imgH="253800" progId="Equation.DSMT4">
                  <p:embed/>
                  <p:pic>
                    <p:nvPicPr>
                      <p:cNvPr id="0" name="Object 13"/>
                      <p:cNvPicPr>
                        <a:picLocks noChangeAspect="1" noChangeArrowheads="1"/>
                      </p:cNvPicPr>
                      <p:nvPr/>
                    </p:nvPicPr>
                    <p:blipFill>
                      <a:blip r:embed="rId8"/>
                      <a:srcRect/>
                      <a:stretch>
                        <a:fillRect/>
                      </a:stretch>
                    </p:blipFill>
                    <p:spPr bwMode="auto">
                      <a:xfrm>
                        <a:off x="606523" y="5523292"/>
                        <a:ext cx="2151062" cy="312737"/>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26956D0A-49FD-4433-941A-2D921A812190}"/>
              </a:ext>
            </a:extLst>
          </p:cNvPr>
          <p:cNvGraphicFramePr>
            <a:graphicFrameLocks noChangeAspect="1"/>
          </p:cNvGraphicFramePr>
          <p:nvPr>
            <p:extLst>
              <p:ext uri="{D42A27DB-BD31-4B8C-83A1-F6EECF244321}">
                <p14:modId xmlns:p14="http://schemas.microsoft.com/office/powerpoint/2010/main" val="260705066"/>
              </p:ext>
            </p:extLst>
          </p:nvPr>
        </p:nvGraphicFramePr>
        <p:xfrm>
          <a:off x="4731403" y="4747808"/>
          <a:ext cx="2893832" cy="593930"/>
        </p:xfrm>
        <a:graphic>
          <a:graphicData uri="http://schemas.openxmlformats.org/presentationml/2006/ole">
            <mc:AlternateContent xmlns:mc="http://schemas.openxmlformats.org/markup-compatibility/2006">
              <mc:Choice xmlns:v="urn:schemas-microsoft-com:vml" Requires="v">
                <p:oleObj name="Equation" r:id="rId9" imgW="2336760" imgH="482400" progId="Equation.DSMT4">
                  <p:embed/>
                </p:oleObj>
              </mc:Choice>
              <mc:Fallback>
                <p:oleObj name="Equation" r:id="rId9" imgW="2336760" imgH="482400" progId="Equation.DSMT4">
                  <p:embed/>
                  <p:pic>
                    <p:nvPicPr>
                      <p:cNvPr id="0" name="Object 19"/>
                      <p:cNvPicPr>
                        <a:picLocks noChangeAspect="1" noChangeArrowheads="1"/>
                      </p:cNvPicPr>
                      <p:nvPr/>
                    </p:nvPicPr>
                    <p:blipFill>
                      <a:blip r:embed="rId10"/>
                      <a:srcRect/>
                      <a:stretch>
                        <a:fillRect/>
                      </a:stretch>
                    </p:blipFill>
                    <p:spPr bwMode="auto">
                      <a:xfrm>
                        <a:off x="4731403" y="4747808"/>
                        <a:ext cx="2893832" cy="593930"/>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C04A7994-2DBB-479F-B41D-E6C853E34318}"/>
              </a:ext>
            </a:extLst>
          </p:cNvPr>
          <p:cNvSpPr txBox="1"/>
          <p:nvPr/>
        </p:nvSpPr>
        <p:spPr>
          <a:xfrm>
            <a:off x="4646634" y="2296691"/>
            <a:ext cx="3409326" cy="523220"/>
          </a:xfrm>
          <a:prstGeom prst="rect">
            <a:avLst/>
          </a:prstGeom>
          <a:noFill/>
        </p:spPr>
        <p:txBody>
          <a:bodyPr wrap="square" rtlCol="0">
            <a:spAutoFit/>
          </a:bodyPr>
          <a:lstStyle/>
          <a:p>
            <a:r>
              <a:rPr lang="en-US" sz="1400"/>
              <a:t>The heat capacity C</a:t>
            </a:r>
            <a:r>
              <a:rPr lang="en-US" sz="1400" baseline="-25000"/>
              <a:t>V</a:t>
            </a:r>
            <a:r>
              <a:rPr lang="en-US" sz="1400"/>
              <a:t> is constant and so we just have:</a:t>
            </a:r>
            <a:endParaRPr lang="en-US"/>
          </a:p>
        </p:txBody>
      </p:sp>
      <p:graphicFrame>
        <p:nvGraphicFramePr>
          <p:cNvPr id="28" name="Object 27">
            <a:extLst>
              <a:ext uri="{FF2B5EF4-FFF2-40B4-BE49-F238E27FC236}">
                <a16:creationId xmlns:a16="http://schemas.microsoft.com/office/drawing/2014/main" id="{294254B0-448B-43C9-BC96-AA91F22F176E}"/>
              </a:ext>
            </a:extLst>
          </p:cNvPr>
          <p:cNvGraphicFramePr>
            <a:graphicFrameLocks noChangeAspect="1"/>
          </p:cNvGraphicFramePr>
          <p:nvPr>
            <p:extLst>
              <p:ext uri="{D42A27DB-BD31-4B8C-83A1-F6EECF244321}">
                <p14:modId xmlns:p14="http://schemas.microsoft.com/office/powerpoint/2010/main" val="3390210014"/>
              </p:ext>
            </p:extLst>
          </p:nvPr>
        </p:nvGraphicFramePr>
        <p:xfrm>
          <a:off x="4731403" y="2893141"/>
          <a:ext cx="2139950" cy="520700"/>
        </p:xfrm>
        <a:graphic>
          <a:graphicData uri="http://schemas.openxmlformats.org/presentationml/2006/ole">
            <mc:AlternateContent xmlns:mc="http://schemas.openxmlformats.org/markup-compatibility/2006">
              <mc:Choice xmlns:v="urn:schemas-microsoft-com:vml" Requires="v">
                <p:oleObj name="Equation" r:id="rId11" imgW="1765080" imgH="431640" progId="Equation.DSMT4">
                  <p:embed/>
                </p:oleObj>
              </mc:Choice>
              <mc:Fallback>
                <p:oleObj name="Equation" r:id="rId11" imgW="1765080" imgH="431640" progId="Equation.DSMT4">
                  <p:embed/>
                  <p:pic>
                    <p:nvPicPr>
                      <p:cNvPr id="25" name="Object 24">
                        <a:extLst>
                          <a:ext uri="{FF2B5EF4-FFF2-40B4-BE49-F238E27FC236}">
                            <a16:creationId xmlns:a16="http://schemas.microsoft.com/office/drawing/2014/main" id="{26956D0A-49FD-4433-941A-2D921A812190}"/>
                          </a:ext>
                        </a:extLst>
                      </p:cNvPr>
                      <p:cNvPicPr>
                        <a:picLocks noChangeAspect="1" noChangeArrowheads="1"/>
                      </p:cNvPicPr>
                      <p:nvPr/>
                    </p:nvPicPr>
                    <p:blipFill>
                      <a:blip r:embed="rId12"/>
                      <a:srcRect/>
                      <a:stretch>
                        <a:fillRect/>
                      </a:stretch>
                    </p:blipFill>
                    <p:spPr bwMode="auto">
                      <a:xfrm>
                        <a:off x="4731403" y="2893141"/>
                        <a:ext cx="2139950" cy="520700"/>
                      </a:xfrm>
                      <a:prstGeom prst="rect">
                        <a:avLst/>
                      </a:prstGeom>
                      <a:noFill/>
                    </p:spPr>
                  </p:pic>
                </p:oleObj>
              </mc:Fallback>
            </mc:AlternateContent>
          </a:graphicData>
        </a:graphic>
      </p:graphicFrame>
      <p:sp>
        <p:nvSpPr>
          <p:cNvPr id="29" name="TextBox 28">
            <a:extLst>
              <a:ext uri="{FF2B5EF4-FFF2-40B4-BE49-F238E27FC236}">
                <a16:creationId xmlns:a16="http://schemas.microsoft.com/office/drawing/2014/main" id="{6A8B09A7-2F46-4F1A-A760-AAD40E0BF6C0}"/>
              </a:ext>
            </a:extLst>
          </p:cNvPr>
          <p:cNvSpPr txBox="1"/>
          <p:nvPr/>
        </p:nvSpPr>
        <p:spPr>
          <a:xfrm>
            <a:off x="4648305" y="4196680"/>
            <a:ext cx="3409326" cy="523220"/>
          </a:xfrm>
          <a:prstGeom prst="rect">
            <a:avLst/>
          </a:prstGeom>
          <a:noFill/>
        </p:spPr>
        <p:txBody>
          <a:bodyPr wrap="square" rtlCol="0">
            <a:spAutoFit/>
          </a:bodyPr>
          <a:lstStyle/>
          <a:p>
            <a:r>
              <a:rPr lang="en-US" sz="1400"/>
              <a:t>And then we can straightforwardly evaluate the compressibility.  We get:</a:t>
            </a:r>
            <a:endParaRPr lang="en-US"/>
          </a:p>
        </p:txBody>
      </p:sp>
      <p:pic>
        <p:nvPicPr>
          <p:cNvPr id="2" name="Picture 1">
            <a:extLst>
              <a:ext uri="{FF2B5EF4-FFF2-40B4-BE49-F238E27FC236}">
                <a16:creationId xmlns:a16="http://schemas.microsoft.com/office/drawing/2014/main" id="{C998A6D2-9D4A-9182-7164-AA59FCFB3ADF}"/>
              </a:ext>
            </a:extLst>
          </p:cNvPr>
          <p:cNvPicPr>
            <a:picLocks noChangeAspect="1"/>
          </p:cNvPicPr>
          <p:nvPr/>
        </p:nvPicPr>
        <p:blipFill>
          <a:blip r:embed="rId13"/>
          <a:stretch>
            <a:fillRect/>
          </a:stretch>
        </p:blipFill>
        <p:spPr>
          <a:xfrm>
            <a:off x="8579241" y="98632"/>
            <a:ext cx="3486637" cy="2381582"/>
          </a:xfrm>
          <a:prstGeom prst="rect">
            <a:avLst/>
          </a:prstGeom>
        </p:spPr>
      </p:pic>
    </p:spTree>
    <p:extLst>
      <p:ext uri="{BB962C8B-B14F-4D97-AF65-F5344CB8AC3E}">
        <p14:creationId xmlns:p14="http://schemas.microsoft.com/office/powerpoint/2010/main" val="15637453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DD83995A-078B-4EFB-96F8-9963F026D5B6}"/>
              </a:ext>
            </a:extLst>
          </p:cNvPr>
          <p:cNvSpPr txBox="1"/>
          <p:nvPr/>
        </p:nvSpPr>
        <p:spPr>
          <a:xfrm>
            <a:off x="7710092" y="1156615"/>
            <a:ext cx="4318204" cy="2246769"/>
          </a:xfrm>
          <a:prstGeom prst="rect">
            <a:avLst/>
          </a:prstGeom>
          <a:noFill/>
        </p:spPr>
        <p:txBody>
          <a:bodyPr wrap="square" rtlCol="0">
            <a:spAutoFit/>
          </a:bodyPr>
          <a:lstStyle/>
          <a:p>
            <a:r>
              <a:rPr lang="en-US" sz="1400" dirty="0"/>
              <a:t>So if we use some care in working out the Maxwell constructed pressure bisecting the areas in p-V curve, as well as the volumes where it intersects the p-V curve, we find that stuff over there to the left.  </a:t>
            </a:r>
          </a:p>
          <a:p>
            <a:endParaRPr lang="en-US" sz="1400" dirty="0"/>
          </a:p>
          <a:p>
            <a:r>
              <a:rPr lang="en-US" sz="1400" dirty="0"/>
              <a:t>The corresponding Free Energy is the solid red line.  Note it’s linear between the liquid – gas volumes.  And in fact the slope of F at those two volumes matches (which it must basically, since the pressure is the same at those two points).  </a:t>
            </a:r>
            <a:endParaRPr lang="en-US" dirty="0"/>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3067396" y="88308"/>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Van der Waals Gas</a:t>
            </a:r>
            <a:endParaRPr lang="en-US" sz="4800" b="1" u="sng">
              <a:latin typeface="+mn-lt"/>
            </a:endParaRPr>
          </a:p>
        </p:txBody>
      </p:sp>
      <p:graphicFrame>
        <p:nvGraphicFramePr>
          <p:cNvPr id="20" name="Object 19">
            <a:extLst>
              <a:ext uri="{FF2B5EF4-FFF2-40B4-BE49-F238E27FC236}">
                <a16:creationId xmlns:a16="http://schemas.microsoft.com/office/drawing/2014/main" id="{B46536A7-8492-4A2A-A1A0-2FADC1A282C6}"/>
              </a:ext>
            </a:extLst>
          </p:cNvPr>
          <p:cNvGraphicFramePr>
            <a:graphicFrameLocks noChangeAspect="1"/>
          </p:cNvGraphicFramePr>
          <p:nvPr>
            <p:extLst>
              <p:ext uri="{D42A27DB-BD31-4B8C-83A1-F6EECF244321}">
                <p14:modId xmlns:p14="http://schemas.microsoft.com/office/powerpoint/2010/main" val="558882605"/>
              </p:ext>
            </p:extLst>
          </p:nvPr>
        </p:nvGraphicFramePr>
        <p:xfrm>
          <a:off x="163705" y="1406455"/>
          <a:ext cx="1485601" cy="571385"/>
        </p:xfrm>
        <a:graphic>
          <a:graphicData uri="http://schemas.openxmlformats.org/presentationml/2006/ole">
            <mc:AlternateContent xmlns:mc="http://schemas.openxmlformats.org/markup-compatibility/2006">
              <mc:Choice xmlns:v="urn:schemas-microsoft-com:vml" Requires="v">
                <p:oleObj name="Equation" r:id="rId3" imgW="1320480" imgH="507960" progId="Equation.DSMT4">
                  <p:embed/>
                </p:oleObj>
              </mc:Choice>
              <mc:Fallback>
                <p:oleObj name="Equation" r:id="rId3" imgW="1320480" imgH="507960" progId="Equation.DSMT4">
                  <p:embed/>
                  <p:pic>
                    <p:nvPicPr>
                      <p:cNvPr id="0" name=""/>
                      <p:cNvPicPr/>
                      <p:nvPr/>
                    </p:nvPicPr>
                    <p:blipFill>
                      <a:blip r:embed="rId4"/>
                      <a:stretch>
                        <a:fillRect/>
                      </a:stretch>
                    </p:blipFill>
                    <p:spPr>
                      <a:xfrm>
                        <a:off x="163705" y="1406455"/>
                        <a:ext cx="1485601" cy="571385"/>
                      </a:xfrm>
                      <a:prstGeom prst="rect">
                        <a:avLst/>
                      </a:prstGeom>
                    </p:spPr>
                  </p:pic>
                </p:oleObj>
              </mc:Fallback>
            </mc:AlternateContent>
          </a:graphicData>
        </a:graphic>
      </p:graphicFrame>
      <p:sp>
        <p:nvSpPr>
          <p:cNvPr id="34" name="TextBox 33">
            <a:extLst>
              <a:ext uri="{FF2B5EF4-FFF2-40B4-BE49-F238E27FC236}">
                <a16:creationId xmlns:a16="http://schemas.microsoft.com/office/drawing/2014/main" id="{990D9B1E-91A2-4E5E-A931-B551A725BE28}"/>
              </a:ext>
            </a:extLst>
          </p:cNvPr>
          <p:cNvSpPr txBox="1"/>
          <p:nvPr/>
        </p:nvSpPr>
        <p:spPr>
          <a:xfrm>
            <a:off x="195907" y="3925818"/>
            <a:ext cx="11597025" cy="1815882"/>
          </a:xfrm>
          <a:prstGeom prst="rect">
            <a:avLst/>
          </a:prstGeom>
          <a:noFill/>
        </p:spPr>
        <p:txBody>
          <a:bodyPr wrap="square" rtlCol="0">
            <a:spAutoFit/>
          </a:bodyPr>
          <a:lstStyle/>
          <a:p>
            <a:pPr marL="0" marR="0">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So for this temperature, say, if the substance is at any volume V &lt; 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dirty="0">
                <a:effectLst/>
                <a:latin typeface="Calibri" panose="020F0502020204030204" pitchFamily="34" charset="0"/>
                <a:ea typeface="Calibri" panose="020F0502020204030204" pitchFamily="34" charset="0"/>
                <a:cs typeface="Calibri" panose="020F0502020204030204" pitchFamily="34" charset="0"/>
              </a:rPr>
              <a:t>, it will be a liquid.  And if it’s at volume V &gt; 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g</a:t>
            </a:r>
            <a:r>
              <a:rPr lang="en-US" sz="1400" dirty="0">
                <a:effectLst/>
                <a:latin typeface="Calibri" panose="020F0502020204030204" pitchFamily="34" charset="0"/>
                <a:ea typeface="Calibri" panose="020F0502020204030204" pitchFamily="34" charset="0"/>
                <a:cs typeface="Calibri" panose="020F0502020204030204" pitchFamily="34" charset="0"/>
              </a:rPr>
              <a:t>, it’ll be a gas.  If we start our substance out at 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dirty="0">
                <a:effectLst/>
                <a:latin typeface="Calibri" panose="020F0502020204030204" pitchFamily="34" charset="0"/>
                <a:ea typeface="Calibri" panose="020F0502020204030204" pitchFamily="34" charset="0"/>
                <a:cs typeface="Calibri" panose="020F0502020204030204" pitchFamily="34" charset="0"/>
              </a:rPr>
              <a:t> and add heat, keeping pressure constant, then its volume will expand along the straight part of the p(V) curve.  Basically some of the liquid will boil off into vapor.  And while the liquid part will lose volume therefore, the vapor part will gain volume, more than is lost to the liquid part, and so the volume overall will increase.  As we continue adding heat, keeping pressure constant, along the straight line p(V) curve, the ever decreasing liquid part will keep its density constant, so that if N</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 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 are the number of particles and volume of the remaining liquid part, then its density N</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 will always be equal to the density it started out with N</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dirty="0">
                <a:effectLst/>
                <a:latin typeface="Calibri" panose="020F0502020204030204" pitchFamily="34" charset="0"/>
                <a:ea typeface="Calibri" panose="020F0502020204030204" pitchFamily="34" charset="0"/>
                <a:cs typeface="Calibri" panose="020F0502020204030204" pitchFamily="34" charset="0"/>
              </a:rPr>
              <a:t>/V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dirty="0">
                <a:effectLst/>
                <a:latin typeface="Calibri" panose="020F0502020204030204" pitchFamily="34" charset="0"/>
                <a:ea typeface="Calibri" panose="020F0502020204030204" pitchFamily="34" charset="0"/>
                <a:cs typeface="Calibri" panose="020F0502020204030204" pitchFamily="34" charset="0"/>
              </a:rPr>
              <a:t>.  In similar fashion, the ever increasing vapor part will always have the density the substance will acquire when it has fully converted to a gas, i.e., if we say N</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g</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 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g</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 are the number of particles and volume of the vapor part, then its density N</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g</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g</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 will always be equal to the density it will eventually have once the transformation is over N</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g</a:t>
            </a:r>
            <a:r>
              <a:rPr lang="en-US" sz="1400" dirty="0">
                <a:effectLst/>
                <a:latin typeface="Calibri" panose="020F0502020204030204" pitchFamily="34" charset="0"/>
                <a:ea typeface="Calibri" panose="020F0502020204030204" pitchFamily="34" charset="0"/>
                <a:cs typeface="Calibri" panose="020F0502020204030204" pitchFamily="34" charset="0"/>
              </a:rPr>
              <a:t>/V</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g</a:t>
            </a:r>
            <a:r>
              <a:rPr lang="en-US" sz="1400" dirty="0">
                <a:effectLst/>
                <a:latin typeface="Calibri" panose="020F0502020204030204" pitchFamily="34" charset="0"/>
                <a:ea typeface="Calibri" panose="020F0502020204030204" pitchFamily="34" charset="0"/>
                <a:cs typeface="Calibri" panose="020F0502020204030204" pitchFamily="34" charset="0"/>
              </a:rPr>
              <a:t>.  We can figure out what N</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ℓ</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 and N</a:t>
            </a:r>
            <a:r>
              <a:rPr lang="en-US" sz="1400" baseline="-25000" dirty="0">
                <a:effectLst/>
                <a:latin typeface="Calibri" panose="020F0502020204030204" pitchFamily="34" charset="0"/>
                <a:ea typeface="Calibri" panose="020F0502020204030204" pitchFamily="34" charset="0"/>
                <a:cs typeface="Calibri" panose="020F0502020204030204" pitchFamily="34" charset="0"/>
              </a:rPr>
              <a:t>g</a:t>
            </a:r>
            <a:r>
              <a:rPr lang="en-US" sz="1400" baseline="30000" dirty="0">
                <a:effectLst/>
                <a:latin typeface="Calibri" panose="020F0502020204030204" pitchFamily="34" charset="0"/>
                <a:ea typeface="Calibri" panose="020F0502020204030204" pitchFamily="34" charset="0"/>
                <a:cs typeface="Calibri" panose="020F0502020204030204" pitchFamily="34" charset="0"/>
              </a:rPr>
              <a:t>*</a:t>
            </a:r>
            <a:r>
              <a:rPr lang="en-US" sz="1400" dirty="0">
                <a:effectLst/>
                <a:latin typeface="Calibri" panose="020F0502020204030204" pitchFamily="34" charset="0"/>
                <a:ea typeface="Calibri" panose="020F0502020204030204" pitchFamily="34" charset="0"/>
                <a:cs typeface="Calibri" panose="020F0502020204030204" pitchFamily="34" charset="0"/>
              </a:rPr>
              <a:t> are at any given V along the straight p(V) curve.  We find: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7" name="Object 36">
            <a:extLst>
              <a:ext uri="{FF2B5EF4-FFF2-40B4-BE49-F238E27FC236}">
                <a16:creationId xmlns:a16="http://schemas.microsoft.com/office/drawing/2014/main" id="{28F8761E-790A-478B-8D7F-404F60E8CC33}"/>
              </a:ext>
            </a:extLst>
          </p:cNvPr>
          <p:cNvGraphicFramePr>
            <a:graphicFrameLocks noChangeAspect="1"/>
          </p:cNvGraphicFramePr>
          <p:nvPr>
            <p:extLst>
              <p:ext uri="{D42A27DB-BD31-4B8C-83A1-F6EECF244321}">
                <p14:modId xmlns:p14="http://schemas.microsoft.com/office/powerpoint/2010/main" val="2153909347"/>
              </p:ext>
            </p:extLst>
          </p:nvPr>
        </p:nvGraphicFramePr>
        <p:xfrm>
          <a:off x="1873250" y="957263"/>
          <a:ext cx="4237038" cy="2943225"/>
        </p:xfrm>
        <a:graphic>
          <a:graphicData uri="http://schemas.openxmlformats.org/presentationml/2006/ole">
            <mc:AlternateContent xmlns:mc="http://schemas.openxmlformats.org/markup-compatibility/2006">
              <mc:Choice xmlns:v="urn:schemas-microsoft-com:vml" Requires="v">
                <p:oleObj name="Bitmap Image" r:id="rId5" imgW="5135760" imgH="3573720" progId="Paint.Picture">
                  <p:embed/>
                </p:oleObj>
              </mc:Choice>
              <mc:Fallback>
                <p:oleObj name="Bitmap Image" r:id="rId5" imgW="5135760" imgH="3573720" progId="Paint.Picture">
                  <p:embed/>
                  <p:pic>
                    <p:nvPicPr>
                      <p:cNvPr id="0" name="Object 1"/>
                      <p:cNvPicPr>
                        <a:picLocks noChangeAspect="1" noChangeArrowheads="1"/>
                      </p:cNvPicPr>
                      <p:nvPr/>
                    </p:nvPicPr>
                    <p:blipFill>
                      <a:blip r:embed="rId6"/>
                      <a:srcRect/>
                      <a:stretch>
                        <a:fillRect/>
                      </a:stretch>
                    </p:blipFill>
                    <p:spPr bwMode="auto">
                      <a:xfrm>
                        <a:off x="1873250" y="957263"/>
                        <a:ext cx="4237038" cy="2943225"/>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9754B8B4-F45F-4D3F-9AE3-DCEE450FF24E}"/>
              </a:ext>
            </a:extLst>
          </p:cNvPr>
          <p:cNvGraphicFramePr>
            <a:graphicFrameLocks noChangeAspect="1"/>
          </p:cNvGraphicFramePr>
          <p:nvPr>
            <p:extLst>
              <p:ext uri="{D42A27DB-BD31-4B8C-83A1-F6EECF244321}">
                <p14:modId xmlns:p14="http://schemas.microsoft.com/office/powerpoint/2010/main" val="2101635664"/>
              </p:ext>
            </p:extLst>
          </p:nvPr>
        </p:nvGraphicFramePr>
        <p:xfrm>
          <a:off x="3167577" y="991373"/>
          <a:ext cx="1497714" cy="554709"/>
        </p:xfrm>
        <a:graphic>
          <a:graphicData uri="http://schemas.openxmlformats.org/presentationml/2006/ole">
            <mc:AlternateContent xmlns:mc="http://schemas.openxmlformats.org/markup-compatibility/2006">
              <mc:Choice xmlns:v="urn:schemas-microsoft-com:vml" Requires="v">
                <p:oleObj name="Equation" r:id="rId7" imgW="1371600" imgH="507960" progId="Equation.DSMT4">
                  <p:embed/>
                </p:oleObj>
              </mc:Choice>
              <mc:Fallback>
                <p:oleObj name="Equation" r:id="rId7" imgW="1371600" imgH="507960" progId="Equation.DSMT4">
                  <p:embed/>
                  <p:pic>
                    <p:nvPicPr>
                      <p:cNvPr id="0" name=""/>
                      <p:cNvPicPr/>
                      <p:nvPr/>
                    </p:nvPicPr>
                    <p:blipFill>
                      <a:blip r:embed="rId8"/>
                      <a:stretch>
                        <a:fillRect/>
                      </a:stretch>
                    </p:blipFill>
                    <p:spPr>
                      <a:xfrm>
                        <a:off x="3167577" y="991373"/>
                        <a:ext cx="1497714" cy="554709"/>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13AEC7BF-28A0-4FE6-A3E4-33D8C7C649D3}"/>
              </a:ext>
            </a:extLst>
          </p:cNvPr>
          <p:cNvGraphicFramePr>
            <a:graphicFrameLocks noChangeAspect="1"/>
          </p:cNvGraphicFramePr>
          <p:nvPr>
            <p:extLst>
              <p:ext uri="{D42A27DB-BD31-4B8C-83A1-F6EECF244321}">
                <p14:modId xmlns:p14="http://schemas.microsoft.com/office/powerpoint/2010/main" val="654708394"/>
              </p:ext>
            </p:extLst>
          </p:nvPr>
        </p:nvGraphicFramePr>
        <p:xfrm>
          <a:off x="5844927" y="1353367"/>
          <a:ext cx="1485600" cy="560604"/>
        </p:xfrm>
        <a:graphic>
          <a:graphicData uri="http://schemas.openxmlformats.org/presentationml/2006/ole">
            <mc:AlternateContent xmlns:mc="http://schemas.openxmlformats.org/markup-compatibility/2006">
              <mc:Choice xmlns:v="urn:schemas-microsoft-com:vml" Requires="v">
                <p:oleObj name="Equation" r:id="rId9" imgW="1346040" imgH="507960" progId="Equation.DSMT4">
                  <p:embed/>
                </p:oleObj>
              </mc:Choice>
              <mc:Fallback>
                <p:oleObj name="Equation" r:id="rId9" imgW="1346040" imgH="507960" progId="Equation.DSMT4">
                  <p:embed/>
                  <p:pic>
                    <p:nvPicPr>
                      <p:cNvPr id="0" name=""/>
                      <p:cNvPicPr/>
                      <p:nvPr/>
                    </p:nvPicPr>
                    <p:blipFill>
                      <a:blip r:embed="rId10"/>
                      <a:stretch>
                        <a:fillRect/>
                      </a:stretch>
                    </p:blipFill>
                    <p:spPr>
                      <a:xfrm>
                        <a:off x="5844927" y="1353367"/>
                        <a:ext cx="1485600" cy="560604"/>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38" name="Ink 37">
                <a:extLst>
                  <a:ext uri="{FF2B5EF4-FFF2-40B4-BE49-F238E27FC236}">
                    <a16:creationId xmlns:a16="http://schemas.microsoft.com/office/drawing/2014/main" id="{6A0887E5-C9D4-4846-AC6E-4740AB3FE5CE}"/>
                  </a:ext>
                </a:extLst>
              </p14:cNvPr>
              <p14:cNvContentPartPr/>
              <p14:nvPr/>
            </p14:nvContentPartPr>
            <p14:xfrm>
              <a:off x="1790715" y="1762469"/>
              <a:ext cx="740160" cy="114480"/>
            </p14:xfrm>
          </p:contentPart>
        </mc:Choice>
        <mc:Fallback xmlns="">
          <p:pic>
            <p:nvPicPr>
              <p:cNvPr id="38" name="Ink 37">
                <a:extLst>
                  <a:ext uri="{FF2B5EF4-FFF2-40B4-BE49-F238E27FC236}">
                    <a16:creationId xmlns:a16="http://schemas.microsoft.com/office/drawing/2014/main" id="{6A0887E5-C9D4-4846-AC6E-4740AB3FE5CE}"/>
                  </a:ext>
                </a:extLst>
              </p:cNvPr>
              <p:cNvPicPr/>
              <p:nvPr/>
            </p:nvPicPr>
            <p:blipFill>
              <a:blip r:embed="rId13"/>
              <a:stretch>
                <a:fillRect/>
              </a:stretch>
            </p:blipFill>
            <p:spPr>
              <a:xfrm>
                <a:off x="1782075" y="1753469"/>
                <a:ext cx="757800" cy="1321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39" name="Ink 38">
                <a:extLst>
                  <a:ext uri="{FF2B5EF4-FFF2-40B4-BE49-F238E27FC236}">
                    <a16:creationId xmlns:a16="http://schemas.microsoft.com/office/drawing/2014/main" id="{882F91B0-F560-418C-A580-4F45FA4A73F4}"/>
                  </a:ext>
                </a:extLst>
              </p14:cNvPr>
              <p14:cNvContentPartPr/>
              <p14:nvPr/>
            </p14:nvContentPartPr>
            <p14:xfrm>
              <a:off x="4255995" y="1649069"/>
              <a:ext cx="1465920" cy="117360"/>
            </p14:xfrm>
          </p:contentPart>
        </mc:Choice>
        <mc:Fallback xmlns="">
          <p:pic>
            <p:nvPicPr>
              <p:cNvPr id="39" name="Ink 38">
                <a:extLst>
                  <a:ext uri="{FF2B5EF4-FFF2-40B4-BE49-F238E27FC236}">
                    <a16:creationId xmlns:a16="http://schemas.microsoft.com/office/drawing/2014/main" id="{882F91B0-F560-418C-A580-4F45FA4A73F4}"/>
                  </a:ext>
                </a:extLst>
              </p:cNvPr>
              <p:cNvPicPr/>
              <p:nvPr/>
            </p:nvPicPr>
            <p:blipFill>
              <a:blip r:embed="rId15"/>
              <a:stretch>
                <a:fillRect/>
              </a:stretch>
            </p:blipFill>
            <p:spPr>
              <a:xfrm>
                <a:off x="4246995" y="1640069"/>
                <a:ext cx="1483560" cy="135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40" name="Ink 39">
                <a:extLst>
                  <a:ext uri="{FF2B5EF4-FFF2-40B4-BE49-F238E27FC236}">
                    <a16:creationId xmlns:a16="http://schemas.microsoft.com/office/drawing/2014/main" id="{F7F566F5-F914-4FCD-9F1B-818622546BCF}"/>
                  </a:ext>
                </a:extLst>
              </p14:cNvPr>
              <p14:cNvContentPartPr/>
              <p14:nvPr/>
            </p14:nvContentPartPr>
            <p14:xfrm>
              <a:off x="3335115" y="1451429"/>
              <a:ext cx="77040" cy="272520"/>
            </p14:xfrm>
          </p:contentPart>
        </mc:Choice>
        <mc:Fallback xmlns="">
          <p:pic>
            <p:nvPicPr>
              <p:cNvPr id="40" name="Ink 39">
                <a:extLst>
                  <a:ext uri="{FF2B5EF4-FFF2-40B4-BE49-F238E27FC236}">
                    <a16:creationId xmlns:a16="http://schemas.microsoft.com/office/drawing/2014/main" id="{F7F566F5-F914-4FCD-9F1B-818622546BCF}"/>
                  </a:ext>
                </a:extLst>
              </p:cNvPr>
              <p:cNvPicPr/>
              <p:nvPr/>
            </p:nvPicPr>
            <p:blipFill>
              <a:blip r:embed="rId17"/>
              <a:stretch>
                <a:fillRect/>
              </a:stretch>
            </p:blipFill>
            <p:spPr>
              <a:xfrm>
                <a:off x="3326475" y="1442789"/>
                <a:ext cx="94680" cy="290160"/>
              </a:xfrm>
              <a:prstGeom prst="rect">
                <a:avLst/>
              </a:prstGeom>
            </p:spPr>
          </p:pic>
        </mc:Fallback>
      </mc:AlternateContent>
      <p:graphicFrame>
        <p:nvGraphicFramePr>
          <p:cNvPr id="42" name="Object 41">
            <a:extLst>
              <a:ext uri="{FF2B5EF4-FFF2-40B4-BE49-F238E27FC236}">
                <a16:creationId xmlns:a16="http://schemas.microsoft.com/office/drawing/2014/main" id="{11623743-AFE7-4394-8617-4B8A05214894}"/>
              </a:ext>
            </a:extLst>
          </p:cNvPr>
          <p:cNvGraphicFramePr>
            <a:graphicFrameLocks noChangeAspect="1"/>
          </p:cNvGraphicFramePr>
          <p:nvPr>
            <p:extLst>
              <p:ext uri="{D42A27DB-BD31-4B8C-83A1-F6EECF244321}">
                <p14:modId xmlns:p14="http://schemas.microsoft.com/office/powerpoint/2010/main" val="827509615"/>
              </p:ext>
            </p:extLst>
          </p:nvPr>
        </p:nvGraphicFramePr>
        <p:xfrm>
          <a:off x="295278" y="5995591"/>
          <a:ext cx="7264737" cy="543425"/>
        </p:xfrm>
        <a:graphic>
          <a:graphicData uri="http://schemas.openxmlformats.org/presentationml/2006/ole">
            <mc:AlternateContent xmlns:mc="http://schemas.openxmlformats.org/markup-compatibility/2006">
              <mc:Choice xmlns:v="urn:schemas-microsoft-com:vml" Requires="v">
                <p:oleObj name="Equation" r:id="rId18" imgW="6451560" imgH="482400" progId="Equation.DSMT4">
                  <p:embed/>
                </p:oleObj>
              </mc:Choice>
              <mc:Fallback>
                <p:oleObj name="Equation" r:id="rId18" imgW="6451560" imgH="482400" progId="Equation.DSMT4">
                  <p:embed/>
                  <p:pic>
                    <p:nvPicPr>
                      <p:cNvPr id="0" name=""/>
                      <p:cNvPicPr/>
                      <p:nvPr/>
                    </p:nvPicPr>
                    <p:blipFill>
                      <a:blip r:embed="rId19"/>
                      <a:stretch>
                        <a:fillRect/>
                      </a:stretch>
                    </p:blipFill>
                    <p:spPr>
                      <a:xfrm>
                        <a:off x="295278" y="5995591"/>
                        <a:ext cx="7264737" cy="543425"/>
                      </a:xfrm>
                      <a:prstGeom prst="rect">
                        <a:avLst/>
                      </a:prstGeom>
                      <a:solidFill>
                        <a:schemeClr val="accent4">
                          <a:lumMod val="20000"/>
                          <a:lumOff val="80000"/>
                        </a:schemeClr>
                      </a:solidFill>
                    </p:spPr>
                  </p:pic>
                </p:oleObj>
              </mc:Fallback>
            </mc:AlternateContent>
          </a:graphicData>
        </a:graphic>
      </p:graphicFrame>
      <p:sp>
        <p:nvSpPr>
          <p:cNvPr id="43" name="TextBox 42">
            <a:extLst>
              <a:ext uri="{FF2B5EF4-FFF2-40B4-BE49-F238E27FC236}">
                <a16:creationId xmlns:a16="http://schemas.microsoft.com/office/drawing/2014/main" id="{2DB83810-4BFB-425A-88B6-E4E50DAE8843}"/>
              </a:ext>
            </a:extLst>
          </p:cNvPr>
          <p:cNvSpPr txBox="1"/>
          <p:nvPr/>
        </p:nvSpPr>
        <p:spPr>
          <a:xfrm flipH="1">
            <a:off x="8143249" y="5897971"/>
            <a:ext cx="3649683" cy="738664"/>
          </a:xfrm>
          <a:prstGeom prst="rect">
            <a:avLst/>
          </a:prstGeom>
          <a:noFill/>
        </p:spPr>
        <p:txBody>
          <a:bodyPr wrap="square" rtlCol="0">
            <a:spAutoFit/>
          </a:bodyPr>
          <a:lstStyle/>
          <a:p>
            <a:r>
              <a:rPr lang="en-US" sz="1400" dirty="0"/>
              <a:t>So basically they’re just simple linear functions interpolating the known values at the two endpoints.</a:t>
            </a:r>
          </a:p>
        </p:txBody>
      </p:sp>
    </p:spTree>
    <p:extLst>
      <p:ext uri="{BB962C8B-B14F-4D97-AF65-F5344CB8AC3E}">
        <p14:creationId xmlns:p14="http://schemas.microsoft.com/office/powerpoint/2010/main" val="3699625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D3C20-2570-41FA-B33B-778776CEFF3C}"/>
              </a:ext>
            </a:extLst>
          </p:cNvPr>
          <p:cNvSpPr>
            <a:spLocks noGrp="1"/>
          </p:cNvSpPr>
          <p:nvPr>
            <p:ph type="ctrTitle"/>
          </p:nvPr>
        </p:nvSpPr>
        <p:spPr>
          <a:xfrm>
            <a:off x="3084515" y="78603"/>
            <a:ext cx="5854046" cy="584776"/>
          </a:xfrm>
        </p:spPr>
        <p:txBody>
          <a:bodyPr>
            <a:normAutofit/>
          </a:bodyPr>
          <a:lstStyle/>
          <a:p>
            <a:r>
              <a:rPr lang="en-US" sz="3200" b="1" u="sng">
                <a:latin typeface="+mn-lt"/>
              </a:rPr>
              <a:t>Laws of Thermodynamics</a:t>
            </a:r>
            <a:endParaRPr lang="en-US" sz="4800" b="1" u="sng">
              <a:latin typeface="+mn-lt"/>
            </a:endParaRPr>
          </a:p>
        </p:txBody>
      </p:sp>
      <p:graphicFrame>
        <p:nvGraphicFramePr>
          <p:cNvPr id="26" name="Object 25">
            <a:extLst>
              <a:ext uri="{FF2B5EF4-FFF2-40B4-BE49-F238E27FC236}">
                <a16:creationId xmlns:a16="http://schemas.microsoft.com/office/drawing/2014/main" id="{2090765D-70C2-4514-A766-CEBA96F4D018}"/>
              </a:ext>
            </a:extLst>
          </p:cNvPr>
          <p:cNvGraphicFramePr>
            <a:graphicFrameLocks noChangeAspect="1"/>
          </p:cNvGraphicFramePr>
          <p:nvPr>
            <p:extLst>
              <p:ext uri="{D42A27DB-BD31-4B8C-83A1-F6EECF244321}">
                <p14:modId xmlns:p14="http://schemas.microsoft.com/office/powerpoint/2010/main" val="2206787175"/>
              </p:ext>
            </p:extLst>
          </p:nvPr>
        </p:nvGraphicFramePr>
        <p:xfrm>
          <a:off x="2060785" y="2362848"/>
          <a:ext cx="5461000" cy="658812"/>
        </p:xfrm>
        <a:graphic>
          <a:graphicData uri="http://schemas.openxmlformats.org/presentationml/2006/ole">
            <mc:AlternateContent xmlns:mc="http://schemas.openxmlformats.org/markup-compatibility/2006">
              <mc:Choice xmlns:v="urn:schemas-microsoft-com:vml" Requires="v">
                <p:oleObj name="Equation" r:id="rId2" imgW="3759120" imgH="444240" progId="Equation.DSMT4">
                  <p:embed/>
                </p:oleObj>
              </mc:Choice>
              <mc:Fallback>
                <p:oleObj name="Equation" r:id="rId2" imgW="3759120" imgH="444240" progId="Equation.DSMT4">
                  <p:embed/>
                  <p:pic>
                    <p:nvPicPr>
                      <p:cNvPr id="26" name="Object 25">
                        <a:extLst>
                          <a:ext uri="{FF2B5EF4-FFF2-40B4-BE49-F238E27FC236}">
                            <a16:creationId xmlns:a16="http://schemas.microsoft.com/office/drawing/2014/main" id="{2090765D-70C2-4514-A766-CEBA96F4D018}"/>
                          </a:ext>
                        </a:extLst>
                      </p:cNvPr>
                      <p:cNvPicPr>
                        <a:picLocks noChangeAspect="1" noChangeArrowheads="1"/>
                      </p:cNvPicPr>
                      <p:nvPr/>
                    </p:nvPicPr>
                    <p:blipFill>
                      <a:blip r:embed="rId3"/>
                      <a:srcRect/>
                      <a:stretch>
                        <a:fillRect/>
                      </a:stretch>
                    </p:blipFill>
                    <p:spPr bwMode="auto">
                      <a:xfrm>
                        <a:off x="2060785" y="2362848"/>
                        <a:ext cx="5461000" cy="658812"/>
                      </a:xfrm>
                      <a:prstGeom prst="rect">
                        <a:avLst/>
                      </a:prstGeom>
                      <a:solidFill>
                        <a:srgbClr val="CCFFCC"/>
                      </a:solidFill>
                    </p:spPr>
                  </p:pic>
                </p:oleObj>
              </mc:Fallback>
            </mc:AlternateContent>
          </a:graphicData>
        </a:graphic>
      </p:graphicFrame>
      <p:sp>
        <p:nvSpPr>
          <p:cNvPr id="27" name="Rectangle 26">
            <a:extLst>
              <a:ext uri="{FF2B5EF4-FFF2-40B4-BE49-F238E27FC236}">
                <a16:creationId xmlns:a16="http://schemas.microsoft.com/office/drawing/2014/main" id="{95EC439D-FF39-4BB9-B72E-8CFD9DD82ACB}"/>
              </a:ext>
            </a:extLst>
          </p:cNvPr>
          <p:cNvSpPr/>
          <p:nvPr/>
        </p:nvSpPr>
        <p:spPr>
          <a:xfrm>
            <a:off x="425873" y="1398098"/>
            <a:ext cx="4104938" cy="584775"/>
          </a:xfrm>
          <a:prstGeom prst="rect">
            <a:avLst/>
          </a:prstGeom>
        </p:spPr>
        <p:txBody>
          <a:bodyPr wrap="square">
            <a:spAutoFit/>
          </a:bodyPr>
          <a:lstStyle/>
          <a:p>
            <a:r>
              <a:rPr lang="en-US" b="1">
                <a:latin typeface="Calibri" panose="020F0502020204030204" pitchFamily="34" charset="0"/>
                <a:ea typeface="Calibri" panose="020F0502020204030204" pitchFamily="34" charset="0"/>
                <a:cs typeface="Times New Roman" panose="02020603050405020304" pitchFamily="18" charset="0"/>
              </a:rPr>
              <a:t>Energy balance equation</a:t>
            </a:r>
          </a:p>
          <a:p>
            <a:r>
              <a:rPr lang="en-US" sz="1400">
                <a:effectLst/>
                <a:latin typeface="Calibri" panose="020F0502020204030204" pitchFamily="34" charset="0"/>
                <a:ea typeface="Calibri" panose="020F0502020204030204" pitchFamily="34" charset="0"/>
                <a:cs typeface="Times New Roman" panose="02020603050405020304" pitchFamily="18" charset="0"/>
              </a:rPr>
              <a:t>And this one is given by</a:t>
            </a:r>
            <a:r>
              <a:rPr lang="en-US" sz="1400">
                <a:latin typeface="Calibri" panose="020F0502020204030204" pitchFamily="34" charset="0"/>
                <a:ea typeface="Calibri" panose="020F0502020204030204" pitchFamily="34" charset="0"/>
                <a:cs typeface="Times New Roman" panose="02020603050405020304" pitchFamily="18" charset="0"/>
              </a:rPr>
              <a:t> the thing below.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084E2844-836F-4FD2-AB4F-DE9413965CB4}"/>
              </a:ext>
            </a:extLst>
          </p:cNvPr>
          <p:cNvSpPr txBox="1"/>
          <p:nvPr/>
        </p:nvSpPr>
        <p:spPr>
          <a:xfrm>
            <a:off x="425873" y="791115"/>
            <a:ext cx="7339381" cy="338554"/>
          </a:xfrm>
          <a:prstGeom prst="rect">
            <a:avLst/>
          </a:prstGeom>
          <a:noFill/>
        </p:spPr>
        <p:txBody>
          <a:bodyPr wrap="none" rtlCol="0">
            <a:spAutoFit/>
          </a:bodyPr>
          <a:lstStyle/>
          <a:p>
            <a:r>
              <a:rPr lang="en-US" sz="1600"/>
              <a:t>The laws of thermodynamics basically consist of balance equations on these variables.</a:t>
            </a:r>
            <a:endParaRPr lang="en-US"/>
          </a:p>
        </p:txBody>
      </p:sp>
      <mc:AlternateContent xmlns:mc="http://schemas.openxmlformats.org/markup-compatibility/2006" xmlns:p14="http://schemas.microsoft.com/office/powerpoint/2010/main">
        <mc:Choice Requires="p14">
          <p:contentPart p14:bwMode="auto" r:id="rId4">
            <p14:nvContentPartPr>
              <p14:cNvPr id="4" name="Ink 3">
                <a:extLst>
                  <a:ext uri="{FF2B5EF4-FFF2-40B4-BE49-F238E27FC236}">
                    <a16:creationId xmlns:a16="http://schemas.microsoft.com/office/drawing/2014/main" id="{20D0A026-3D8B-4C74-9818-C766C9218FCE}"/>
                  </a:ext>
                </a:extLst>
              </p14:cNvPr>
              <p14:cNvContentPartPr/>
              <p14:nvPr/>
            </p14:nvContentPartPr>
            <p14:xfrm>
              <a:off x="1904611" y="3123647"/>
              <a:ext cx="1179904" cy="1034145"/>
            </p14:xfrm>
          </p:contentPart>
        </mc:Choice>
        <mc:Fallback xmlns="">
          <p:pic>
            <p:nvPicPr>
              <p:cNvPr id="4" name="Ink 3">
                <a:extLst>
                  <a:ext uri="{FF2B5EF4-FFF2-40B4-BE49-F238E27FC236}">
                    <a16:creationId xmlns:a16="http://schemas.microsoft.com/office/drawing/2014/main" id="{20D0A026-3D8B-4C74-9818-C766C9218FCE}"/>
                  </a:ext>
                </a:extLst>
              </p:cNvPr>
              <p:cNvPicPr/>
              <p:nvPr/>
            </p:nvPicPr>
            <p:blipFill>
              <a:blip r:embed="rId6"/>
              <a:stretch>
                <a:fillRect/>
              </a:stretch>
            </p:blipFill>
            <p:spPr>
              <a:xfrm>
                <a:off x="1900290" y="3119325"/>
                <a:ext cx="1188545" cy="1042790"/>
              </a:xfrm>
              <a:prstGeom prst="rect">
                <a:avLst/>
              </a:prstGeom>
            </p:spPr>
          </p:pic>
        </mc:Fallback>
      </mc:AlternateContent>
      <p:sp>
        <p:nvSpPr>
          <p:cNvPr id="5" name="TextBox 4">
            <a:extLst>
              <a:ext uri="{FF2B5EF4-FFF2-40B4-BE49-F238E27FC236}">
                <a16:creationId xmlns:a16="http://schemas.microsoft.com/office/drawing/2014/main" id="{ECE0B6B2-4A7E-4C54-B12B-1AA87E120624}"/>
              </a:ext>
            </a:extLst>
          </p:cNvPr>
          <p:cNvSpPr txBox="1"/>
          <p:nvPr/>
        </p:nvSpPr>
        <p:spPr>
          <a:xfrm>
            <a:off x="431849" y="3706302"/>
            <a:ext cx="1479899" cy="830997"/>
          </a:xfrm>
          <a:prstGeom prst="rect">
            <a:avLst/>
          </a:prstGeom>
          <a:noFill/>
        </p:spPr>
        <p:txBody>
          <a:bodyPr wrap="square" rtlCol="0">
            <a:spAutoFit/>
          </a:bodyPr>
          <a:lstStyle/>
          <a:p>
            <a:r>
              <a:rPr lang="en-US" sz="1200"/>
              <a:t>Energy transfer via particle transfer </a:t>
            </a:r>
            <a:br>
              <a:rPr lang="en-US" sz="1200"/>
            </a:br>
            <a:r>
              <a:rPr lang="en-US" sz="1200"/>
              <a:t>(but not all of such energy transfer)</a:t>
            </a:r>
          </a:p>
        </p:txBody>
      </p:sp>
      <p:sp>
        <p:nvSpPr>
          <p:cNvPr id="12" name="TextBox 11">
            <a:extLst>
              <a:ext uri="{FF2B5EF4-FFF2-40B4-BE49-F238E27FC236}">
                <a16:creationId xmlns:a16="http://schemas.microsoft.com/office/drawing/2014/main" id="{98136A84-93E7-473C-9EAD-AC45C09AFCDE}"/>
              </a:ext>
            </a:extLst>
          </p:cNvPr>
          <p:cNvSpPr txBox="1"/>
          <p:nvPr/>
        </p:nvSpPr>
        <p:spPr>
          <a:xfrm>
            <a:off x="985520" y="5094570"/>
            <a:ext cx="2423237" cy="1200329"/>
          </a:xfrm>
          <a:prstGeom prst="rect">
            <a:avLst/>
          </a:prstGeom>
          <a:noFill/>
        </p:spPr>
        <p:txBody>
          <a:bodyPr wrap="square" rtlCol="0">
            <a:spAutoFit/>
          </a:bodyPr>
          <a:lstStyle/>
          <a:p>
            <a:r>
              <a:rPr lang="en-US" sz="1200"/>
              <a:t>Energy transfer via pressure work on surface  (if there is one) or diffusive energy flux across surface (if there is no surface).  This is like the work required to push a small cylinder of gas into a larger one. </a:t>
            </a:r>
          </a:p>
        </p:txBody>
      </p:sp>
      <p:graphicFrame>
        <p:nvGraphicFramePr>
          <p:cNvPr id="8" name="Object 7">
            <a:extLst>
              <a:ext uri="{FF2B5EF4-FFF2-40B4-BE49-F238E27FC236}">
                <a16:creationId xmlns:a16="http://schemas.microsoft.com/office/drawing/2014/main" id="{5E0A67E1-E98B-4AC0-93BF-029EB8D4E2D2}"/>
              </a:ext>
            </a:extLst>
          </p:cNvPr>
          <p:cNvGraphicFramePr>
            <a:graphicFrameLocks noChangeAspect="1"/>
          </p:cNvGraphicFramePr>
          <p:nvPr>
            <p:extLst>
              <p:ext uri="{D42A27DB-BD31-4B8C-83A1-F6EECF244321}">
                <p14:modId xmlns:p14="http://schemas.microsoft.com/office/powerpoint/2010/main" val="3327652612"/>
              </p:ext>
            </p:extLst>
          </p:nvPr>
        </p:nvGraphicFramePr>
        <p:xfrm>
          <a:off x="1455348" y="6388125"/>
          <a:ext cx="898525" cy="269875"/>
        </p:xfrm>
        <a:graphic>
          <a:graphicData uri="http://schemas.openxmlformats.org/presentationml/2006/ole">
            <mc:AlternateContent xmlns:mc="http://schemas.openxmlformats.org/markup-compatibility/2006">
              <mc:Choice xmlns:v="urn:schemas-microsoft-com:vml" Requires="v">
                <p:oleObj name="Equation" r:id="rId7" imgW="761760" imgH="228600" progId="Equation.DSMT4">
                  <p:embed/>
                </p:oleObj>
              </mc:Choice>
              <mc:Fallback>
                <p:oleObj name="Equation" r:id="rId7" imgW="761760" imgH="228600" progId="Equation.DSMT4">
                  <p:embed/>
                  <p:pic>
                    <p:nvPicPr>
                      <p:cNvPr id="0" name=""/>
                      <p:cNvPicPr/>
                      <p:nvPr/>
                    </p:nvPicPr>
                    <p:blipFill>
                      <a:blip r:embed="rId8"/>
                      <a:stretch>
                        <a:fillRect/>
                      </a:stretch>
                    </p:blipFill>
                    <p:spPr>
                      <a:xfrm>
                        <a:off x="1455348" y="6388125"/>
                        <a:ext cx="898525" cy="269875"/>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0B7A4550-FDD5-45F8-9412-D96FCFB79DB5}"/>
              </a:ext>
            </a:extLst>
          </p:cNvPr>
          <p:cNvSpPr txBox="1"/>
          <p:nvPr/>
        </p:nvSpPr>
        <p:spPr>
          <a:xfrm>
            <a:off x="9826089" y="3306508"/>
            <a:ext cx="1921911" cy="461665"/>
          </a:xfrm>
          <a:prstGeom prst="rect">
            <a:avLst/>
          </a:prstGeom>
          <a:noFill/>
        </p:spPr>
        <p:txBody>
          <a:bodyPr wrap="square" rtlCol="0">
            <a:spAutoFit/>
          </a:bodyPr>
          <a:lstStyle/>
          <a:p>
            <a:r>
              <a:rPr lang="en-US" sz="1200"/>
              <a:t>Energy change due to chemical reactions.</a:t>
            </a:r>
          </a:p>
        </p:txBody>
      </p:sp>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C5ECB9CF-31E9-4EA0-8743-49A65A9123CA}"/>
                  </a:ext>
                </a:extLst>
              </p14:cNvPr>
              <p14:cNvContentPartPr/>
              <p14:nvPr/>
            </p14:nvContentPartPr>
            <p14:xfrm>
              <a:off x="7092243" y="3121347"/>
              <a:ext cx="2612520" cy="342360"/>
            </p14:xfrm>
          </p:contentPart>
        </mc:Choice>
        <mc:Fallback xmlns="">
          <p:pic>
            <p:nvPicPr>
              <p:cNvPr id="9" name="Ink 8">
                <a:extLst>
                  <a:ext uri="{FF2B5EF4-FFF2-40B4-BE49-F238E27FC236}">
                    <a16:creationId xmlns:a16="http://schemas.microsoft.com/office/drawing/2014/main" id="{C5ECB9CF-31E9-4EA0-8743-49A65A9123CA}"/>
                  </a:ext>
                </a:extLst>
              </p:cNvPr>
              <p:cNvPicPr/>
              <p:nvPr/>
            </p:nvPicPr>
            <p:blipFill>
              <a:blip r:embed="rId10"/>
              <a:stretch>
                <a:fillRect/>
              </a:stretch>
            </p:blipFill>
            <p:spPr>
              <a:xfrm>
                <a:off x="7083243" y="3112347"/>
                <a:ext cx="2630160" cy="360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 name="Ink 9">
                <a:extLst>
                  <a:ext uri="{FF2B5EF4-FFF2-40B4-BE49-F238E27FC236}">
                    <a16:creationId xmlns:a16="http://schemas.microsoft.com/office/drawing/2014/main" id="{CF287498-12CC-44C3-AA0F-01BD376C1732}"/>
                  </a:ext>
                </a:extLst>
              </p14:cNvPr>
              <p14:cNvContentPartPr/>
              <p14:nvPr/>
            </p14:nvContentPartPr>
            <p14:xfrm>
              <a:off x="9958923" y="3896067"/>
              <a:ext cx="360" cy="360"/>
            </p14:xfrm>
          </p:contentPart>
        </mc:Choice>
        <mc:Fallback xmlns="">
          <p:pic>
            <p:nvPicPr>
              <p:cNvPr id="10" name="Ink 9">
                <a:extLst>
                  <a:ext uri="{FF2B5EF4-FFF2-40B4-BE49-F238E27FC236}">
                    <a16:creationId xmlns:a16="http://schemas.microsoft.com/office/drawing/2014/main" id="{CF287498-12CC-44C3-AA0F-01BD376C1732}"/>
                  </a:ext>
                </a:extLst>
              </p:cNvPr>
              <p:cNvPicPr/>
              <p:nvPr/>
            </p:nvPicPr>
            <p:blipFill>
              <a:blip r:embed="rId12"/>
              <a:stretch>
                <a:fillRect/>
              </a:stretch>
            </p:blipFill>
            <p:spPr>
              <a:xfrm>
                <a:off x="9949923" y="3887067"/>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1" name="Ink 10">
                <a:extLst>
                  <a:ext uri="{FF2B5EF4-FFF2-40B4-BE49-F238E27FC236}">
                    <a16:creationId xmlns:a16="http://schemas.microsoft.com/office/drawing/2014/main" id="{64C341F9-5DAF-4C21-8AED-5AC7DCA17D0D}"/>
                  </a:ext>
                </a:extLst>
              </p14:cNvPr>
              <p14:cNvContentPartPr/>
              <p14:nvPr/>
            </p14:nvContentPartPr>
            <p14:xfrm>
              <a:off x="6235803" y="3063747"/>
              <a:ext cx="1414440" cy="894240"/>
            </p14:xfrm>
          </p:contentPart>
        </mc:Choice>
        <mc:Fallback xmlns="">
          <p:pic>
            <p:nvPicPr>
              <p:cNvPr id="11" name="Ink 10">
                <a:extLst>
                  <a:ext uri="{FF2B5EF4-FFF2-40B4-BE49-F238E27FC236}">
                    <a16:creationId xmlns:a16="http://schemas.microsoft.com/office/drawing/2014/main" id="{64C341F9-5DAF-4C21-8AED-5AC7DCA17D0D}"/>
                  </a:ext>
                </a:extLst>
              </p:cNvPr>
              <p:cNvPicPr/>
              <p:nvPr/>
            </p:nvPicPr>
            <p:blipFill>
              <a:blip r:embed="rId14"/>
              <a:stretch>
                <a:fillRect/>
              </a:stretch>
            </p:blipFill>
            <p:spPr>
              <a:xfrm>
                <a:off x="6231483" y="3059427"/>
                <a:ext cx="1423080" cy="902880"/>
              </a:xfrm>
              <a:prstGeom prst="rect">
                <a:avLst/>
              </a:prstGeom>
            </p:spPr>
          </p:pic>
        </mc:Fallback>
      </mc:AlternateContent>
      <p:sp>
        <p:nvSpPr>
          <p:cNvPr id="20" name="TextBox 19">
            <a:extLst>
              <a:ext uri="{FF2B5EF4-FFF2-40B4-BE49-F238E27FC236}">
                <a16:creationId xmlns:a16="http://schemas.microsoft.com/office/drawing/2014/main" id="{F7627640-E033-4EE9-9CCC-781BAB736192}"/>
              </a:ext>
            </a:extLst>
          </p:cNvPr>
          <p:cNvSpPr txBox="1"/>
          <p:nvPr/>
        </p:nvSpPr>
        <p:spPr>
          <a:xfrm>
            <a:off x="7718158" y="3883831"/>
            <a:ext cx="3635498" cy="646331"/>
          </a:xfrm>
          <a:prstGeom prst="rect">
            <a:avLst/>
          </a:prstGeom>
          <a:noFill/>
        </p:spPr>
        <p:txBody>
          <a:bodyPr wrap="square" rtlCol="0">
            <a:spAutoFit/>
          </a:bodyPr>
          <a:lstStyle/>
          <a:p>
            <a:r>
              <a:rPr lang="en-US" sz="1200"/>
              <a:t>Energy transfer between species, perhaps due to collisions or whatever, with other typies of particles (this term would be zero necessarily if no other types)</a:t>
            </a:r>
          </a:p>
        </p:txBody>
      </p:sp>
      <mc:AlternateContent xmlns:mc="http://schemas.openxmlformats.org/markup-compatibility/2006" xmlns:p14="http://schemas.microsoft.com/office/powerpoint/2010/main">
        <mc:Choice Requires="p14">
          <p:contentPart p14:bwMode="auto" r:id="rId15">
            <p14:nvContentPartPr>
              <p14:cNvPr id="13" name="Ink 12">
                <a:extLst>
                  <a:ext uri="{FF2B5EF4-FFF2-40B4-BE49-F238E27FC236}">
                    <a16:creationId xmlns:a16="http://schemas.microsoft.com/office/drawing/2014/main" id="{E0D98F00-E8DD-48F4-88E4-917FB66FE4C4}"/>
                  </a:ext>
                </a:extLst>
              </p14:cNvPr>
              <p14:cNvContentPartPr/>
              <p14:nvPr/>
            </p14:nvContentPartPr>
            <p14:xfrm>
              <a:off x="5683923" y="3096866"/>
              <a:ext cx="2535390" cy="2300802"/>
            </p14:xfrm>
          </p:contentPart>
        </mc:Choice>
        <mc:Fallback xmlns="">
          <p:pic>
            <p:nvPicPr>
              <p:cNvPr id="13" name="Ink 12">
                <a:extLst>
                  <a:ext uri="{FF2B5EF4-FFF2-40B4-BE49-F238E27FC236}">
                    <a16:creationId xmlns:a16="http://schemas.microsoft.com/office/drawing/2014/main" id="{E0D98F00-E8DD-48F4-88E4-917FB66FE4C4}"/>
                  </a:ext>
                </a:extLst>
              </p:cNvPr>
              <p:cNvPicPr/>
              <p:nvPr/>
            </p:nvPicPr>
            <p:blipFill>
              <a:blip r:embed="rId16"/>
              <a:stretch>
                <a:fillRect/>
              </a:stretch>
            </p:blipFill>
            <p:spPr>
              <a:xfrm>
                <a:off x="5679602" y="3092545"/>
                <a:ext cx="2544032" cy="2309445"/>
              </a:xfrm>
              <a:prstGeom prst="rect">
                <a:avLst/>
              </a:prstGeom>
            </p:spPr>
          </p:pic>
        </mc:Fallback>
      </mc:AlternateContent>
      <p:sp>
        <p:nvSpPr>
          <p:cNvPr id="17" name="TextBox 16">
            <a:extLst>
              <a:ext uri="{FF2B5EF4-FFF2-40B4-BE49-F238E27FC236}">
                <a16:creationId xmlns:a16="http://schemas.microsoft.com/office/drawing/2014/main" id="{43C724EE-BAC1-45B9-8A67-80F3C6490599}"/>
              </a:ext>
            </a:extLst>
          </p:cNvPr>
          <p:cNvSpPr txBox="1"/>
          <p:nvPr/>
        </p:nvSpPr>
        <p:spPr>
          <a:xfrm>
            <a:off x="6943023" y="5449072"/>
            <a:ext cx="3482954" cy="461665"/>
          </a:xfrm>
          <a:prstGeom prst="rect">
            <a:avLst/>
          </a:prstGeom>
          <a:noFill/>
        </p:spPr>
        <p:txBody>
          <a:bodyPr wrap="square" rtlCol="0">
            <a:spAutoFit/>
          </a:bodyPr>
          <a:lstStyle/>
          <a:p>
            <a:r>
              <a:rPr lang="en-US" sz="1200"/>
              <a:t>Bulk energy transfer, due to rapidly changing external forces that do work but don’t constitute a net force.</a:t>
            </a:r>
          </a:p>
        </p:txBody>
      </p:sp>
      <mc:AlternateContent xmlns:mc="http://schemas.openxmlformats.org/markup-compatibility/2006" xmlns:p14="http://schemas.microsoft.com/office/powerpoint/2010/main">
        <mc:Choice Requires="p14">
          <p:contentPart p14:bwMode="auto" r:id="rId17">
            <p14:nvContentPartPr>
              <p14:cNvPr id="18" name="Ink 17">
                <a:extLst>
                  <a:ext uri="{FF2B5EF4-FFF2-40B4-BE49-F238E27FC236}">
                    <a16:creationId xmlns:a16="http://schemas.microsoft.com/office/drawing/2014/main" id="{6D36838F-9871-405E-A541-1562E4EBBD7D}"/>
                  </a:ext>
                </a:extLst>
              </p14:cNvPr>
              <p14:cNvContentPartPr/>
              <p14:nvPr/>
            </p14:nvContentPartPr>
            <p14:xfrm>
              <a:off x="1988617" y="3171751"/>
              <a:ext cx="1604567" cy="1909114"/>
            </p14:xfrm>
          </p:contentPart>
        </mc:Choice>
        <mc:Fallback xmlns="">
          <p:pic>
            <p:nvPicPr>
              <p:cNvPr id="18" name="Ink 17">
                <a:extLst>
                  <a:ext uri="{FF2B5EF4-FFF2-40B4-BE49-F238E27FC236}">
                    <a16:creationId xmlns:a16="http://schemas.microsoft.com/office/drawing/2014/main" id="{6D36838F-9871-405E-A541-1562E4EBBD7D}"/>
                  </a:ext>
                </a:extLst>
              </p:cNvPr>
              <p:cNvPicPr/>
              <p:nvPr/>
            </p:nvPicPr>
            <p:blipFill>
              <a:blip r:embed="rId18"/>
              <a:stretch>
                <a:fillRect/>
              </a:stretch>
            </p:blipFill>
            <p:spPr>
              <a:xfrm>
                <a:off x="1984297" y="3167430"/>
                <a:ext cx="1613207" cy="1917756"/>
              </a:xfrm>
              <a:prstGeom prst="rect">
                <a:avLst/>
              </a:prstGeom>
            </p:spPr>
          </p:pic>
        </mc:Fallback>
      </mc:AlternateContent>
      <p:sp>
        <p:nvSpPr>
          <p:cNvPr id="19" name="TextBox 18">
            <a:extLst>
              <a:ext uri="{FF2B5EF4-FFF2-40B4-BE49-F238E27FC236}">
                <a16:creationId xmlns:a16="http://schemas.microsoft.com/office/drawing/2014/main" id="{C41B9467-A4F0-48DB-9D01-6D027EE9A387}"/>
              </a:ext>
            </a:extLst>
          </p:cNvPr>
          <p:cNvSpPr txBox="1"/>
          <p:nvPr/>
        </p:nvSpPr>
        <p:spPr>
          <a:xfrm>
            <a:off x="5148367" y="4455252"/>
            <a:ext cx="1803251" cy="646331"/>
          </a:xfrm>
          <a:prstGeom prst="rect">
            <a:avLst/>
          </a:prstGeom>
          <a:noFill/>
        </p:spPr>
        <p:txBody>
          <a:bodyPr wrap="square" rtlCol="0">
            <a:spAutoFit/>
          </a:bodyPr>
          <a:lstStyle/>
          <a:p>
            <a:r>
              <a:rPr lang="en-US" sz="1200"/>
              <a:t>Bulk energy transfer, due to external forces which do constitute a net force.</a:t>
            </a:r>
          </a:p>
        </p:txBody>
      </p:sp>
      <mc:AlternateContent xmlns:mc="http://schemas.openxmlformats.org/markup-compatibility/2006" xmlns:p14="http://schemas.microsoft.com/office/powerpoint/2010/main">
        <mc:Choice Requires="p14">
          <p:contentPart p14:bwMode="auto" r:id="rId19">
            <p14:nvContentPartPr>
              <p14:cNvPr id="21" name="Ink 20">
                <a:extLst>
                  <a:ext uri="{FF2B5EF4-FFF2-40B4-BE49-F238E27FC236}">
                    <a16:creationId xmlns:a16="http://schemas.microsoft.com/office/drawing/2014/main" id="{23AFB23C-1509-42F2-95AF-D9F6496DC797}"/>
                  </a:ext>
                </a:extLst>
              </p14:cNvPr>
              <p14:cNvContentPartPr/>
              <p14:nvPr/>
            </p14:nvContentPartPr>
            <p14:xfrm>
              <a:off x="4975443" y="3113426"/>
              <a:ext cx="823876" cy="1331541"/>
            </p14:xfrm>
          </p:contentPart>
        </mc:Choice>
        <mc:Fallback xmlns="">
          <p:pic>
            <p:nvPicPr>
              <p:cNvPr id="21" name="Ink 20">
                <a:extLst>
                  <a:ext uri="{FF2B5EF4-FFF2-40B4-BE49-F238E27FC236}">
                    <a16:creationId xmlns:a16="http://schemas.microsoft.com/office/drawing/2014/main" id="{23AFB23C-1509-42F2-95AF-D9F6496DC797}"/>
                  </a:ext>
                </a:extLst>
              </p:cNvPr>
              <p:cNvPicPr/>
              <p:nvPr/>
            </p:nvPicPr>
            <p:blipFill>
              <a:blip r:embed="rId20"/>
              <a:stretch>
                <a:fillRect/>
              </a:stretch>
            </p:blipFill>
            <p:spPr>
              <a:xfrm>
                <a:off x="4971122" y="3109105"/>
                <a:ext cx="832518" cy="1340183"/>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2" name="Ink 21">
                <a:extLst>
                  <a:ext uri="{FF2B5EF4-FFF2-40B4-BE49-F238E27FC236}">
                    <a16:creationId xmlns:a16="http://schemas.microsoft.com/office/drawing/2014/main" id="{B37A8A47-FBF1-4A65-93F5-0397DB19D7A2}"/>
                  </a:ext>
                </a:extLst>
              </p14:cNvPr>
              <p14:cNvContentPartPr/>
              <p14:nvPr/>
            </p14:nvContentPartPr>
            <p14:xfrm>
              <a:off x="3830119" y="3121347"/>
              <a:ext cx="618055" cy="760434"/>
            </p14:xfrm>
          </p:contentPart>
        </mc:Choice>
        <mc:Fallback xmlns="">
          <p:pic>
            <p:nvPicPr>
              <p:cNvPr id="22" name="Ink 21">
                <a:extLst>
                  <a:ext uri="{FF2B5EF4-FFF2-40B4-BE49-F238E27FC236}">
                    <a16:creationId xmlns:a16="http://schemas.microsoft.com/office/drawing/2014/main" id="{B37A8A47-FBF1-4A65-93F5-0397DB19D7A2}"/>
                  </a:ext>
                </a:extLst>
              </p:cNvPr>
              <p:cNvPicPr/>
              <p:nvPr/>
            </p:nvPicPr>
            <p:blipFill>
              <a:blip r:embed="rId22"/>
              <a:stretch>
                <a:fillRect/>
              </a:stretch>
            </p:blipFill>
            <p:spPr>
              <a:xfrm>
                <a:off x="3825794" y="3117026"/>
                <a:ext cx="626704" cy="769075"/>
              </a:xfrm>
              <a:prstGeom prst="rect">
                <a:avLst/>
              </a:prstGeom>
            </p:spPr>
          </p:pic>
        </mc:Fallback>
      </mc:AlternateContent>
      <p:sp>
        <p:nvSpPr>
          <p:cNvPr id="23" name="TextBox 22">
            <a:extLst>
              <a:ext uri="{FF2B5EF4-FFF2-40B4-BE49-F238E27FC236}">
                <a16:creationId xmlns:a16="http://schemas.microsoft.com/office/drawing/2014/main" id="{7BBFB9F6-0B3C-4870-977E-7AA9BAA82F00}"/>
              </a:ext>
            </a:extLst>
          </p:cNvPr>
          <p:cNvSpPr txBox="1"/>
          <p:nvPr/>
        </p:nvSpPr>
        <p:spPr>
          <a:xfrm>
            <a:off x="3485626" y="3974784"/>
            <a:ext cx="1545655" cy="1569660"/>
          </a:xfrm>
          <a:prstGeom prst="rect">
            <a:avLst/>
          </a:prstGeom>
          <a:noFill/>
        </p:spPr>
        <p:txBody>
          <a:bodyPr wrap="square" rtlCol="0">
            <a:spAutoFit/>
          </a:bodyPr>
          <a:lstStyle/>
          <a:p>
            <a:r>
              <a:rPr lang="en-US" sz="1200"/>
              <a:t>Energy transfer via contact forces or diffusive energy flux in reference frame where actual surface is at rest, or if no surface, then the one where current is zero.  </a:t>
            </a:r>
          </a:p>
        </p:txBody>
      </p:sp>
      <p:sp>
        <p:nvSpPr>
          <p:cNvPr id="6" name="TextBox 5">
            <a:extLst>
              <a:ext uri="{FF2B5EF4-FFF2-40B4-BE49-F238E27FC236}">
                <a16:creationId xmlns:a16="http://schemas.microsoft.com/office/drawing/2014/main" id="{5CF0AF7E-CA26-9E5A-383A-557A568A12A2}"/>
              </a:ext>
            </a:extLst>
          </p:cNvPr>
          <p:cNvSpPr txBox="1"/>
          <p:nvPr/>
        </p:nvSpPr>
        <p:spPr>
          <a:xfrm>
            <a:off x="9023023" y="390988"/>
            <a:ext cx="2829032" cy="1354217"/>
          </a:xfrm>
          <a:prstGeom prst="rect">
            <a:avLst/>
          </a:prstGeom>
          <a:solidFill>
            <a:schemeClr val="tx2">
              <a:lumMod val="20000"/>
              <a:lumOff val="80000"/>
            </a:schemeClr>
          </a:solidFill>
        </p:spPr>
        <p:txBody>
          <a:bodyPr wrap="square" rtlCol="0">
            <a:spAutoFit/>
          </a:bodyPr>
          <a:lstStyle/>
          <a:p>
            <a:r>
              <a:rPr lang="en-US" sz="1600"/>
              <a:t>In general four contributions:</a:t>
            </a:r>
          </a:p>
          <a:p>
            <a:pPr marL="285750" indent="-285750">
              <a:buFont typeface="Arial" panose="020B0604020202020204" pitchFamily="34" charset="0"/>
              <a:buChar char="•"/>
            </a:pPr>
            <a:r>
              <a:rPr lang="en-US" sz="1600"/>
              <a:t>current</a:t>
            </a:r>
          </a:p>
          <a:p>
            <a:pPr marL="285750" indent="-285750">
              <a:buFont typeface="Arial" panose="020B0604020202020204" pitchFamily="34" charset="0"/>
              <a:buChar char="•"/>
            </a:pPr>
            <a:r>
              <a:rPr lang="en-US" sz="1600"/>
              <a:t>surface</a:t>
            </a:r>
          </a:p>
          <a:p>
            <a:pPr marL="285750" indent="-285750">
              <a:buFont typeface="Arial" panose="020B0604020202020204" pitchFamily="34" charset="0"/>
              <a:buChar char="•"/>
            </a:pPr>
            <a:r>
              <a:rPr lang="en-US" sz="1600"/>
              <a:t>bulk</a:t>
            </a:r>
          </a:p>
          <a:p>
            <a:pPr marL="285750" indent="-285750">
              <a:buFont typeface="Arial" panose="020B0604020202020204" pitchFamily="34" charset="0"/>
              <a:buChar char="•"/>
            </a:pPr>
            <a:r>
              <a:rPr lang="en-US" sz="1600"/>
              <a:t>internal</a:t>
            </a:r>
            <a:endParaRPr lang="en-US"/>
          </a:p>
        </p:txBody>
      </p:sp>
    </p:spTree>
    <p:extLst>
      <p:ext uri="{BB962C8B-B14F-4D97-AF65-F5344CB8AC3E}">
        <p14:creationId xmlns:p14="http://schemas.microsoft.com/office/powerpoint/2010/main" val="13073748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8570FA-2249-2DA6-8CBB-02F351D01E48}"/>
            </a:ext>
          </a:extLst>
        </p:cNvPr>
        <p:cNvGrpSpPr/>
        <p:nvPr/>
      </p:nvGrpSpPr>
      <p:grpSpPr>
        <a:xfrm>
          <a:off x="0" y="0"/>
          <a:ext cx="0" cy="0"/>
          <a:chOff x="0" y="0"/>
          <a:chExt cx="0" cy="0"/>
        </a:xfrm>
      </p:grpSpPr>
      <p:sp>
        <p:nvSpPr>
          <p:cNvPr id="11" name="Title 1">
            <a:extLst>
              <a:ext uri="{FF2B5EF4-FFF2-40B4-BE49-F238E27FC236}">
                <a16:creationId xmlns:a16="http://schemas.microsoft.com/office/drawing/2014/main" id="{DC0599A6-2197-C04C-1445-A1C98DDD6274}"/>
              </a:ext>
            </a:extLst>
          </p:cNvPr>
          <p:cNvSpPr txBox="1">
            <a:spLocks/>
          </p:cNvSpPr>
          <p:nvPr/>
        </p:nvSpPr>
        <p:spPr>
          <a:xfrm>
            <a:off x="3263339" y="193977"/>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Van der Waals Gas</a:t>
            </a:r>
            <a:endParaRPr lang="en-US" sz="4800" b="1" u="sng">
              <a:latin typeface="+mn-lt"/>
            </a:endParaRPr>
          </a:p>
        </p:txBody>
      </p:sp>
      <p:sp>
        <p:nvSpPr>
          <p:cNvPr id="2" name="TextBox 1">
            <a:extLst>
              <a:ext uri="{FF2B5EF4-FFF2-40B4-BE49-F238E27FC236}">
                <a16:creationId xmlns:a16="http://schemas.microsoft.com/office/drawing/2014/main" id="{491BD403-E4E7-86B8-1262-67F4341CA190}"/>
              </a:ext>
            </a:extLst>
          </p:cNvPr>
          <p:cNvSpPr txBox="1"/>
          <p:nvPr/>
        </p:nvSpPr>
        <p:spPr>
          <a:xfrm>
            <a:off x="522514" y="1001486"/>
            <a:ext cx="9155583" cy="369332"/>
          </a:xfrm>
          <a:prstGeom prst="rect">
            <a:avLst/>
          </a:prstGeom>
          <a:noFill/>
        </p:spPr>
        <p:txBody>
          <a:bodyPr wrap="none" rtlCol="0">
            <a:spAutoFit/>
          </a:bodyPr>
          <a:lstStyle/>
          <a:p>
            <a:r>
              <a:rPr lang="en-US"/>
              <a:t>Here’s a picture of the </a:t>
            </a:r>
            <a:r>
              <a:rPr lang="en-US" b="1"/>
              <a:t>Lever Rule </a:t>
            </a:r>
            <a:r>
              <a:rPr lang="en-US"/>
              <a:t>for how much liquid or gas we have at a particular volume V:</a:t>
            </a:r>
          </a:p>
        </p:txBody>
      </p:sp>
      <p:pic>
        <p:nvPicPr>
          <p:cNvPr id="4" name="Picture 3">
            <a:extLst>
              <a:ext uri="{FF2B5EF4-FFF2-40B4-BE49-F238E27FC236}">
                <a16:creationId xmlns:a16="http://schemas.microsoft.com/office/drawing/2014/main" id="{1621A4AD-55D2-02A8-2468-A58CCB70027D}"/>
              </a:ext>
            </a:extLst>
          </p:cNvPr>
          <p:cNvPicPr>
            <a:picLocks noChangeAspect="1"/>
          </p:cNvPicPr>
          <p:nvPr/>
        </p:nvPicPr>
        <p:blipFill>
          <a:blip r:embed="rId3"/>
          <a:stretch>
            <a:fillRect/>
          </a:stretch>
        </p:blipFill>
        <p:spPr>
          <a:xfrm>
            <a:off x="522513" y="1644876"/>
            <a:ext cx="5388429" cy="3830782"/>
          </a:xfrm>
          <a:prstGeom prst="rect">
            <a:avLst/>
          </a:prstGeom>
        </p:spPr>
      </p:pic>
      <p:graphicFrame>
        <p:nvGraphicFramePr>
          <p:cNvPr id="5" name="Object 4">
            <a:extLst>
              <a:ext uri="{FF2B5EF4-FFF2-40B4-BE49-F238E27FC236}">
                <a16:creationId xmlns:a16="http://schemas.microsoft.com/office/drawing/2014/main" id="{91AEA98B-E888-BEB8-A948-0D8B6202CE76}"/>
              </a:ext>
            </a:extLst>
          </p:cNvPr>
          <p:cNvGraphicFramePr>
            <a:graphicFrameLocks noChangeAspect="1"/>
          </p:cNvGraphicFramePr>
          <p:nvPr>
            <p:extLst>
              <p:ext uri="{D42A27DB-BD31-4B8C-83A1-F6EECF244321}">
                <p14:modId xmlns:p14="http://schemas.microsoft.com/office/powerpoint/2010/main" val="2314648050"/>
              </p:ext>
            </p:extLst>
          </p:nvPr>
        </p:nvGraphicFramePr>
        <p:xfrm>
          <a:off x="6278563" y="2043113"/>
          <a:ext cx="4035425" cy="660400"/>
        </p:xfrm>
        <a:graphic>
          <a:graphicData uri="http://schemas.openxmlformats.org/presentationml/2006/ole">
            <mc:AlternateContent xmlns:mc="http://schemas.openxmlformats.org/markup-compatibility/2006">
              <mc:Choice xmlns:v="urn:schemas-microsoft-com:vml" Requires="v">
                <p:oleObj name="Equation" r:id="rId4" imgW="2946240" imgH="482400" progId="Equation.DSMT4">
                  <p:embed/>
                </p:oleObj>
              </mc:Choice>
              <mc:Fallback>
                <p:oleObj name="Equation" r:id="rId4" imgW="2946240" imgH="482400" progId="Equation.DSMT4">
                  <p:embed/>
                  <p:pic>
                    <p:nvPicPr>
                      <p:cNvPr id="0" name=""/>
                      <p:cNvPicPr/>
                      <p:nvPr/>
                    </p:nvPicPr>
                    <p:blipFill>
                      <a:blip r:embed="rId5"/>
                      <a:stretch>
                        <a:fillRect/>
                      </a:stretch>
                    </p:blipFill>
                    <p:spPr>
                      <a:xfrm>
                        <a:off x="6278563" y="2043113"/>
                        <a:ext cx="4035425" cy="66040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4948133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BA82B331-C389-4E9A-918A-5321E4F06947}"/>
              </a:ext>
            </a:extLst>
          </p:cNvPr>
          <p:cNvSpPr txBox="1">
            <a:spLocks/>
          </p:cNvSpPr>
          <p:nvPr/>
        </p:nvSpPr>
        <p:spPr>
          <a:xfrm>
            <a:off x="3168977" y="107142"/>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Chemical Reactions</a:t>
            </a:r>
            <a:endParaRPr lang="en-US" sz="4800" b="1" u="sng">
              <a:latin typeface="+mn-lt"/>
            </a:endParaRPr>
          </a:p>
        </p:txBody>
      </p:sp>
      <p:sp>
        <p:nvSpPr>
          <p:cNvPr id="6" name="Rectangle 5">
            <a:extLst>
              <a:ext uri="{FF2B5EF4-FFF2-40B4-BE49-F238E27FC236}">
                <a16:creationId xmlns:a16="http://schemas.microsoft.com/office/drawing/2014/main" id="{380C2A0D-E442-4073-A166-AA7B5EE9BA43}"/>
              </a:ext>
            </a:extLst>
          </p:cNvPr>
          <p:cNvSpPr/>
          <p:nvPr/>
        </p:nvSpPr>
        <p:spPr>
          <a:xfrm>
            <a:off x="186525" y="735138"/>
            <a:ext cx="9109875" cy="984885"/>
          </a:xfrm>
          <a:prstGeom prst="rect">
            <a:avLst/>
          </a:prstGeom>
        </p:spPr>
        <p:txBody>
          <a:bodyPr wrap="square">
            <a:spAutoFit/>
          </a:bodyPr>
          <a:lstStyle/>
          <a:p>
            <a:r>
              <a:rPr lang="en-US" sz="1600" b="1"/>
              <a:t>Chemical Reactions in closed container</a:t>
            </a:r>
          </a:p>
          <a:p>
            <a:r>
              <a:rPr lang="en-US" sz="1400">
                <a:solidFill>
                  <a:srgbClr val="0070C0"/>
                </a:solidFill>
              </a:rPr>
              <a:t>Suppose we have a N</a:t>
            </a:r>
            <a:r>
              <a:rPr lang="en-US" sz="1400" baseline="-25000">
                <a:solidFill>
                  <a:srgbClr val="0070C0"/>
                </a:solidFill>
              </a:rPr>
              <a:t>0A</a:t>
            </a:r>
            <a:r>
              <a:rPr lang="en-US" sz="1400">
                <a:solidFill>
                  <a:srgbClr val="0070C0"/>
                </a:solidFill>
              </a:rPr>
              <a:t> and N</a:t>
            </a:r>
            <a:r>
              <a:rPr lang="en-US" sz="1400" baseline="-25000">
                <a:solidFill>
                  <a:srgbClr val="0070C0"/>
                </a:solidFill>
              </a:rPr>
              <a:t>0B</a:t>
            </a:r>
            <a:r>
              <a:rPr lang="en-US" sz="1400">
                <a:solidFill>
                  <a:srgbClr val="0070C0"/>
                </a:solidFill>
              </a:rPr>
              <a:t> of gas A and B respectively, separated by a partition of volume V</a:t>
            </a:r>
            <a:r>
              <a:rPr lang="en-US" sz="1400" baseline="-25000">
                <a:solidFill>
                  <a:srgbClr val="0070C0"/>
                </a:solidFill>
              </a:rPr>
              <a:t>0A</a:t>
            </a:r>
            <a:r>
              <a:rPr lang="en-US" sz="1400">
                <a:solidFill>
                  <a:srgbClr val="0070C0"/>
                </a:solidFill>
              </a:rPr>
              <a:t> and V</a:t>
            </a:r>
            <a:r>
              <a:rPr lang="en-US" sz="1400" baseline="-25000">
                <a:solidFill>
                  <a:srgbClr val="0070C0"/>
                </a:solidFill>
              </a:rPr>
              <a:t>0B</a:t>
            </a:r>
            <a:r>
              <a:rPr lang="en-US" sz="1400">
                <a:solidFill>
                  <a:srgbClr val="0070C0"/>
                </a:solidFill>
              </a:rPr>
              <a:t>, at temperatures T</a:t>
            </a:r>
            <a:r>
              <a:rPr lang="en-US" sz="1400" baseline="-25000">
                <a:solidFill>
                  <a:srgbClr val="0070C0"/>
                </a:solidFill>
              </a:rPr>
              <a:t>0A</a:t>
            </a:r>
            <a:r>
              <a:rPr lang="en-US" sz="1400">
                <a:solidFill>
                  <a:srgbClr val="0070C0"/>
                </a:solidFill>
              </a:rPr>
              <a:t> and T</a:t>
            </a:r>
            <a:r>
              <a:rPr lang="en-US" sz="1400" baseline="-25000">
                <a:solidFill>
                  <a:srgbClr val="0070C0"/>
                </a:solidFill>
              </a:rPr>
              <a:t>0B</a:t>
            </a:r>
            <a:r>
              <a:rPr lang="en-US" sz="1400">
                <a:solidFill>
                  <a:srgbClr val="0070C0"/>
                </a:solidFill>
              </a:rPr>
              <a:t>, respectively.  When the partition is opened, and the gasses mix and equilibrate according to aA + bB -&gt; cC, how many particles of gas A, B, and C will there be assuming closed conditions?  </a:t>
            </a:r>
          </a:p>
        </p:txBody>
      </p:sp>
      <p:graphicFrame>
        <p:nvGraphicFramePr>
          <p:cNvPr id="9" name="Object 8">
            <a:extLst>
              <a:ext uri="{FF2B5EF4-FFF2-40B4-BE49-F238E27FC236}">
                <a16:creationId xmlns:a16="http://schemas.microsoft.com/office/drawing/2014/main" id="{A0E31CF2-5F3C-42F6-B90B-56F3298C6759}"/>
              </a:ext>
            </a:extLst>
          </p:cNvPr>
          <p:cNvGraphicFramePr>
            <a:graphicFrameLocks noChangeAspect="1"/>
          </p:cNvGraphicFramePr>
          <p:nvPr>
            <p:extLst>
              <p:ext uri="{D42A27DB-BD31-4B8C-83A1-F6EECF244321}">
                <p14:modId xmlns:p14="http://schemas.microsoft.com/office/powerpoint/2010/main" val="3757870160"/>
              </p:ext>
            </p:extLst>
          </p:nvPr>
        </p:nvGraphicFramePr>
        <p:xfrm>
          <a:off x="298188" y="2779957"/>
          <a:ext cx="2057400" cy="3108325"/>
        </p:xfrm>
        <a:graphic>
          <a:graphicData uri="http://schemas.openxmlformats.org/presentationml/2006/ole">
            <mc:AlternateContent xmlns:mc="http://schemas.openxmlformats.org/markup-compatibility/2006">
              <mc:Choice xmlns:v="urn:schemas-microsoft-com:vml" Requires="v">
                <p:oleObj name="Equation" r:id="rId3" imgW="1600200" imgH="2463480" progId="Equation.DSMT4">
                  <p:embed/>
                </p:oleObj>
              </mc:Choice>
              <mc:Fallback>
                <p:oleObj name="Equation" r:id="rId3" imgW="1600200" imgH="2463480" progId="Equation.DSMT4">
                  <p:embed/>
                  <p:pic>
                    <p:nvPicPr>
                      <p:cNvPr id="9" name="Object 8">
                        <a:extLst>
                          <a:ext uri="{FF2B5EF4-FFF2-40B4-BE49-F238E27FC236}">
                            <a16:creationId xmlns:a16="http://schemas.microsoft.com/office/drawing/2014/main" id="{A0E31CF2-5F3C-42F6-B90B-56F3298C6759}"/>
                          </a:ext>
                        </a:extLst>
                      </p:cNvPr>
                      <p:cNvPicPr>
                        <a:picLocks noChangeAspect="1" noChangeArrowheads="1"/>
                      </p:cNvPicPr>
                      <p:nvPr/>
                    </p:nvPicPr>
                    <p:blipFill>
                      <a:blip r:embed="rId4"/>
                      <a:srcRect/>
                      <a:stretch>
                        <a:fillRect/>
                      </a:stretch>
                    </p:blipFill>
                    <p:spPr bwMode="auto">
                      <a:xfrm>
                        <a:off x="298188" y="2779957"/>
                        <a:ext cx="2057400" cy="3108325"/>
                      </a:xfrm>
                      <a:prstGeom prst="rect">
                        <a:avLst/>
                      </a:prstGeom>
                      <a:noFill/>
                      <a:ln>
                        <a:solidFill>
                          <a:srgbClr val="0070C0"/>
                        </a:solidFill>
                      </a:ln>
                    </p:spPr>
                  </p:pic>
                </p:oleObj>
              </mc:Fallback>
            </mc:AlternateContent>
          </a:graphicData>
        </a:graphic>
      </p:graphicFrame>
      <p:sp>
        <p:nvSpPr>
          <p:cNvPr id="21" name="TextBox 20">
            <a:extLst>
              <a:ext uri="{FF2B5EF4-FFF2-40B4-BE49-F238E27FC236}">
                <a16:creationId xmlns:a16="http://schemas.microsoft.com/office/drawing/2014/main" id="{9972CA93-D02F-468A-B48C-831206CDF5C1}"/>
              </a:ext>
            </a:extLst>
          </p:cNvPr>
          <p:cNvSpPr txBox="1"/>
          <p:nvPr/>
        </p:nvSpPr>
        <p:spPr>
          <a:xfrm>
            <a:off x="186525" y="1945148"/>
            <a:ext cx="2481261" cy="738664"/>
          </a:xfrm>
          <a:prstGeom prst="rect">
            <a:avLst/>
          </a:prstGeom>
          <a:noFill/>
        </p:spPr>
        <p:txBody>
          <a:bodyPr wrap="square" rtlCol="0">
            <a:spAutoFit/>
          </a:bodyPr>
          <a:lstStyle/>
          <a:p>
            <a:r>
              <a:rPr lang="en-US" sz="1400"/>
              <a:t>Balance equations are (treating individual gasses by color, not by compartments per se):</a:t>
            </a:r>
            <a:endParaRPr lang="en-US" sz="1600"/>
          </a:p>
        </p:txBody>
      </p:sp>
      <p:graphicFrame>
        <p:nvGraphicFramePr>
          <p:cNvPr id="23" name="Object 22">
            <a:extLst>
              <a:ext uri="{FF2B5EF4-FFF2-40B4-BE49-F238E27FC236}">
                <a16:creationId xmlns:a16="http://schemas.microsoft.com/office/drawing/2014/main" id="{2B72F348-A0B2-437A-A193-011D66947EE2}"/>
              </a:ext>
            </a:extLst>
          </p:cNvPr>
          <p:cNvGraphicFramePr>
            <a:graphicFrameLocks noChangeAspect="1"/>
          </p:cNvGraphicFramePr>
          <p:nvPr>
            <p:extLst>
              <p:ext uri="{D42A27DB-BD31-4B8C-83A1-F6EECF244321}">
                <p14:modId xmlns:p14="http://schemas.microsoft.com/office/powerpoint/2010/main" val="3763764866"/>
              </p:ext>
            </p:extLst>
          </p:nvPr>
        </p:nvGraphicFramePr>
        <p:xfrm>
          <a:off x="2875167" y="2354507"/>
          <a:ext cx="1871662" cy="850900"/>
        </p:xfrm>
        <a:graphic>
          <a:graphicData uri="http://schemas.openxmlformats.org/presentationml/2006/ole">
            <mc:AlternateContent xmlns:mc="http://schemas.openxmlformats.org/markup-compatibility/2006">
              <mc:Choice xmlns:v="urn:schemas-microsoft-com:vml" Requires="v">
                <p:oleObj name="Equation" r:id="rId5" imgW="1422360" imgH="634680" progId="Equation.DSMT4">
                  <p:embed/>
                </p:oleObj>
              </mc:Choice>
              <mc:Fallback>
                <p:oleObj name="Equation" r:id="rId5" imgW="1422360" imgH="634680" progId="Equation.DSMT4">
                  <p:embed/>
                  <p:pic>
                    <p:nvPicPr>
                      <p:cNvPr id="23" name="Object 22">
                        <a:extLst>
                          <a:ext uri="{FF2B5EF4-FFF2-40B4-BE49-F238E27FC236}">
                            <a16:creationId xmlns:a16="http://schemas.microsoft.com/office/drawing/2014/main" id="{2B72F348-A0B2-437A-A193-011D66947EE2}"/>
                          </a:ext>
                        </a:extLst>
                      </p:cNvPr>
                      <p:cNvPicPr>
                        <a:picLocks noChangeAspect="1" noChangeArrowheads="1"/>
                      </p:cNvPicPr>
                      <p:nvPr/>
                    </p:nvPicPr>
                    <p:blipFill>
                      <a:blip r:embed="rId6"/>
                      <a:srcRect/>
                      <a:stretch>
                        <a:fillRect/>
                      </a:stretch>
                    </p:blipFill>
                    <p:spPr bwMode="auto">
                      <a:xfrm>
                        <a:off x="2875167" y="2354507"/>
                        <a:ext cx="1871662" cy="850900"/>
                      </a:xfrm>
                      <a:prstGeom prst="rect">
                        <a:avLst/>
                      </a:prstGeom>
                      <a:noFill/>
                      <a:ln>
                        <a:solidFill>
                          <a:srgbClr val="0070C0"/>
                        </a:solidFill>
                      </a:ln>
                    </p:spPr>
                  </p:pic>
                </p:oleObj>
              </mc:Fallback>
            </mc:AlternateContent>
          </a:graphicData>
        </a:graphic>
      </p:graphicFrame>
      <p:sp>
        <p:nvSpPr>
          <p:cNvPr id="27" name="TextBox 26">
            <a:extLst>
              <a:ext uri="{FF2B5EF4-FFF2-40B4-BE49-F238E27FC236}">
                <a16:creationId xmlns:a16="http://schemas.microsoft.com/office/drawing/2014/main" id="{917BBC29-D0DA-45A6-9E18-235B775104BD}"/>
              </a:ext>
            </a:extLst>
          </p:cNvPr>
          <p:cNvSpPr txBox="1"/>
          <p:nvPr/>
        </p:nvSpPr>
        <p:spPr>
          <a:xfrm>
            <a:off x="2751853" y="1961178"/>
            <a:ext cx="6128922" cy="307777"/>
          </a:xfrm>
          <a:prstGeom prst="rect">
            <a:avLst/>
          </a:prstGeom>
          <a:noFill/>
        </p:spPr>
        <p:txBody>
          <a:bodyPr wrap="none" rtlCol="0">
            <a:spAutoFit/>
          </a:bodyPr>
          <a:lstStyle/>
          <a:p>
            <a:r>
              <a:rPr lang="en-US" sz="1400"/>
              <a:t>Entropy balance overall is – and incorporating constraints from balance equations:</a:t>
            </a:r>
          </a:p>
        </p:txBody>
      </p:sp>
      <p:graphicFrame>
        <p:nvGraphicFramePr>
          <p:cNvPr id="37" name="Object 36">
            <a:extLst>
              <a:ext uri="{FF2B5EF4-FFF2-40B4-BE49-F238E27FC236}">
                <a16:creationId xmlns:a16="http://schemas.microsoft.com/office/drawing/2014/main" id="{5477B1D7-BDBB-460E-82A4-8367FE209859}"/>
              </a:ext>
            </a:extLst>
          </p:cNvPr>
          <p:cNvGraphicFramePr>
            <a:graphicFrameLocks noChangeAspect="1"/>
          </p:cNvGraphicFramePr>
          <p:nvPr>
            <p:extLst>
              <p:ext uri="{D42A27DB-BD31-4B8C-83A1-F6EECF244321}">
                <p14:modId xmlns:p14="http://schemas.microsoft.com/office/powerpoint/2010/main" val="2525038619"/>
              </p:ext>
            </p:extLst>
          </p:nvPr>
        </p:nvGraphicFramePr>
        <p:xfrm>
          <a:off x="4954210" y="2354507"/>
          <a:ext cx="7000316" cy="2249667"/>
        </p:xfrm>
        <a:graphic>
          <a:graphicData uri="http://schemas.openxmlformats.org/presentationml/2006/ole">
            <mc:AlternateContent xmlns:mc="http://schemas.openxmlformats.org/markup-compatibility/2006">
              <mc:Choice xmlns:v="urn:schemas-microsoft-com:vml" Requires="v">
                <p:oleObj name="Equation" r:id="rId7" imgW="6858000" imgH="2197080" progId="Equation.DSMT4">
                  <p:embed/>
                </p:oleObj>
              </mc:Choice>
              <mc:Fallback>
                <p:oleObj name="Equation" r:id="rId7" imgW="6858000" imgH="2197080" progId="Equation.DSMT4">
                  <p:embed/>
                  <p:pic>
                    <p:nvPicPr>
                      <p:cNvPr id="37" name="Object 36">
                        <a:extLst>
                          <a:ext uri="{FF2B5EF4-FFF2-40B4-BE49-F238E27FC236}">
                            <a16:creationId xmlns:a16="http://schemas.microsoft.com/office/drawing/2014/main" id="{5477B1D7-BDBB-460E-82A4-8367FE209859}"/>
                          </a:ext>
                        </a:extLst>
                      </p:cNvPr>
                      <p:cNvPicPr/>
                      <p:nvPr/>
                    </p:nvPicPr>
                    <p:blipFill>
                      <a:blip r:embed="rId8"/>
                      <a:stretch>
                        <a:fillRect/>
                      </a:stretch>
                    </p:blipFill>
                    <p:spPr>
                      <a:xfrm>
                        <a:off x="4954210" y="2354507"/>
                        <a:ext cx="7000316" cy="2249667"/>
                      </a:xfrm>
                      <a:prstGeom prst="rect">
                        <a:avLst/>
                      </a:prstGeom>
                      <a:ln>
                        <a:solidFill>
                          <a:srgbClr val="0070C0"/>
                        </a:solidFill>
                      </a:ln>
                    </p:spPr>
                  </p:pic>
                </p:oleObj>
              </mc:Fallback>
            </mc:AlternateContent>
          </a:graphicData>
        </a:graphic>
      </p:graphicFrame>
      <p:sp>
        <p:nvSpPr>
          <p:cNvPr id="20" name="TextBox 19">
            <a:extLst>
              <a:ext uri="{FF2B5EF4-FFF2-40B4-BE49-F238E27FC236}">
                <a16:creationId xmlns:a16="http://schemas.microsoft.com/office/drawing/2014/main" id="{986DB6FF-C7E0-463A-B0C1-7D5E6FC01310}"/>
              </a:ext>
            </a:extLst>
          </p:cNvPr>
          <p:cNvSpPr txBox="1"/>
          <p:nvPr/>
        </p:nvSpPr>
        <p:spPr>
          <a:xfrm>
            <a:off x="2751853" y="4869326"/>
            <a:ext cx="7815591" cy="954107"/>
          </a:xfrm>
          <a:prstGeom prst="rect">
            <a:avLst/>
          </a:prstGeom>
          <a:noFill/>
        </p:spPr>
        <p:txBody>
          <a:bodyPr wrap="square" rtlCol="0">
            <a:spAutoFit/>
          </a:bodyPr>
          <a:lstStyle/>
          <a:p>
            <a:r>
              <a:rPr lang="en-US" sz="1400"/>
              <a:t>Maximizing w/r to V</a:t>
            </a:r>
            <a:r>
              <a:rPr lang="en-US" sz="1400" baseline="-25000"/>
              <a:t>A,B</a:t>
            </a:r>
            <a:r>
              <a:rPr lang="en-US" sz="1400"/>
              <a:t> means the volumes expand to fill the container.  If we maximize w/r to the free U</a:t>
            </a:r>
            <a:r>
              <a:rPr lang="en-US" sz="1400" baseline="-25000"/>
              <a:t>A</a:t>
            </a:r>
            <a:r>
              <a:rPr lang="en-US" sz="1400"/>
              <a:t>, U</a:t>
            </a:r>
            <a:r>
              <a:rPr lang="en-US" sz="1400" baseline="-25000"/>
              <a:t>B</a:t>
            </a:r>
            <a:r>
              <a:rPr lang="en-US" sz="1400"/>
              <a:t> we get that temperatures are equal.  Employing the balance equations’ energy conservation constraint we can figure out this T, and then also the new U’s.  If we maximize w/r to </a:t>
            </a:r>
            <a:r>
              <a:rPr lang="el-GR" sz="1400"/>
              <a:t>ξ</a:t>
            </a:r>
            <a:r>
              <a:rPr lang="en-US" sz="1400"/>
              <a:t>, then we’d get an equation for </a:t>
            </a:r>
            <a:r>
              <a:rPr lang="el-GR" sz="1400"/>
              <a:t>ξ</a:t>
            </a:r>
            <a:r>
              <a:rPr lang="en-US" sz="1400"/>
              <a:t>, which we can then solve to determine the new particle #’s.  </a:t>
            </a:r>
          </a:p>
        </p:txBody>
      </p:sp>
      <p:pic>
        <p:nvPicPr>
          <p:cNvPr id="2" name="Picture 1">
            <a:extLst>
              <a:ext uri="{FF2B5EF4-FFF2-40B4-BE49-F238E27FC236}">
                <a16:creationId xmlns:a16="http://schemas.microsoft.com/office/drawing/2014/main" id="{D668C901-B5CF-7F38-9754-2A2805053DB8}"/>
              </a:ext>
            </a:extLst>
          </p:cNvPr>
          <p:cNvPicPr>
            <a:picLocks noChangeAspect="1"/>
          </p:cNvPicPr>
          <p:nvPr/>
        </p:nvPicPr>
        <p:blipFill>
          <a:blip r:embed="rId9"/>
          <a:stretch>
            <a:fillRect/>
          </a:stretch>
        </p:blipFill>
        <p:spPr>
          <a:xfrm>
            <a:off x="9747760" y="107142"/>
            <a:ext cx="2362960" cy="1480788"/>
          </a:xfrm>
          <a:prstGeom prst="rect">
            <a:avLst/>
          </a:prstGeom>
        </p:spPr>
      </p:pic>
    </p:spTree>
    <p:extLst>
      <p:ext uri="{BB962C8B-B14F-4D97-AF65-F5344CB8AC3E}">
        <p14:creationId xmlns:p14="http://schemas.microsoft.com/office/powerpoint/2010/main" val="3553635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3168977" y="117496"/>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Chemical Reactions</a:t>
            </a:r>
            <a:endParaRPr lang="en-US" sz="4800" b="1" u="sng">
              <a:latin typeface="+mn-lt"/>
            </a:endParaRPr>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a:extLst>
              <a:ext uri="{FF2B5EF4-FFF2-40B4-BE49-F238E27FC236}">
                <a16:creationId xmlns:a16="http://schemas.microsoft.com/office/drawing/2014/main" id="{380C2A0D-E442-4073-A166-AA7B5EE9BA43}"/>
              </a:ext>
            </a:extLst>
          </p:cNvPr>
          <p:cNvSpPr/>
          <p:nvPr/>
        </p:nvSpPr>
        <p:spPr>
          <a:xfrm>
            <a:off x="186525" y="735138"/>
            <a:ext cx="8405313" cy="1200329"/>
          </a:xfrm>
          <a:prstGeom prst="rect">
            <a:avLst/>
          </a:prstGeom>
        </p:spPr>
        <p:txBody>
          <a:bodyPr wrap="square">
            <a:spAutoFit/>
          </a:bodyPr>
          <a:lstStyle/>
          <a:p>
            <a:r>
              <a:rPr lang="en-US" sz="1600" b="1"/>
              <a:t>Chemical Reactions in temperature bath</a:t>
            </a:r>
          </a:p>
          <a:p>
            <a:r>
              <a:rPr lang="en-US" sz="1400">
                <a:solidFill>
                  <a:srgbClr val="0070C0"/>
                </a:solidFill>
              </a:rPr>
              <a:t>Suppose we have a N</a:t>
            </a:r>
            <a:r>
              <a:rPr lang="en-US" sz="1400" baseline="-25000">
                <a:solidFill>
                  <a:srgbClr val="0070C0"/>
                </a:solidFill>
              </a:rPr>
              <a:t>0A</a:t>
            </a:r>
            <a:r>
              <a:rPr lang="en-US" sz="1400">
                <a:solidFill>
                  <a:srgbClr val="0070C0"/>
                </a:solidFill>
              </a:rPr>
              <a:t> and N</a:t>
            </a:r>
            <a:r>
              <a:rPr lang="en-US" sz="1400" baseline="-25000">
                <a:solidFill>
                  <a:srgbClr val="0070C0"/>
                </a:solidFill>
              </a:rPr>
              <a:t>0B</a:t>
            </a:r>
            <a:r>
              <a:rPr lang="en-US" sz="1400">
                <a:solidFill>
                  <a:srgbClr val="0070C0"/>
                </a:solidFill>
              </a:rPr>
              <a:t> of gas A and B respectively, separated by a partition of volume V</a:t>
            </a:r>
            <a:r>
              <a:rPr lang="en-US" sz="1400" baseline="-25000">
                <a:solidFill>
                  <a:srgbClr val="0070C0"/>
                </a:solidFill>
              </a:rPr>
              <a:t>0A</a:t>
            </a:r>
            <a:r>
              <a:rPr lang="en-US" sz="1400">
                <a:solidFill>
                  <a:srgbClr val="0070C0"/>
                </a:solidFill>
              </a:rPr>
              <a:t> and V</a:t>
            </a:r>
            <a:r>
              <a:rPr lang="en-US" sz="1400" baseline="-25000">
                <a:solidFill>
                  <a:srgbClr val="0070C0"/>
                </a:solidFill>
              </a:rPr>
              <a:t>0B</a:t>
            </a:r>
            <a:r>
              <a:rPr lang="en-US" sz="1400">
                <a:solidFill>
                  <a:srgbClr val="0070C0"/>
                </a:solidFill>
              </a:rPr>
              <a:t>, at temperatures T</a:t>
            </a:r>
            <a:r>
              <a:rPr lang="en-US" sz="1400" baseline="-25000">
                <a:solidFill>
                  <a:srgbClr val="0070C0"/>
                </a:solidFill>
              </a:rPr>
              <a:t>0A</a:t>
            </a:r>
            <a:r>
              <a:rPr lang="en-US" sz="1400">
                <a:solidFill>
                  <a:srgbClr val="0070C0"/>
                </a:solidFill>
              </a:rPr>
              <a:t> and T</a:t>
            </a:r>
            <a:r>
              <a:rPr lang="en-US" sz="1400" baseline="-25000">
                <a:solidFill>
                  <a:srgbClr val="0070C0"/>
                </a:solidFill>
              </a:rPr>
              <a:t>0B</a:t>
            </a:r>
            <a:r>
              <a:rPr lang="en-US" sz="1400">
                <a:solidFill>
                  <a:srgbClr val="0070C0"/>
                </a:solidFill>
              </a:rPr>
              <a:t>, respectively.  When the partition is opened, and the gasses mix and equilibrate, how many particles of gas A, B, and C will there be assuming constant temperature conditions – i.e. that they’re put in contact with a thermal bath at temperature T?  </a:t>
            </a:r>
            <a:endParaRPr lang="en-US">
              <a:solidFill>
                <a:srgbClr val="0070C0"/>
              </a:solidFill>
            </a:endParaRPr>
          </a:p>
        </p:txBody>
      </p:sp>
      <p:graphicFrame>
        <p:nvGraphicFramePr>
          <p:cNvPr id="9" name="Object 8">
            <a:extLst>
              <a:ext uri="{FF2B5EF4-FFF2-40B4-BE49-F238E27FC236}">
                <a16:creationId xmlns:a16="http://schemas.microsoft.com/office/drawing/2014/main" id="{A0E31CF2-5F3C-42F6-B90B-56F3298C6759}"/>
              </a:ext>
            </a:extLst>
          </p:cNvPr>
          <p:cNvGraphicFramePr>
            <a:graphicFrameLocks noChangeAspect="1"/>
          </p:cNvGraphicFramePr>
          <p:nvPr/>
        </p:nvGraphicFramePr>
        <p:xfrm>
          <a:off x="257960" y="2742800"/>
          <a:ext cx="2713038" cy="3636963"/>
        </p:xfrm>
        <a:graphic>
          <a:graphicData uri="http://schemas.openxmlformats.org/presentationml/2006/ole">
            <mc:AlternateContent xmlns:mc="http://schemas.openxmlformats.org/markup-compatibility/2006">
              <mc:Choice xmlns:v="urn:schemas-microsoft-com:vml" Requires="v">
                <p:oleObj name="Equation" r:id="rId3" imgW="2108160" imgH="2882880" progId="Equation.DSMT4">
                  <p:embed/>
                </p:oleObj>
              </mc:Choice>
              <mc:Fallback>
                <p:oleObj name="Equation" r:id="rId3" imgW="2108160" imgH="2882880" progId="Equation.DSMT4">
                  <p:embed/>
                  <p:pic>
                    <p:nvPicPr>
                      <p:cNvPr id="9" name="Object 8">
                        <a:extLst>
                          <a:ext uri="{FF2B5EF4-FFF2-40B4-BE49-F238E27FC236}">
                            <a16:creationId xmlns:a16="http://schemas.microsoft.com/office/drawing/2014/main" id="{A0E31CF2-5F3C-42F6-B90B-56F3298C6759}"/>
                          </a:ext>
                        </a:extLst>
                      </p:cNvPr>
                      <p:cNvPicPr>
                        <a:picLocks noChangeAspect="1" noChangeArrowheads="1"/>
                      </p:cNvPicPr>
                      <p:nvPr/>
                    </p:nvPicPr>
                    <p:blipFill>
                      <a:blip r:embed="rId4"/>
                      <a:srcRect/>
                      <a:stretch>
                        <a:fillRect/>
                      </a:stretch>
                    </p:blipFill>
                    <p:spPr bwMode="auto">
                      <a:xfrm>
                        <a:off x="257960" y="2742800"/>
                        <a:ext cx="2713038" cy="3636963"/>
                      </a:xfrm>
                      <a:prstGeom prst="rect">
                        <a:avLst/>
                      </a:prstGeom>
                      <a:noFill/>
                      <a:ln>
                        <a:solidFill>
                          <a:srgbClr val="0070C0"/>
                        </a:solidFill>
                      </a:ln>
                    </p:spPr>
                  </p:pic>
                </p:oleObj>
              </mc:Fallback>
            </mc:AlternateContent>
          </a:graphicData>
        </a:graphic>
      </p:graphicFrame>
      <p:sp>
        <p:nvSpPr>
          <p:cNvPr id="21" name="TextBox 20">
            <a:extLst>
              <a:ext uri="{FF2B5EF4-FFF2-40B4-BE49-F238E27FC236}">
                <a16:creationId xmlns:a16="http://schemas.microsoft.com/office/drawing/2014/main" id="{9972CA93-D02F-468A-B48C-831206CDF5C1}"/>
              </a:ext>
            </a:extLst>
          </p:cNvPr>
          <p:cNvSpPr txBox="1"/>
          <p:nvPr/>
        </p:nvSpPr>
        <p:spPr>
          <a:xfrm>
            <a:off x="186525" y="1898013"/>
            <a:ext cx="2481261" cy="738664"/>
          </a:xfrm>
          <a:prstGeom prst="rect">
            <a:avLst/>
          </a:prstGeom>
          <a:noFill/>
        </p:spPr>
        <p:txBody>
          <a:bodyPr wrap="square" rtlCol="0">
            <a:spAutoFit/>
          </a:bodyPr>
          <a:lstStyle/>
          <a:p>
            <a:r>
              <a:rPr lang="en-US" sz="1400"/>
              <a:t>Balance equations are (treating individual gasses by color, not by compartments per se):</a:t>
            </a:r>
            <a:endParaRPr lang="en-US" sz="1600"/>
          </a:p>
        </p:txBody>
      </p:sp>
      <p:graphicFrame>
        <p:nvGraphicFramePr>
          <p:cNvPr id="23" name="Object 22">
            <a:extLst>
              <a:ext uri="{FF2B5EF4-FFF2-40B4-BE49-F238E27FC236}">
                <a16:creationId xmlns:a16="http://schemas.microsoft.com/office/drawing/2014/main" id="{2B72F348-A0B2-437A-A193-011D66947EE2}"/>
              </a:ext>
            </a:extLst>
          </p:cNvPr>
          <p:cNvGraphicFramePr>
            <a:graphicFrameLocks noChangeAspect="1"/>
          </p:cNvGraphicFramePr>
          <p:nvPr/>
        </p:nvGraphicFramePr>
        <p:xfrm>
          <a:off x="3610459" y="2354507"/>
          <a:ext cx="1871662" cy="850900"/>
        </p:xfrm>
        <a:graphic>
          <a:graphicData uri="http://schemas.openxmlformats.org/presentationml/2006/ole">
            <mc:AlternateContent xmlns:mc="http://schemas.openxmlformats.org/markup-compatibility/2006">
              <mc:Choice xmlns:v="urn:schemas-microsoft-com:vml" Requires="v">
                <p:oleObj name="Equation" r:id="rId5" imgW="1422360" imgH="634680" progId="Equation.DSMT4">
                  <p:embed/>
                </p:oleObj>
              </mc:Choice>
              <mc:Fallback>
                <p:oleObj name="Equation" r:id="rId5" imgW="1422360" imgH="634680" progId="Equation.DSMT4">
                  <p:embed/>
                  <p:pic>
                    <p:nvPicPr>
                      <p:cNvPr id="23" name="Object 22">
                        <a:extLst>
                          <a:ext uri="{FF2B5EF4-FFF2-40B4-BE49-F238E27FC236}">
                            <a16:creationId xmlns:a16="http://schemas.microsoft.com/office/drawing/2014/main" id="{2B72F348-A0B2-437A-A193-011D66947EE2}"/>
                          </a:ext>
                        </a:extLst>
                      </p:cNvPr>
                      <p:cNvPicPr>
                        <a:picLocks noChangeAspect="1" noChangeArrowheads="1"/>
                      </p:cNvPicPr>
                      <p:nvPr/>
                    </p:nvPicPr>
                    <p:blipFill>
                      <a:blip r:embed="rId6"/>
                      <a:srcRect/>
                      <a:stretch>
                        <a:fillRect/>
                      </a:stretch>
                    </p:blipFill>
                    <p:spPr bwMode="auto">
                      <a:xfrm>
                        <a:off x="3610459" y="2354507"/>
                        <a:ext cx="1871662" cy="850900"/>
                      </a:xfrm>
                      <a:prstGeom prst="rect">
                        <a:avLst/>
                      </a:prstGeom>
                      <a:noFill/>
                      <a:ln>
                        <a:solidFill>
                          <a:srgbClr val="0070C0"/>
                        </a:solidFill>
                      </a:ln>
                    </p:spPr>
                  </p:pic>
                </p:oleObj>
              </mc:Fallback>
            </mc:AlternateContent>
          </a:graphicData>
        </a:graphic>
      </p:graphicFrame>
      <p:sp>
        <p:nvSpPr>
          <p:cNvPr id="27" name="TextBox 26">
            <a:extLst>
              <a:ext uri="{FF2B5EF4-FFF2-40B4-BE49-F238E27FC236}">
                <a16:creationId xmlns:a16="http://schemas.microsoft.com/office/drawing/2014/main" id="{917BBC29-D0DA-45A6-9E18-235B775104BD}"/>
              </a:ext>
            </a:extLst>
          </p:cNvPr>
          <p:cNvSpPr txBox="1"/>
          <p:nvPr/>
        </p:nvSpPr>
        <p:spPr>
          <a:xfrm>
            <a:off x="3487145" y="1961178"/>
            <a:ext cx="6128922" cy="307777"/>
          </a:xfrm>
          <a:prstGeom prst="rect">
            <a:avLst/>
          </a:prstGeom>
          <a:noFill/>
        </p:spPr>
        <p:txBody>
          <a:bodyPr wrap="none" rtlCol="0">
            <a:spAutoFit/>
          </a:bodyPr>
          <a:lstStyle/>
          <a:p>
            <a:r>
              <a:rPr lang="en-US" sz="1400"/>
              <a:t>Entropy balance overall is – and incorporating constraints from balance equations</a:t>
            </a:r>
          </a:p>
        </p:txBody>
      </p:sp>
      <p:graphicFrame>
        <p:nvGraphicFramePr>
          <p:cNvPr id="37" name="Object 36">
            <a:extLst>
              <a:ext uri="{FF2B5EF4-FFF2-40B4-BE49-F238E27FC236}">
                <a16:creationId xmlns:a16="http://schemas.microsoft.com/office/drawing/2014/main" id="{5477B1D7-BDBB-460E-82A4-8367FE209859}"/>
              </a:ext>
            </a:extLst>
          </p:cNvPr>
          <p:cNvGraphicFramePr>
            <a:graphicFrameLocks noChangeAspect="1"/>
          </p:cNvGraphicFramePr>
          <p:nvPr>
            <p:extLst>
              <p:ext uri="{D42A27DB-BD31-4B8C-83A1-F6EECF244321}">
                <p14:modId xmlns:p14="http://schemas.microsoft.com/office/powerpoint/2010/main" val="2072757110"/>
              </p:ext>
            </p:extLst>
          </p:nvPr>
        </p:nvGraphicFramePr>
        <p:xfrm>
          <a:off x="6240953" y="2354507"/>
          <a:ext cx="4024312" cy="568325"/>
        </p:xfrm>
        <a:graphic>
          <a:graphicData uri="http://schemas.openxmlformats.org/presentationml/2006/ole">
            <mc:AlternateContent xmlns:mc="http://schemas.openxmlformats.org/markup-compatibility/2006">
              <mc:Choice xmlns:v="urn:schemas-microsoft-com:vml" Requires="v">
                <p:oleObj name="Equation" r:id="rId7" imgW="3251160" imgH="457200" progId="Equation.DSMT4">
                  <p:embed/>
                </p:oleObj>
              </mc:Choice>
              <mc:Fallback>
                <p:oleObj name="Equation" r:id="rId7" imgW="3251160" imgH="457200" progId="Equation.DSMT4">
                  <p:embed/>
                  <p:pic>
                    <p:nvPicPr>
                      <p:cNvPr id="37" name="Object 36">
                        <a:extLst>
                          <a:ext uri="{FF2B5EF4-FFF2-40B4-BE49-F238E27FC236}">
                            <a16:creationId xmlns:a16="http://schemas.microsoft.com/office/drawing/2014/main" id="{5477B1D7-BDBB-460E-82A4-8367FE209859}"/>
                          </a:ext>
                        </a:extLst>
                      </p:cNvPr>
                      <p:cNvPicPr/>
                      <p:nvPr/>
                    </p:nvPicPr>
                    <p:blipFill>
                      <a:blip r:embed="rId8"/>
                      <a:stretch>
                        <a:fillRect/>
                      </a:stretch>
                    </p:blipFill>
                    <p:spPr>
                      <a:xfrm>
                        <a:off x="6240953" y="2354507"/>
                        <a:ext cx="4024312" cy="568325"/>
                      </a:xfrm>
                      <a:prstGeom prst="rect">
                        <a:avLst/>
                      </a:prstGeom>
                      <a:ln>
                        <a:solidFill>
                          <a:srgbClr val="0070C0"/>
                        </a:solidFill>
                      </a:ln>
                    </p:spPr>
                  </p:pic>
                </p:oleObj>
              </mc:Fallback>
            </mc:AlternateContent>
          </a:graphicData>
        </a:graphic>
      </p:graphicFrame>
      <p:sp>
        <p:nvSpPr>
          <p:cNvPr id="20" name="TextBox 19">
            <a:extLst>
              <a:ext uri="{FF2B5EF4-FFF2-40B4-BE49-F238E27FC236}">
                <a16:creationId xmlns:a16="http://schemas.microsoft.com/office/drawing/2014/main" id="{986DB6FF-C7E0-463A-B0C1-7D5E6FC01310}"/>
              </a:ext>
            </a:extLst>
          </p:cNvPr>
          <p:cNvSpPr txBox="1"/>
          <p:nvPr/>
        </p:nvSpPr>
        <p:spPr>
          <a:xfrm>
            <a:off x="3521079" y="3428937"/>
            <a:ext cx="7815591" cy="523220"/>
          </a:xfrm>
          <a:prstGeom prst="rect">
            <a:avLst/>
          </a:prstGeom>
          <a:noFill/>
        </p:spPr>
        <p:txBody>
          <a:bodyPr wrap="square" rtlCol="0">
            <a:spAutoFit/>
          </a:bodyPr>
          <a:lstStyle/>
          <a:p>
            <a:r>
              <a:rPr lang="en-US" sz="1400"/>
              <a:t>Just going to sketch this one out.  We’ll see that in general, maximizing total entropy, reducing to minimizing the free energy of just the chemicals alone.  And this can be employed to solve for new </a:t>
            </a:r>
            <a:r>
              <a:rPr lang="el-GR" sz="1400"/>
              <a:t>ξ</a:t>
            </a:r>
            <a:r>
              <a:rPr lang="en-US" sz="1400"/>
              <a:t>.  </a:t>
            </a:r>
          </a:p>
        </p:txBody>
      </p:sp>
      <p:graphicFrame>
        <p:nvGraphicFramePr>
          <p:cNvPr id="4" name="Object 3">
            <a:extLst>
              <a:ext uri="{FF2B5EF4-FFF2-40B4-BE49-F238E27FC236}">
                <a16:creationId xmlns:a16="http://schemas.microsoft.com/office/drawing/2014/main" id="{0053FCB5-FC46-42A6-A952-EFB4E2880885}"/>
              </a:ext>
            </a:extLst>
          </p:cNvPr>
          <p:cNvGraphicFramePr>
            <a:graphicFrameLocks noChangeAspect="1"/>
          </p:cNvGraphicFramePr>
          <p:nvPr>
            <p:extLst>
              <p:ext uri="{D42A27DB-BD31-4B8C-83A1-F6EECF244321}">
                <p14:modId xmlns:p14="http://schemas.microsoft.com/office/powerpoint/2010/main" val="2704448875"/>
              </p:ext>
            </p:extLst>
          </p:nvPr>
        </p:nvGraphicFramePr>
        <p:xfrm>
          <a:off x="3610459" y="4175687"/>
          <a:ext cx="4687648" cy="2029061"/>
        </p:xfrm>
        <a:graphic>
          <a:graphicData uri="http://schemas.openxmlformats.org/presentationml/2006/ole">
            <mc:AlternateContent xmlns:mc="http://schemas.openxmlformats.org/markup-compatibility/2006">
              <mc:Choice xmlns:v="urn:schemas-microsoft-com:vml" Requires="v">
                <p:oleObj name="Equation" r:id="rId9" imgW="3504960" imgH="1523880" progId="Equation.DSMT4">
                  <p:embed/>
                </p:oleObj>
              </mc:Choice>
              <mc:Fallback>
                <p:oleObj name="Equation" r:id="rId9" imgW="3504960" imgH="1523880" progId="Equation.DSMT4">
                  <p:embed/>
                  <p:pic>
                    <p:nvPicPr>
                      <p:cNvPr id="4" name="Object 3">
                        <a:extLst>
                          <a:ext uri="{FF2B5EF4-FFF2-40B4-BE49-F238E27FC236}">
                            <a16:creationId xmlns:a16="http://schemas.microsoft.com/office/drawing/2014/main" id="{0053FCB5-FC46-42A6-A952-EFB4E2880885}"/>
                          </a:ext>
                        </a:extLst>
                      </p:cNvPr>
                      <p:cNvPicPr>
                        <a:picLocks noChangeAspect="1" noChangeArrowheads="1"/>
                      </p:cNvPicPr>
                      <p:nvPr/>
                    </p:nvPicPr>
                    <p:blipFill>
                      <a:blip r:embed="rId10"/>
                      <a:srcRect/>
                      <a:stretch>
                        <a:fillRect/>
                      </a:stretch>
                    </p:blipFill>
                    <p:spPr bwMode="auto">
                      <a:xfrm>
                        <a:off x="3610459" y="4175687"/>
                        <a:ext cx="4687648" cy="2029061"/>
                      </a:xfrm>
                      <a:prstGeom prst="rect">
                        <a:avLst/>
                      </a:prstGeom>
                      <a:noFill/>
                    </p:spPr>
                  </p:pic>
                </p:oleObj>
              </mc:Fallback>
            </mc:AlternateContent>
          </a:graphicData>
        </a:graphic>
      </p:graphicFrame>
      <p:pic>
        <p:nvPicPr>
          <p:cNvPr id="3" name="Picture 2">
            <a:extLst>
              <a:ext uri="{FF2B5EF4-FFF2-40B4-BE49-F238E27FC236}">
                <a16:creationId xmlns:a16="http://schemas.microsoft.com/office/drawing/2014/main" id="{7FEC0E9C-003A-758B-F613-7A9DC815CABD}"/>
              </a:ext>
            </a:extLst>
          </p:cNvPr>
          <p:cNvPicPr>
            <a:picLocks noChangeAspect="1"/>
          </p:cNvPicPr>
          <p:nvPr/>
        </p:nvPicPr>
        <p:blipFill>
          <a:blip r:embed="rId11"/>
          <a:stretch>
            <a:fillRect/>
          </a:stretch>
        </p:blipFill>
        <p:spPr>
          <a:xfrm>
            <a:off x="9862051" y="177442"/>
            <a:ext cx="2143424" cy="1343212"/>
          </a:xfrm>
          <a:prstGeom prst="rect">
            <a:avLst/>
          </a:prstGeom>
        </p:spPr>
      </p:pic>
    </p:spTree>
    <p:extLst>
      <p:ext uri="{BB962C8B-B14F-4D97-AF65-F5344CB8AC3E}">
        <p14:creationId xmlns:p14="http://schemas.microsoft.com/office/powerpoint/2010/main" val="22325454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BA82B331-C389-4E9A-918A-5321E4F06947}"/>
              </a:ext>
            </a:extLst>
          </p:cNvPr>
          <p:cNvSpPr txBox="1">
            <a:spLocks/>
          </p:cNvSpPr>
          <p:nvPr/>
        </p:nvSpPr>
        <p:spPr>
          <a:xfrm>
            <a:off x="3168977" y="90841"/>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Chemical Reactions</a:t>
            </a:r>
            <a:endParaRPr lang="en-US" sz="4800" b="1" u="sng">
              <a:latin typeface="+mn-lt"/>
            </a:endParaRPr>
          </a:p>
        </p:txBody>
      </p:sp>
      <p:sp>
        <p:nvSpPr>
          <p:cNvPr id="6" name="Rectangle 5">
            <a:extLst>
              <a:ext uri="{FF2B5EF4-FFF2-40B4-BE49-F238E27FC236}">
                <a16:creationId xmlns:a16="http://schemas.microsoft.com/office/drawing/2014/main" id="{380C2A0D-E442-4073-A166-AA7B5EE9BA43}"/>
              </a:ext>
            </a:extLst>
          </p:cNvPr>
          <p:cNvSpPr/>
          <p:nvPr/>
        </p:nvSpPr>
        <p:spPr>
          <a:xfrm>
            <a:off x="186525" y="735138"/>
            <a:ext cx="9221426" cy="1200329"/>
          </a:xfrm>
          <a:prstGeom prst="rect">
            <a:avLst/>
          </a:prstGeom>
        </p:spPr>
        <p:txBody>
          <a:bodyPr wrap="square">
            <a:spAutoFit/>
          </a:bodyPr>
          <a:lstStyle/>
          <a:p>
            <a:r>
              <a:rPr lang="en-US" sz="1600" b="1"/>
              <a:t>Chemical Reactions in temperature and pressure bath</a:t>
            </a:r>
          </a:p>
          <a:p>
            <a:r>
              <a:rPr lang="en-US" sz="1400">
                <a:solidFill>
                  <a:srgbClr val="0070C0"/>
                </a:solidFill>
              </a:rPr>
              <a:t>Suppose we have a N</a:t>
            </a:r>
            <a:r>
              <a:rPr lang="en-US" sz="1400" baseline="-25000">
                <a:solidFill>
                  <a:srgbClr val="0070C0"/>
                </a:solidFill>
              </a:rPr>
              <a:t>0A</a:t>
            </a:r>
            <a:r>
              <a:rPr lang="en-US" sz="1400">
                <a:solidFill>
                  <a:srgbClr val="0070C0"/>
                </a:solidFill>
              </a:rPr>
              <a:t> and N</a:t>
            </a:r>
            <a:r>
              <a:rPr lang="en-US" sz="1400" baseline="-25000">
                <a:solidFill>
                  <a:srgbClr val="0070C0"/>
                </a:solidFill>
              </a:rPr>
              <a:t>0B</a:t>
            </a:r>
            <a:r>
              <a:rPr lang="en-US" sz="1400">
                <a:solidFill>
                  <a:srgbClr val="0070C0"/>
                </a:solidFill>
              </a:rPr>
              <a:t> of gas A and B respectively, separated by a partition of volume V</a:t>
            </a:r>
            <a:r>
              <a:rPr lang="en-US" sz="1400" baseline="-25000">
                <a:solidFill>
                  <a:srgbClr val="0070C0"/>
                </a:solidFill>
              </a:rPr>
              <a:t>0A</a:t>
            </a:r>
            <a:r>
              <a:rPr lang="en-US" sz="1400">
                <a:solidFill>
                  <a:srgbClr val="0070C0"/>
                </a:solidFill>
              </a:rPr>
              <a:t> and V</a:t>
            </a:r>
            <a:r>
              <a:rPr lang="en-US" sz="1400" baseline="-25000">
                <a:solidFill>
                  <a:srgbClr val="0070C0"/>
                </a:solidFill>
              </a:rPr>
              <a:t>0B</a:t>
            </a:r>
            <a:r>
              <a:rPr lang="en-US" sz="1400">
                <a:solidFill>
                  <a:srgbClr val="0070C0"/>
                </a:solidFill>
              </a:rPr>
              <a:t>, at temperatures T</a:t>
            </a:r>
            <a:r>
              <a:rPr lang="en-US" sz="1400" baseline="-25000">
                <a:solidFill>
                  <a:srgbClr val="0070C0"/>
                </a:solidFill>
              </a:rPr>
              <a:t>0A</a:t>
            </a:r>
            <a:r>
              <a:rPr lang="en-US" sz="1400">
                <a:solidFill>
                  <a:srgbClr val="0070C0"/>
                </a:solidFill>
              </a:rPr>
              <a:t> and T</a:t>
            </a:r>
            <a:r>
              <a:rPr lang="en-US" sz="1400" baseline="-25000">
                <a:solidFill>
                  <a:srgbClr val="0070C0"/>
                </a:solidFill>
              </a:rPr>
              <a:t>0B</a:t>
            </a:r>
            <a:r>
              <a:rPr lang="en-US" sz="1400">
                <a:solidFill>
                  <a:srgbClr val="0070C0"/>
                </a:solidFill>
              </a:rPr>
              <a:t>, respectively.  When the partition is opened, and the gasses mix and equilibrate, how many particles of gas A, B, and C will there be assuming constant temperature and pressure conditions – i.e. that they’re put in contact with a thermal bath at temperature T, and pressure p?  </a:t>
            </a:r>
          </a:p>
        </p:txBody>
      </p:sp>
      <p:graphicFrame>
        <p:nvGraphicFramePr>
          <p:cNvPr id="9" name="Object 8">
            <a:extLst>
              <a:ext uri="{FF2B5EF4-FFF2-40B4-BE49-F238E27FC236}">
                <a16:creationId xmlns:a16="http://schemas.microsoft.com/office/drawing/2014/main" id="{A0E31CF2-5F3C-42F6-B90B-56F3298C6759}"/>
              </a:ext>
            </a:extLst>
          </p:cNvPr>
          <p:cNvGraphicFramePr>
            <a:graphicFrameLocks noChangeAspect="1"/>
          </p:cNvGraphicFramePr>
          <p:nvPr/>
        </p:nvGraphicFramePr>
        <p:xfrm>
          <a:off x="245162" y="2922587"/>
          <a:ext cx="2973188" cy="3774587"/>
        </p:xfrm>
        <a:graphic>
          <a:graphicData uri="http://schemas.openxmlformats.org/presentationml/2006/ole">
            <mc:AlternateContent xmlns:mc="http://schemas.openxmlformats.org/markup-compatibility/2006">
              <mc:Choice xmlns:v="urn:schemas-microsoft-com:vml" Requires="v">
                <p:oleObj name="Equation" r:id="rId3" imgW="2552400" imgH="3301920" progId="Equation.DSMT4">
                  <p:embed/>
                </p:oleObj>
              </mc:Choice>
              <mc:Fallback>
                <p:oleObj name="Equation" r:id="rId3" imgW="2552400" imgH="3301920" progId="Equation.DSMT4">
                  <p:embed/>
                  <p:pic>
                    <p:nvPicPr>
                      <p:cNvPr id="9" name="Object 8">
                        <a:extLst>
                          <a:ext uri="{FF2B5EF4-FFF2-40B4-BE49-F238E27FC236}">
                            <a16:creationId xmlns:a16="http://schemas.microsoft.com/office/drawing/2014/main" id="{A0E31CF2-5F3C-42F6-B90B-56F3298C6759}"/>
                          </a:ext>
                        </a:extLst>
                      </p:cNvPr>
                      <p:cNvPicPr>
                        <a:picLocks noChangeAspect="1" noChangeArrowheads="1"/>
                      </p:cNvPicPr>
                      <p:nvPr/>
                    </p:nvPicPr>
                    <p:blipFill>
                      <a:blip r:embed="rId4"/>
                      <a:srcRect/>
                      <a:stretch>
                        <a:fillRect/>
                      </a:stretch>
                    </p:blipFill>
                    <p:spPr bwMode="auto">
                      <a:xfrm>
                        <a:off x="245162" y="2922587"/>
                        <a:ext cx="2973188" cy="3774587"/>
                      </a:xfrm>
                      <a:prstGeom prst="rect">
                        <a:avLst/>
                      </a:prstGeom>
                      <a:noFill/>
                      <a:ln>
                        <a:solidFill>
                          <a:srgbClr val="0070C0"/>
                        </a:solidFill>
                      </a:ln>
                    </p:spPr>
                  </p:pic>
                </p:oleObj>
              </mc:Fallback>
            </mc:AlternateContent>
          </a:graphicData>
        </a:graphic>
      </p:graphicFrame>
      <p:sp>
        <p:nvSpPr>
          <p:cNvPr id="21" name="TextBox 20">
            <a:extLst>
              <a:ext uri="{FF2B5EF4-FFF2-40B4-BE49-F238E27FC236}">
                <a16:creationId xmlns:a16="http://schemas.microsoft.com/office/drawing/2014/main" id="{9972CA93-D02F-468A-B48C-831206CDF5C1}"/>
              </a:ext>
            </a:extLst>
          </p:cNvPr>
          <p:cNvSpPr txBox="1"/>
          <p:nvPr/>
        </p:nvSpPr>
        <p:spPr>
          <a:xfrm>
            <a:off x="186525" y="1992283"/>
            <a:ext cx="2481261" cy="738664"/>
          </a:xfrm>
          <a:prstGeom prst="rect">
            <a:avLst/>
          </a:prstGeom>
          <a:noFill/>
        </p:spPr>
        <p:txBody>
          <a:bodyPr wrap="square" rtlCol="0">
            <a:spAutoFit/>
          </a:bodyPr>
          <a:lstStyle/>
          <a:p>
            <a:r>
              <a:rPr lang="en-US" sz="1400"/>
              <a:t>Balance equations are (treating individual gasses by color, not by compartments per se):</a:t>
            </a:r>
            <a:endParaRPr lang="en-US" sz="1600"/>
          </a:p>
        </p:txBody>
      </p:sp>
      <p:graphicFrame>
        <p:nvGraphicFramePr>
          <p:cNvPr id="23" name="Object 22">
            <a:extLst>
              <a:ext uri="{FF2B5EF4-FFF2-40B4-BE49-F238E27FC236}">
                <a16:creationId xmlns:a16="http://schemas.microsoft.com/office/drawing/2014/main" id="{2B72F348-A0B2-437A-A193-011D66947EE2}"/>
              </a:ext>
            </a:extLst>
          </p:cNvPr>
          <p:cNvGraphicFramePr>
            <a:graphicFrameLocks noChangeAspect="1"/>
          </p:cNvGraphicFramePr>
          <p:nvPr/>
        </p:nvGraphicFramePr>
        <p:xfrm>
          <a:off x="3610459" y="2354507"/>
          <a:ext cx="1871662" cy="850900"/>
        </p:xfrm>
        <a:graphic>
          <a:graphicData uri="http://schemas.openxmlformats.org/presentationml/2006/ole">
            <mc:AlternateContent xmlns:mc="http://schemas.openxmlformats.org/markup-compatibility/2006">
              <mc:Choice xmlns:v="urn:schemas-microsoft-com:vml" Requires="v">
                <p:oleObj name="Equation" r:id="rId5" imgW="1422360" imgH="634680" progId="Equation.DSMT4">
                  <p:embed/>
                </p:oleObj>
              </mc:Choice>
              <mc:Fallback>
                <p:oleObj name="Equation" r:id="rId5" imgW="1422360" imgH="634680" progId="Equation.DSMT4">
                  <p:embed/>
                  <p:pic>
                    <p:nvPicPr>
                      <p:cNvPr id="23" name="Object 22">
                        <a:extLst>
                          <a:ext uri="{FF2B5EF4-FFF2-40B4-BE49-F238E27FC236}">
                            <a16:creationId xmlns:a16="http://schemas.microsoft.com/office/drawing/2014/main" id="{2B72F348-A0B2-437A-A193-011D66947EE2}"/>
                          </a:ext>
                        </a:extLst>
                      </p:cNvPr>
                      <p:cNvPicPr>
                        <a:picLocks noChangeAspect="1" noChangeArrowheads="1"/>
                      </p:cNvPicPr>
                      <p:nvPr/>
                    </p:nvPicPr>
                    <p:blipFill>
                      <a:blip r:embed="rId6"/>
                      <a:srcRect/>
                      <a:stretch>
                        <a:fillRect/>
                      </a:stretch>
                    </p:blipFill>
                    <p:spPr bwMode="auto">
                      <a:xfrm>
                        <a:off x="3610459" y="2354507"/>
                        <a:ext cx="1871662" cy="850900"/>
                      </a:xfrm>
                      <a:prstGeom prst="rect">
                        <a:avLst/>
                      </a:prstGeom>
                      <a:noFill/>
                      <a:ln>
                        <a:solidFill>
                          <a:srgbClr val="0070C0"/>
                        </a:solidFill>
                      </a:ln>
                    </p:spPr>
                  </p:pic>
                </p:oleObj>
              </mc:Fallback>
            </mc:AlternateContent>
          </a:graphicData>
        </a:graphic>
      </p:graphicFrame>
      <p:sp>
        <p:nvSpPr>
          <p:cNvPr id="27" name="TextBox 26">
            <a:extLst>
              <a:ext uri="{FF2B5EF4-FFF2-40B4-BE49-F238E27FC236}">
                <a16:creationId xmlns:a16="http://schemas.microsoft.com/office/drawing/2014/main" id="{917BBC29-D0DA-45A6-9E18-235B775104BD}"/>
              </a:ext>
            </a:extLst>
          </p:cNvPr>
          <p:cNvSpPr txBox="1"/>
          <p:nvPr/>
        </p:nvSpPr>
        <p:spPr>
          <a:xfrm>
            <a:off x="3487145" y="1961178"/>
            <a:ext cx="6128922" cy="307777"/>
          </a:xfrm>
          <a:prstGeom prst="rect">
            <a:avLst/>
          </a:prstGeom>
          <a:noFill/>
        </p:spPr>
        <p:txBody>
          <a:bodyPr wrap="none" rtlCol="0">
            <a:spAutoFit/>
          </a:bodyPr>
          <a:lstStyle/>
          <a:p>
            <a:r>
              <a:rPr lang="en-US" sz="1400"/>
              <a:t>Entropy balance overall is – and incorporating constraints from balance equations</a:t>
            </a:r>
          </a:p>
        </p:txBody>
      </p:sp>
      <p:graphicFrame>
        <p:nvGraphicFramePr>
          <p:cNvPr id="37" name="Object 36">
            <a:extLst>
              <a:ext uri="{FF2B5EF4-FFF2-40B4-BE49-F238E27FC236}">
                <a16:creationId xmlns:a16="http://schemas.microsoft.com/office/drawing/2014/main" id="{5477B1D7-BDBB-460E-82A4-8367FE209859}"/>
              </a:ext>
            </a:extLst>
          </p:cNvPr>
          <p:cNvGraphicFramePr>
            <a:graphicFrameLocks noChangeAspect="1"/>
          </p:cNvGraphicFramePr>
          <p:nvPr>
            <p:extLst>
              <p:ext uri="{D42A27DB-BD31-4B8C-83A1-F6EECF244321}">
                <p14:modId xmlns:p14="http://schemas.microsoft.com/office/powerpoint/2010/main" val="2207782678"/>
              </p:ext>
            </p:extLst>
          </p:nvPr>
        </p:nvGraphicFramePr>
        <p:xfrm>
          <a:off x="5800725" y="2354263"/>
          <a:ext cx="4905375" cy="568325"/>
        </p:xfrm>
        <a:graphic>
          <a:graphicData uri="http://schemas.openxmlformats.org/presentationml/2006/ole">
            <mc:AlternateContent xmlns:mc="http://schemas.openxmlformats.org/markup-compatibility/2006">
              <mc:Choice xmlns:v="urn:schemas-microsoft-com:vml" Requires="v">
                <p:oleObj name="Equation" r:id="rId7" imgW="3962160" imgH="457200" progId="Equation.DSMT4">
                  <p:embed/>
                </p:oleObj>
              </mc:Choice>
              <mc:Fallback>
                <p:oleObj name="Equation" r:id="rId7" imgW="3962160" imgH="457200" progId="Equation.DSMT4">
                  <p:embed/>
                  <p:pic>
                    <p:nvPicPr>
                      <p:cNvPr id="37" name="Object 36">
                        <a:extLst>
                          <a:ext uri="{FF2B5EF4-FFF2-40B4-BE49-F238E27FC236}">
                            <a16:creationId xmlns:a16="http://schemas.microsoft.com/office/drawing/2014/main" id="{5477B1D7-BDBB-460E-82A4-8367FE209859}"/>
                          </a:ext>
                        </a:extLst>
                      </p:cNvPr>
                      <p:cNvPicPr/>
                      <p:nvPr/>
                    </p:nvPicPr>
                    <p:blipFill>
                      <a:blip r:embed="rId8"/>
                      <a:stretch>
                        <a:fillRect/>
                      </a:stretch>
                    </p:blipFill>
                    <p:spPr>
                      <a:xfrm>
                        <a:off x="5800725" y="2354263"/>
                        <a:ext cx="4905375" cy="568325"/>
                      </a:xfrm>
                      <a:prstGeom prst="rect">
                        <a:avLst/>
                      </a:prstGeom>
                      <a:ln>
                        <a:solidFill>
                          <a:srgbClr val="0070C0"/>
                        </a:solidFill>
                      </a:ln>
                    </p:spPr>
                  </p:pic>
                </p:oleObj>
              </mc:Fallback>
            </mc:AlternateContent>
          </a:graphicData>
        </a:graphic>
      </p:graphicFrame>
      <p:sp>
        <p:nvSpPr>
          <p:cNvPr id="20" name="TextBox 19">
            <a:extLst>
              <a:ext uri="{FF2B5EF4-FFF2-40B4-BE49-F238E27FC236}">
                <a16:creationId xmlns:a16="http://schemas.microsoft.com/office/drawing/2014/main" id="{986DB6FF-C7E0-463A-B0C1-7D5E6FC01310}"/>
              </a:ext>
            </a:extLst>
          </p:cNvPr>
          <p:cNvSpPr txBox="1"/>
          <p:nvPr/>
        </p:nvSpPr>
        <p:spPr>
          <a:xfrm>
            <a:off x="3521079" y="3391229"/>
            <a:ext cx="8328414" cy="523220"/>
          </a:xfrm>
          <a:prstGeom prst="rect">
            <a:avLst/>
          </a:prstGeom>
          <a:noFill/>
        </p:spPr>
        <p:txBody>
          <a:bodyPr wrap="square" rtlCol="0">
            <a:spAutoFit/>
          </a:bodyPr>
          <a:lstStyle/>
          <a:p>
            <a:r>
              <a:rPr lang="en-US" sz="1400"/>
              <a:t>Just going to sketch this one out.  We’ll see that in general, maximizing total entropy, reducing to minimizing the gibbs free energy of just the chemicals alone.  And this can be employed to solve for new </a:t>
            </a:r>
            <a:r>
              <a:rPr lang="el-GR" sz="1400"/>
              <a:t>ξ</a:t>
            </a:r>
            <a:r>
              <a:rPr lang="en-US" sz="1400"/>
              <a:t>.  </a:t>
            </a:r>
          </a:p>
        </p:txBody>
      </p:sp>
      <p:graphicFrame>
        <p:nvGraphicFramePr>
          <p:cNvPr id="5" name="Object 4">
            <a:extLst>
              <a:ext uri="{FF2B5EF4-FFF2-40B4-BE49-F238E27FC236}">
                <a16:creationId xmlns:a16="http://schemas.microsoft.com/office/drawing/2014/main" id="{C2830BC0-626F-415E-8F43-482309555F4D}"/>
              </a:ext>
            </a:extLst>
          </p:cNvPr>
          <p:cNvGraphicFramePr>
            <a:graphicFrameLocks noChangeAspect="1"/>
          </p:cNvGraphicFramePr>
          <p:nvPr>
            <p:extLst>
              <p:ext uri="{D42A27DB-BD31-4B8C-83A1-F6EECF244321}">
                <p14:modId xmlns:p14="http://schemas.microsoft.com/office/powerpoint/2010/main" val="4288186346"/>
              </p:ext>
            </p:extLst>
          </p:nvPr>
        </p:nvGraphicFramePr>
        <p:xfrm>
          <a:off x="3625850" y="4087813"/>
          <a:ext cx="5632450" cy="1766887"/>
        </p:xfrm>
        <a:graphic>
          <a:graphicData uri="http://schemas.openxmlformats.org/presentationml/2006/ole">
            <mc:AlternateContent xmlns:mc="http://schemas.openxmlformats.org/markup-compatibility/2006">
              <mc:Choice xmlns:v="urn:schemas-microsoft-com:vml" Requires="v">
                <p:oleObj name="Equation" r:id="rId9" imgW="4330440" imgH="1358640" progId="Equation.DSMT4">
                  <p:embed/>
                </p:oleObj>
              </mc:Choice>
              <mc:Fallback>
                <p:oleObj name="Equation" r:id="rId9" imgW="4330440" imgH="1358640" progId="Equation.DSMT4">
                  <p:embed/>
                  <p:pic>
                    <p:nvPicPr>
                      <p:cNvPr id="5" name="Object 4">
                        <a:extLst>
                          <a:ext uri="{FF2B5EF4-FFF2-40B4-BE49-F238E27FC236}">
                            <a16:creationId xmlns:a16="http://schemas.microsoft.com/office/drawing/2014/main" id="{C2830BC0-626F-415E-8F43-482309555F4D}"/>
                          </a:ext>
                        </a:extLst>
                      </p:cNvPr>
                      <p:cNvPicPr>
                        <a:picLocks noChangeAspect="1" noChangeArrowheads="1"/>
                      </p:cNvPicPr>
                      <p:nvPr/>
                    </p:nvPicPr>
                    <p:blipFill>
                      <a:blip r:embed="rId10"/>
                      <a:srcRect/>
                      <a:stretch>
                        <a:fillRect/>
                      </a:stretch>
                    </p:blipFill>
                    <p:spPr bwMode="auto">
                      <a:xfrm>
                        <a:off x="3625850" y="4087813"/>
                        <a:ext cx="5632450" cy="1766887"/>
                      </a:xfrm>
                      <a:prstGeom prst="rect">
                        <a:avLst/>
                      </a:prstGeom>
                      <a:noFill/>
                    </p:spPr>
                  </p:pic>
                </p:oleObj>
              </mc:Fallback>
            </mc:AlternateContent>
          </a:graphicData>
        </a:graphic>
      </p:graphicFrame>
      <p:pic>
        <p:nvPicPr>
          <p:cNvPr id="2" name="Picture 1">
            <a:extLst>
              <a:ext uri="{FF2B5EF4-FFF2-40B4-BE49-F238E27FC236}">
                <a16:creationId xmlns:a16="http://schemas.microsoft.com/office/drawing/2014/main" id="{0051E104-9C1B-A046-F39B-3D26FAD49A83}"/>
              </a:ext>
            </a:extLst>
          </p:cNvPr>
          <p:cNvPicPr>
            <a:picLocks noChangeAspect="1"/>
          </p:cNvPicPr>
          <p:nvPr/>
        </p:nvPicPr>
        <p:blipFill>
          <a:blip r:embed="rId11"/>
          <a:stretch>
            <a:fillRect/>
          </a:stretch>
        </p:blipFill>
        <p:spPr>
          <a:xfrm>
            <a:off x="10048576" y="90841"/>
            <a:ext cx="2143424" cy="1343212"/>
          </a:xfrm>
          <a:prstGeom prst="rect">
            <a:avLst/>
          </a:prstGeom>
        </p:spPr>
      </p:pic>
    </p:spTree>
    <p:extLst>
      <p:ext uri="{BB962C8B-B14F-4D97-AF65-F5344CB8AC3E}">
        <p14:creationId xmlns:p14="http://schemas.microsoft.com/office/powerpoint/2010/main" val="35478665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BA82B331-C389-4E9A-918A-5321E4F06947}"/>
              </a:ext>
            </a:extLst>
          </p:cNvPr>
          <p:cNvSpPr txBox="1">
            <a:spLocks/>
          </p:cNvSpPr>
          <p:nvPr/>
        </p:nvSpPr>
        <p:spPr>
          <a:xfrm>
            <a:off x="3139252" y="99361"/>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Chemical Reactions</a:t>
            </a:r>
            <a:endParaRPr lang="en-US" sz="4800" b="1" u="sng">
              <a:latin typeface="+mn-lt"/>
            </a:endParaRPr>
          </a:p>
        </p:txBody>
      </p:sp>
      <p:sp>
        <p:nvSpPr>
          <p:cNvPr id="6" name="Rectangle 5">
            <a:extLst>
              <a:ext uri="{FF2B5EF4-FFF2-40B4-BE49-F238E27FC236}">
                <a16:creationId xmlns:a16="http://schemas.microsoft.com/office/drawing/2014/main" id="{380C2A0D-E442-4073-A166-AA7B5EE9BA43}"/>
              </a:ext>
            </a:extLst>
          </p:cNvPr>
          <p:cNvSpPr/>
          <p:nvPr/>
        </p:nvSpPr>
        <p:spPr>
          <a:xfrm>
            <a:off x="186526" y="735138"/>
            <a:ext cx="7929952" cy="1200329"/>
          </a:xfrm>
          <a:prstGeom prst="rect">
            <a:avLst/>
          </a:prstGeom>
        </p:spPr>
        <p:txBody>
          <a:bodyPr wrap="square">
            <a:spAutoFit/>
          </a:bodyPr>
          <a:lstStyle/>
          <a:p>
            <a:r>
              <a:rPr lang="en-US" sz="1600" b="1"/>
              <a:t>Diffusion across a membrane</a:t>
            </a:r>
          </a:p>
          <a:p>
            <a:r>
              <a:rPr lang="en-US" sz="1400"/>
              <a:t>Consider a container with a semi-permeable (to K</a:t>
            </a:r>
            <a:r>
              <a:rPr lang="en-US" sz="1400" baseline="30000"/>
              <a:t>+</a:t>
            </a:r>
            <a:r>
              <a:rPr lang="en-US" sz="1400"/>
              <a:t> ion) membrane separating two different concentrations of KCl. K</a:t>
            </a:r>
            <a:r>
              <a:rPr lang="en-US" sz="1400" baseline="30000"/>
              <a:t>+</a:t>
            </a:r>
            <a:r>
              <a:rPr lang="en-US" sz="1400"/>
              <a:t> ion will flow to the left to equalize its chemical potential.  As a consequence, positive charge will build up on the left, creating a potential difference.  Eventually enough positive charge will build up so that flow stops.  We’d like to calculate what the potential difference will be.  </a:t>
            </a:r>
            <a:endParaRPr lang="en-US" sz="1600" b="1"/>
          </a:p>
        </p:txBody>
      </p:sp>
      <p:graphicFrame>
        <p:nvGraphicFramePr>
          <p:cNvPr id="10" name="Object 9">
            <a:extLst>
              <a:ext uri="{FF2B5EF4-FFF2-40B4-BE49-F238E27FC236}">
                <a16:creationId xmlns:a16="http://schemas.microsoft.com/office/drawing/2014/main" id="{F0EBE373-3A2F-44E9-B9DB-719B9933F572}"/>
              </a:ext>
            </a:extLst>
          </p:cNvPr>
          <p:cNvGraphicFramePr>
            <a:graphicFrameLocks noChangeAspect="1"/>
          </p:cNvGraphicFramePr>
          <p:nvPr/>
        </p:nvGraphicFramePr>
        <p:xfrm>
          <a:off x="301659" y="2846612"/>
          <a:ext cx="886119" cy="1179352"/>
        </p:xfrm>
        <a:graphic>
          <a:graphicData uri="http://schemas.openxmlformats.org/presentationml/2006/ole">
            <mc:AlternateContent xmlns:mc="http://schemas.openxmlformats.org/markup-compatibility/2006">
              <mc:Choice xmlns:v="urn:schemas-microsoft-com:vml" Requires="v">
                <p:oleObj name="Equation" r:id="rId3" imgW="660240" imgH="863280" progId="Equation.DSMT4">
                  <p:embed/>
                </p:oleObj>
              </mc:Choice>
              <mc:Fallback>
                <p:oleObj name="Equation" r:id="rId3" imgW="660240" imgH="863280" progId="Equation.DSMT4">
                  <p:embed/>
                  <p:pic>
                    <p:nvPicPr>
                      <p:cNvPr id="10" name="Object 9">
                        <a:extLst>
                          <a:ext uri="{FF2B5EF4-FFF2-40B4-BE49-F238E27FC236}">
                            <a16:creationId xmlns:a16="http://schemas.microsoft.com/office/drawing/2014/main" id="{F0EBE373-3A2F-44E9-B9DB-719B9933F572}"/>
                          </a:ext>
                        </a:extLst>
                      </p:cNvPr>
                      <p:cNvPicPr>
                        <a:picLocks noChangeAspect="1" noChangeArrowheads="1"/>
                      </p:cNvPicPr>
                      <p:nvPr/>
                    </p:nvPicPr>
                    <p:blipFill>
                      <a:blip r:embed="rId4"/>
                      <a:srcRect/>
                      <a:stretch>
                        <a:fillRect/>
                      </a:stretch>
                    </p:blipFill>
                    <p:spPr bwMode="auto">
                      <a:xfrm>
                        <a:off x="301659" y="2846612"/>
                        <a:ext cx="886119" cy="1179352"/>
                      </a:xfrm>
                      <a:prstGeom prst="rect">
                        <a:avLst/>
                      </a:prstGeom>
                      <a:noFill/>
                      <a:ln>
                        <a:solidFill>
                          <a:srgbClr val="0070C0"/>
                        </a:solidFill>
                      </a:ln>
                    </p:spPr>
                  </p:pic>
                </p:oleObj>
              </mc:Fallback>
            </mc:AlternateContent>
          </a:graphicData>
        </a:graphic>
      </p:graphicFrame>
      <p:sp>
        <p:nvSpPr>
          <p:cNvPr id="22" name="TextBox 21">
            <a:extLst>
              <a:ext uri="{FF2B5EF4-FFF2-40B4-BE49-F238E27FC236}">
                <a16:creationId xmlns:a16="http://schemas.microsoft.com/office/drawing/2014/main" id="{7471B129-31E1-4480-8482-30E1E825E040}"/>
              </a:ext>
            </a:extLst>
          </p:cNvPr>
          <p:cNvSpPr txBox="1"/>
          <p:nvPr/>
        </p:nvSpPr>
        <p:spPr>
          <a:xfrm>
            <a:off x="186526" y="2049260"/>
            <a:ext cx="2481261" cy="523220"/>
          </a:xfrm>
          <a:prstGeom prst="rect">
            <a:avLst/>
          </a:prstGeom>
          <a:noFill/>
        </p:spPr>
        <p:txBody>
          <a:bodyPr wrap="square" rtlCol="0">
            <a:spAutoFit/>
          </a:bodyPr>
          <a:lstStyle/>
          <a:p>
            <a:r>
              <a:rPr lang="en-US" sz="1400"/>
              <a:t>Balance equation for our ‘chemical reaction’ is:</a:t>
            </a:r>
            <a:endParaRPr lang="en-US" sz="1600"/>
          </a:p>
        </p:txBody>
      </p:sp>
      <p:sp>
        <p:nvSpPr>
          <p:cNvPr id="26" name="Rectangle 25">
            <a:extLst>
              <a:ext uri="{FF2B5EF4-FFF2-40B4-BE49-F238E27FC236}">
                <a16:creationId xmlns:a16="http://schemas.microsoft.com/office/drawing/2014/main" id="{3C673A7A-541D-455B-A024-C66AE836C9A9}"/>
              </a:ext>
            </a:extLst>
          </p:cNvPr>
          <p:cNvSpPr/>
          <p:nvPr/>
        </p:nvSpPr>
        <p:spPr>
          <a:xfrm>
            <a:off x="3047999" y="2067189"/>
            <a:ext cx="8957475" cy="738664"/>
          </a:xfrm>
          <a:prstGeom prst="rect">
            <a:avLst/>
          </a:prstGeom>
        </p:spPr>
        <p:txBody>
          <a:bodyPr wrap="square">
            <a:spAutoFit/>
          </a:bodyPr>
          <a:lstStyle/>
          <a:p>
            <a:r>
              <a:rPr lang="en-US" sz="1400"/>
              <a:t>Well at equilibrium we must have the Gibbs potential maximized w/r to free parameters.  We can write it as follows, using the capacitor equation to model the electric potential energy.  This seems reasonable since an ionic solution is a good conductor, and so each side should be at its own equipotential.  </a:t>
            </a:r>
          </a:p>
        </p:txBody>
      </p:sp>
      <p:graphicFrame>
        <p:nvGraphicFramePr>
          <p:cNvPr id="29" name="Object 28">
            <a:extLst>
              <a:ext uri="{FF2B5EF4-FFF2-40B4-BE49-F238E27FC236}">
                <a16:creationId xmlns:a16="http://schemas.microsoft.com/office/drawing/2014/main" id="{3B8A5073-5CAD-4D39-877A-50338F726950}"/>
              </a:ext>
            </a:extLst>
          </p:cNvPr>
          <p:cNvGraphicFramePr>
            <a:graphicFrameLocks noChangeAspect="1"/>
          </p:cNvGraphicFramePr>
          <p:nvPr/>
        </p:nvGraphicFramePr>
        <p:xfrm>
          <a:off x="3139252" y="2901662"/>
          <a:ext cx="5203469" cy="1402699"/>
        </p:xfrm>
        <a:graphic>
          <a:graphicData uri="http://schemas.openxmlformats.org/presentationml/2006/ole">
            <mc:AlternateContent xmlns:mc="http://schemas.openxmlformats.org/markup-compatibility/2006">
              <mc:Choice xmlns:v="urn:schemas-microsoft-com:vml" Requires="v">
                <p:oleObj name="Equation" r:id="rId5" imgW="4533840" imgH="1218960" progId="Equation.DSMT4">
                  <p:embed/>
                </p:oleObj>
              </mc:Choice>
              <mc:Fallback>
                <p:oleObj name="Equation" r:id="rId5" imgW="4533840" imgH="1218960" progId="Equation.DSMT4">
                  <p:embed/>
                  <p:pic>
                    <p:nvPicPr>
                      <p:cNvPr id="29" name="Object 28">
                        <a:extLst>
                          <a:ext uri="{FF2B5EF4-FFF2-40B4-BE49-F238E27FC236}">
                            <a16:creationId xmlns:a16="http://schemas.microsoft.com/office/drawing/2014/main" id="{3B8A5073-5CAD-4D39-877A-50338F726950}"/>
                          </a:ext>
                        </a:extLst>
                      </p:cNvPr>
                      <p:cNvPicPr>
                        <a:picLocks noChangeAspect="1" noChangeArrowheads="1"/>
                      </p:cNvPicPr>
                      <p:nvPr/>
                    </p:nvPicPr>
                    <p:blipFill>
                      <a:blip r:embed="rId6"/>
                      <a:srcRect/>
                      <a:stretch>
                        <a:fillRect/>
                      </a:stretch>
                    </p:blipFill>
                    <p:spPr bwMode="auto">
                      <a:xfrm>
                        <a:off x="3139252" y="2901662"/>
                        <a:ext cx="5203469" cy="1402699"/>
                      </a:xfrm>
                      <a:prstGeom prst="rect">
                        <a:avLst/>
                      </a:prstGeom>
                      <a:noFill/>
                      <a:ln>
                        <a:solidFill>
                          <a:srgbClr val="0070C0"/>
                        </a:solidFill>
                      </a:ln>
                    </p:spPr>
                  </p:pic>
                </p:oleObj>
              </mc:Fallback>
            </mc:AlternateContent>
          </a:graphicData>
        </a:graphic>
      </p:graphicFrame>
      <p:sp>
        <p:nvSpPr>
          <p:cNvPr id="31" name="Rectangle 30">
            <a:extLst>
              <a:ext uri="{FF2B5EF4-FFF2-40B4-BE49-F238E27FC236}">
                <a16:creationId xmlns:a16="http://schemas.microsoft.com/office/drawing/2014/main" id="{8D3DE2C2-9A6D-44CB-B1E6-D04742A31E88}"/>
              </a:ext>
            </a:extLst>
          </p:cNvPr>
          <p:cNvSpPr/>
          <p:nvPr/>
        </p:nvSpPr>
        <p:spPr>
          <a:xfrm>
            <a:off x="186526" y="4455907"/>
            <a:ext cx="2481261" cy="1169551"/>
          </a:xfrm>
          <a:prstGeom prst="rect">
            <a:avLst/>
          </a:prstGeom>
        </p:spPr>
        <p:txBody>
          <a:bodyPr wrap="square">
            <a:spAutoFit/>
          </a:bodyPr>
          <a:lstStyle/>
          <a:p>
            <a:r>
              <a:rPr lang="en-US" sz="1400"/>
              <a:t>Carrying out the minimization, and using a standard formula for the chemical potential of a species in a solution with other things, we have:</a:t>
            </a:r>
          </a:p>
        </p:txBody>
      </p:sp>
      <p:graphicFrame>
        <p:nvGraphicFramePr>
          <p:cNvPr id="32" name="Object 31">
            <a:extLst>
              <a:ext uri="{FF2B5EF4-FFF2-40B4-BE49-F238E27FC236}">
                <a16:creationId xmlns:a16="http://schemas.microsoft.com/office/drawing/2014/main" id="{BAED794F-5720-4861-9661-5F0EC2704883}"/>
              </a:ext>
            </a:extLst>
          </p:cNvPr>
          <p:cNvGraphicFramePr>
            <a:graphicFrameLocks noChangeAspect="1"/>
          </p:cNvGraphicFramePr>
          <p:nvPr>
            <p:extLst>
              <p:ext uri="{D42A27DB-BD31-4B8C-83A1-F6EECF244321}">
                <p14:modId xmlns:p14="http://schemas.microsoft.com/office/powerpoint/2010/main" val="2177893762"/>
              </p:ext>
            </p:extLst>
          </p:nvPr>
        </p:nvGraphicFramePr>
        <p:xfrm>
          <a:off x="3139252" y="4455907"/>
          <a:ext cx="2700338" cy="1503363"/>
        </p:xfrm>
        <a:graphic>
          <a:graphicData uri="http://schemas.openxmlformats.org/presentationml/2006/ole">
            <mc:AlternateContent xmlns:mc="http://schemas.openxmlformats.org/markup-compatibility/2006">
              <mc:Choice xmlns:v="urn:schemas-microsoft-com:vml" Requires="v">
                <p:oleObj name="Equation" r:id="rId7" imgW="2184120" imgH="1218960" progId="Equation.DSMT4">
                  <p:embed/>
                </p:oleObj>
              </mc:Choice>
              <mc:Fallback>
                <p:oleObj name="Equation" r:id="rId7" imgW="2184120" imgH="1218960" progId="Equation.DSMT4">
                  <p:embed/>
                  <p:pic>
                    <p:nvPicPr>
                      <p:cNvPr id="32" name="Object 31">
                        <a:extLst>
                          <a:ext uri="{FF2B5EF4-FFF2-40B4-BE49-F238E27FC236}">
                            <a16:creationId xmlns:a16="http://schemas.microsoft.com/office/drawing/2014/main" id="{BAED794F-5720-4861-9661-5F0EC2704883}"/>
                          </a:ext>
                        </a:extLst>
                      </p:cNvPr>
                      <p:cNvPicPr>
                        <a:picLocks noChangeAspect="1" noChangeArrowheads="1"/>
                      </p:cNvPicPr>
                      <p:nvPr/>
                    </p:nvPicPr>
                    <p:blipFill>
                      <a:blip r:embed="rId8"/>
                      <a:srcRect/>
                      <a:stretch>
                        <a:fillRect/>
                      </a:stretch>
                    </p:blipFill>
                    <p:spPr bwMode="auto">
                      <a:xfrm>
                        <a:off x="3139252" y="4455907"/>
                        <a:ext cx="2700338" cy="1503363"/>
                      </a:xfrm>
                      <a:prstGeom prst="rect">
                        <a:avLst/>
                      </a:prstGeom>
                      <a:noFill/>
                    </p:spPr>
                  </p:pic>
                </p:oleObj>
              </mc:Fallback>
            </mc:AlternateContent>
          </a:graphicData>
        </a:graphic>
      </p:graphicFrame>
      <p:graphicFrame>
        <p:nvGraphicFramePr>
          <p:cNvPr id="3" name="Object 2">
            <a:extLst>
              <a:ext uri="{FF2B5EF4-FFF2-40B4-BE49-F238E27FC236}">
                <a16:creationId xmlns:a16="http://schemas.microsoft.com/office/drawing/2014/main" id="{D2B64F73-61CA-3A2E-6425-140F7485FC57}"/>
              </a:ext>
            </a:extLst>
          </p:cNvPr>
          <p:cNvGraphicFramePr>
            <a:graphicFrameLocks noChangeAspect="1"/>
          </p:cNvGraphicFramePr>
          <p:nvPr>
            <p:extLst>
              <p:ext uri="{D42A27DB-BD31-4B8C-83A1-F6EECF244321}">
                <p14:modId xmlns:p14="http://schemas.microsoft.com/office/powerpoint/2010/main" val="3657542591"/>
              </p:ext>
            </p:extLst>
          </p:nvPr>
        </p:nvGraphicFramePr>
        <p:xfrm>
          <a:off x="3197944" y="6073693"/>
          <a:ext cx="5968816" cy="684946"/>
        </p:xfrm>
        <a:graphic>
          <a:graphicData uri="http://schemas.openxmlformats.org/presentationml/2006/ole">
            <mc:AlternateContent xmlns:mc="http://schemas.openxmlformats.org/markup-compatibility/2006">
              <mc:Choice xmlns:v="urn:schemas-microsoft-com:vml" Requires="v">
                <p:oleObj name="Equation" r:id="rId9" imgW="4647960" imgH="533160" progId="Equation.DSMT4">
                  <p:embed/>
                </p:oleObj>
              </mc:Choice>
              <mc:Fallback>
                <p:oleObj name="Equation" r:id="rId9" imgW="4647960" imgH="533160" progId="Equation.DSMT4">
                  <p:embed/>
                  <p:pic>
                    <p:nvPicPr>
                      <p:cNvPr id="0" name=""/>
                      <p:cNvPicPr/>
                      <p:nvPr/>
                    </p:nvPicPr>
                    <p:blipFill>
                      <a:blip r:embed="rId10"/>
                      <a:stretch>
                        <a:fillRect/>
                      </a:stretch>
                    </p:blipFill>
                    <p:spPr>
                      <a:xfrm>
                        <a:off x="3197944" y="6073693"/>
                        <a:ext cx="5968816" cy="684946"/>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5" name="Ink 4">
                <a:extLst>
                  <a:ext uri="{FF2B5EF4-FFF2-40B4-BE49-F238E27FC236}">
                    <a16:creationId xmlns:a16="http://schemas.microsoft.com/office/drawing/2014/main" id="{5CA74DF7-9F64-16C3-422D-E0790543AD75}"/>
                  </a:ext>
                </a:extLst>
              </p14:cNvPr>
              <p14:cNvContentPartPr/>
              <p14:nvPr/>
            </p14:nvContentPartPr>
            <p14:xfrm>
              <a:off x="7422891" y="5312297"/>
              <a:ext cx="1601280" cy="661680"/>
            </p14:xfrm>
          </p:contentPart>
        </mc:Choice>
        <mc:Fallback xmlns="">
          <p:pic>
            <p:nvPicPr>
              <p:cNvPr id="5" name="Ink 4">
                <a:extLst>
                  <a:ext uri="{FF2B5EF4-FFF2-40B4-BE49-F238E27FC236}">
                    <a16:creationId xmlns:a16="http://schemas.microsoft.com/office/drawing/2014/main" id="{5CA74DF7-9F64-16C3-422D-E0790543AD75}"/>
                  </a:ext>
                </a:extLst>
              </p:cNvPr>
              <p:cNvPicPr/>
              <p:nvPr/>
            </p:nvPicPr>
            <p:blipFill>
              <a:blip r:embed="rId14"/>
              <a:stretch>
                <a:fillRect/>
              </a:stretch>
            </p:blipFill>
            <p:spPr>
              <a:xfrm>
                <a:off x="7414251" y="5303297"/>
                <a:ext cx="1618920" cy="679320"/>
              </a:xfrm>
              <a:prstGeom prst="rect">
                <a:avLst/>
              </a:prstGeom>
            </p:spPr>
          </p:pic>
        </mc:Fallback>
      </mc:AlternateContent>
      <p:sp>
        <p:nvSpPr>
          <p:cNvPr id="7" name="TextBox 6">
            <a:extLst>
              <a:ext uri="{FF2B5EF4-FFF2-40B4-BE49-F238E27FC236}">
                <a16:creationId xmlns:a16="http://schemas.microsoft.com/office/drawing/2014/main" id="{E0096EDC-9862-4968-CC2F-F2A247196819}"/>
              </a:ext>
            </a:extLst>
          </p:cNvPr>
          <p:cNvSpPr txBox="1"/>
          <p:nvPr/>
        </p:nvSpPr>
        <p:spPr>
          <a:xfrm>
            <a:off x="9372437" y="4596178"/>
            <a:ext cx="2470069" cy="1569660"/>
          </a:xfrm>
          <a:prstGeom prst="rect">
            <a:avLst/>
          </a:prstGeom>
          <a:noFill/>
        </p:spPr>
        <p:txBody>
          <a:bodyPr wrap="square" rtlCol="0">
            <a:spAutoFit/>
          </a:bodyPr>
          <a:lstStyle/>
          <a:p>
            <a:r>
              <a:rPr lang="en-US" sz="1600"/>
              <a:t>p is overall solution pressure, not partial pressure and x</a:t>
            </a:r>
            <a:r>
              <a:rPr lang="en-US" sz="1600" baseline="-25000"/>
              <a:t>i</a:t>
            </a:r>
            <a:r>
              <a:rPr lang="en-US" sz="1600"/>
              <a:t> = N</a:t>
            </a:r>
            <a:r>
              <a:rPr lang="en-US" sz="1600" baseline="-25000"/>
              <a:t>i</a:t>
            </a:r>
            <a:r>
              <a:rPr lang="en-US" sz="1600"/>
              <a:t>/N.  </a:t>
            </a:r>
            <a:r>
              <a:rPr lang="el-GR" sz="1600"/>
              <a:t>γ</a:t>
            </a:r>
            <a:r>
              <a:rPr lang="en-US" sz="1600" baseline="-25000"/>
              <a:t>i</a:t>
            </a:r>
            <a:r>
              <a:rPr lang="en-US" sz="1600"/>
              <a:t> = is phenomenological and varies from 0 to 1 as N</a:t>
            </a:r>
            <a:r>
              <a:rPr lang="en-US" sz="1600" baseline="-25000"/>
              <a:t>i</a:t>
            </a:r>
            <a:r>
              <a:rPr lang="en-US" sz="1600"/>
              <a:t> goes from 0 to N.  </a:t>
            </a:r>
          </a:p>
        </p:txBody>
      </p:sp>
      <p:pic>
        <p:nvPicPr>
          <p:cNvPr id="2" name="Picture 1">
            <a:extLst>
              <a:ext uri="{FF2B5EF4-FFF2-40B4-BE49-F238E27FC236}">
                <a16:creationId xmlns:a16="http://schemas.microsoft.com/office/drawing/2014/main" id="{9606BD6D-E4BC-D34D-5BA1-860361B4B449}"/>
              </a:ext>
            </a:extLst>
          </p:cNvPr>
          <p:cNvPicPr>
            <a:picLocks noChangeAspect="1"/>
          </p:cNvPicPr>
          <p:nvPr/>
        </p:nvPicPr>
        <p:blipFill>
          <a:blip r:embed="rId15"/>
          <a:stretch>
            <a:fillRect/>
          </a:stretch>
        </p:blipFill>
        <p:spPr>
          <a:xfrm>
            <a:off x="9584975" y="99361"/>
            <a:ext cx="2505425" cy="1171739"/>
          </a:xfrm>
          <a:prstGeom prst="rect">
            <a:avLst/>
          </a:prstGeom>
        </p:spPr>
      </p:pic>
    </p:spTree>
    <p:extLst>
      <p:ext uri="{BB962C8B-B14F-4D97-AF65-F5344CB8AC3E}">
        <p14:creationId xmlns:p14="http://schemas.microsoft.com/office/powerpoint/2010/main" val="27458251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C6277E-BDF1-B7C7-A9A5-F5FD7463DC7D}"/>
            </a:ext>
          </a:extLst>
        </p:cNvPr>
        <p:cNvGrpSpPr/>
        <p:nvPr/>
      </p:nvGrpSpPr>
      <p:grpSpPr>
        <a:xfrm>
          <a:off x="0" y="0"/>
          <a:ext cx="0" cy="0"/>
          <a:chOff x="0" y="0"/>
          <a:chExt cx="0" cy="0"/>
        </a:xfrm>
      </p:grpSpPr>
      <p:sp>
        <p:nvSpPr>
          <p:cNvPr id="11" name="Title 1">
            <a:extLst>
              <a:ext uri="{FF2B5EF4-FFF2-40B4-BE49-F238E27FC236}">
                <a16:creationId xmlns:a16="http://schemas.microsoft.com/office/drawing/2014/main" id="{6899A9D9-4940-1C1B-B8CC-F59D4321DE17}"/>
              </a:ext>
            </a:extLst>
          </p:cNvPr>
          <p:cNvSpPr txBox="1">
            <a:spLocks/>
          </p:cNvSpPr>
          <p:nvPr/>
        </p:nvSpPr>
        <p:spPr>
          <a:xfrm>
            <a:off x="3139252" y="99361"/>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Chemical Reactions</a:t>
            </a:r>
            <a:endParaRPr lang="en-US" sz="4800" b="1" u="sng">
              <a:latin typeface="+mn-lt"/>
            </a:endParaRPr>
          </a:p>
        </p:txBody>
      </p:sp>
      <p:sp>
        <p:nvSpPr>
          <p:cNvPr id="6" name="Rectangle 5">
            <a:extLst>
              <a:ext uri="{FF2B5EF4-FFF2-40B4-BE49-F238E27FC236}">
                <a16:creationId xmlns:a16="http://schemas.microsoft.com/office/drawing/2014/main" id="{8BD99DAF-5F21-B863-7545-EFB3B6984166}"/>
              </a:ext>
            </a:extLst>
          </p:cNvPr>
          <p:cNvSpPr/>
          <p:nvPr/>
        </p:nvSpPr>
        <p:spPr>
          <a:xfrm>
            <a:off x="186526" y="938338"/>
            <a:ext cx="10969154" cy="830997"/>
          </a:xfrm>
          <a:prstGeom prst="rect">
            <a:avLst/>
          </a:prstGeom>
        </p:spPr>
        <p:txBody>
          <a:bodyPr wrap="square">
            <a:spAutoFit/>
          </a:bodyPr>
          <a:lstStyle/>
          <a:p>
            <a:r>
              <a:rPr lang="en-US" sz="1600" b="1"/>
              <a:t>Heat of Reaction</a:t>
            </a:r>
          </a:p>
          <a:p>
            <a:r>
              <a:rPr lang="en-US" sz="1600"/>
              <a:t>When a reaction is carried out at a constant pressure, there will often be heat given off to, or absorbed from, the environment.  We can easily calculate this quantity.  Consider the 1</a:t>
            </a:r>
            <a:r>
              <a:rPr lang="en-US" sz="1600" baseline="30000"/>
              <a:t>st</a:t>
            </a:r>
            <a:r>
              <a:rPr lang="en-US" sz="1600"/>
              <a:t> law of thermodynamics.  It states that:</a:t>
            </a:r>
          </a:p>
        </p:txBody>
      </p:sp>
      <p:graphicFrame>
        <p:nvGraphicFramePr>
          <p:cNvPr id="8" name="Object 7">
            <a:extLst>
              <a:ext uri="{FF2B5EF4-FFF2-40B4-BE49-F238E27FC236}">
                <a16:creationId xmlns:a16="http://schemas.microsoft.com/office/drawing/2014/main" id="{5746F23F-E47A-05B6-B39F-2AF2F3BF2CEA}"/>
              </a:ext>
            </a:extLst>
          </p:cNvPr>
          <p:cNvGraphicFramePr>
            <a:graphicFrameLocks noChangeAspect="1"/>
          </p:cNvGraphicFramePr>
          <p:nvPr>
            <p:extLst>
              <p:ext uri="{D42A27DB-BD31-4B8C-83A1-F6EECF244321}">
                <p14:modId xmlns:p14="http://schemas.microsoft.com/office/powerpoint/2010/main" val="1158023954"/>
              </p:ext>
            </p:extLst>
          </p:nvPr>
        </p:nvGraphicFramePr>
        <p:xfrm>
          <a:off x="351154" y="1950403"/>
          <a:ext cx="1437005" cy="1464316"/>
        </p:xfrm>
        <a:graphic>
          <a:graphicData uri="http://schemas.openxmlformats.org/presentationml/2006/ole">
            <mc:AlternateContent xmlns:mc="http://schemas.openxmlformats.org/markup-compatibility/2006">
              <mc:Choice xmlns:v="urn:schemas-microsoft-com:vml" Requires="v">
                <p:oleObj name="Equation" r:id="rId3" imgW="1085257" imgH="1106424" progId="Equation.DSMT4">
                  <p:embed/>
                </p:oleObj>
              </mc:Choice>
              <mc:Fallback>
                <p:oleObj name="Equation" r:id="rId3" imgW="1085257" imgH="1106424" progId="Equation.DSMT4">
                  <p:embed/>
                  <p:pic>
                    <p:nvPicPr>
                      <p:cNvPr id="0" name=""/>
                      <p:cNvPicPr/>
                      <p:nvPr/>
                    </p:nvPicPr>
                    <p:blipFill>
                      <a:blip r:embed="rId4"/>
                      <a:stretch>
                        <a:fillRect/>
                      </a:stretch>
                    </p:blipFill>
                    <p:spPr>
                      <a:xfrm>
                        <a:off x="351154" y="1950403"/>
                        <a:ext cx="1437005" cy="1464316"/>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C85CC312-0B38-DA37-1892-5869A4DA9B7A}"/>
              </a:ext>
            </a:extLst>
          </p:cNvPr>
          <p:cNvSpPr txBox="1"/>
          <p:nvPr/>
        </p:nvSpPr>
        <p:spPr>
          <a:xfrm>
            <a:off x="259714" y="3595787"/>
            <a:ext cx="9636126" cy="584775"/>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where H is the enthalpy, which we met before.  So the heat given off is just the change in enthalpy of the system under these conditions. </a:t>
            </a:r>
            <a:endParaRPr lang="en-US" sz="1600"/>
          </a:p>
        </p:txBody>
      </p:sp>
      <p:graphicFrame>
        <p:nvGraphicFramePr>
          <p:cNvPr id="15" name="Object 14">
            <a:extLst>
              <a:ext uri="{FF2B5EF4-FFF2-40B4-BE49-F238E27FC236}">
                <a16:creationId xmlns:a16="http://schemas.microsoft.com/office/drawing/2014/main" id="{B71095B3-6E71-8D01-B4E2-837A07E5E428}"/>
              </a:ext>
            </a:extLst>
          </p:cNvPr>
          <p:cNvGraphicFramePr>
            <a:graphicFrameLocks noChangeAspect="1"/>
          </p:cNvGraphicFramePr>
          <p:nvPr>
            <p:extLst>
              <p:ext uri="{D42A27DB-BD31-4B8C-83A1-F6EECF244321}">
                <p14:modId xmlns:p14="http://schemas.microsoft.com/office/powerpoint/2010/main" val="387053518"/>
              </p:ext>
            </p:extLst>
          </p:nvPr>
        </p:nvGraphicFramePr>
        <p:xfrm>
          <a:off x="351154" y="4290510"/>
          <a:ext cx="819616" cy="311970"/>
        </p:xfrm>
        <a:graphic>
          <a:graphicData uri="http://schemas.openxmlformats.org/presentationml/2006/ole">
            <mc:AlternateContent xmlns:mc="http://schemas.openxmlformats.org/markup-compatibility/2006">
              <mc:Choice xmlns:v="urn:schemas-microsoft-com:vml" Requires="v">
                <p:oleObj name="Equation" r:id="rId5" imgW="533160" imgH="203040" progId="Equation.DSMT4">
                  <p:embed/>
                </p:oleObj>
              </mc:Choice>
              <mc:Fallback>
                <p:oleObj name="Equation" r:id="rId5" imgW="533160" imgH="203040" progId="Equation.DSMT4">
                  <p:embed/>
                  <p:pic>
                    <p:nvPicPr>
                      <p:cNvPr id="8" name="Object 7">
                        <a:extLst>
                          <a:ext uri="{FF2B5EF4-FFF2-40B4-BE49-F238E27FC236}">
                            <a16:creationId xmlns:a16="http://schemas.microsoft.com/office/drawing/2014/main" id="{5746F23F-E47A-05B6-B39F-2AF2F3BF2CEA}"/>
                          </a:ext>
                        </a:extLst>
                      </p:cNvPr>
                      <p:cNvPicPr/>
                      <p:nvPr/>
                    </p:nvPicPr>
                    <p:blipFill>
                      <a:blip r:embed="rId6"/>
                      <a:stretch>
                        <a:fillRect/>
                      </a:stretch>
                    </p:blipFill>
                    <p:spPr>
                      <a:xfrm>
                        <a:off x="351154" y="4290510"/>
                        <a:ext cx="819616" cy="31197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9273393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CF49F57-7DC8-DCEB-9D63-902C33C11A6C}"/>
              </a:ext>
            </a:extLst>
          </p:cNvPr>
          <p:cNvSpPr txBox="1"/>
          <p:nvPr/>
        </p:nvSpPr>
        <p:spPr>
          <a:xfrm>
            <a:off x="353060" y="965200"/>
            <a:ext cx="11574780" cy="5755422"/>
          </a:xfrm>
          <a:prstGeom prst="rect">
            <a:avLst/>
          </a:prstGeom>
          <a:noFill/>
        </p:spPr>
        <p:txBody>
          <a:bodyPr wrap="square">
            <a:spAutoFit/>
          </a:bodyPr>
          <a:lstStyle/>
          <a:p>
            <a:pPr marL="0" marR="0">
              <a:buNone/>
            </a:pPr>
            <a:r>
              <a:rPr lang="en-US" sz="1600">
                <a:effectLst/>
                <a:latin typeface="Calibri" panose="020F0502020204030204" pitchFamily="34" charset="0"/>
                <a:ea typeface="Calibri" panose="020F0502020204030204" pitchFamily="34" charset="0"/>
                <a:cs typeface="Times New Roman" panose="02020603050405020304" pitchFamily="18" charset="0"/>
              </a:rPr>
              <a:t>Now I’d like to consider several examples of components interacting with each other.  The main interest, as before, is to work out the characteristics of the final state.  Just to provide an overview of sorts, the basic methodology would be similar to what we did in the previous file.  We write down the known initial conditions, as well as known final conditions.  And then write down the balance equations of all the components, and solve them as far as possible in terms of left over </a:t>
            </a:r>
            <a:r>
              <a:rPr lang="en-US" sz="16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free state variables </a:t>
            </a:r>
            <a:r>
              <a:rPr lang="en-US" sz="1600" b="1">
                <a:effectLst/>
                <a:latin typeface="Calibri" panose="020F0502020204030204" pitchFamily="34" charset="0"/>
                <a:ea typeface="Calibri" panose="020F0502020204030204" pitchFamily="34" charset="0"/>
                <a:cs typeface="Calibri" panose="020F0502020204030204" pitchFamily="34" charset="0"/>
              </a:rPr>
              <a:t>η</a:t>
            </a:r>
            <a:r>
              <a:rPr lang="en-US" sz="1600">
                <a:effectLst/>
                <a:latin typeface="Calibri" panose="020F0502020204030204" pitchFamily="34" charset="0"/>
                <a:ea typeface="Calibri" panose="020F0502020204030204" pitchFamily="34" charset="0"/>
                <a:cs typeface="Times New Roman" panose="02020603050405020304" pitchFamily="18" charset="0"/>
              </a:rPr>
              <a:t>.  Then we plug them into the expression for the total entropy S(U,V,N;</a:t>
            </a:r>
            <a:r>
              <a:rPr lang="en-US" sz="1600" b="1">
                <a:effectLst/>
                <a:latin typeface="Calibri" panose="020F0502020204030204" pitchFamily="34" charset="0"/>
                <a:ea typeface="Calibri" panose="020F0502020204030204" pitchFamily="34" charset="0"/>
                <a:cs typeface="Times New Roman" panose="02020603050405020304" pitchFamily="18" charset="0"/>
              </a:rPr>
              <a:t>η</a:t>
            </a:r>
            <a:r>
              <a:rPr lang="en-US" sz="1600">
                <a:effectLst/>
                <a:latin typeface="Calibri" panose="020F0502020204030204" pitchFamily="34" charset="0"/>
                <a:ea typeface="Calibri" panose="020F0502020204030204" pitchFamily="34" charset="0"/>
                <a:cs typeface="Times New Roman" panose="02020603050405020304" pitchFamily="18" charset="0"/>
              </a:rPr>
              <a:t>) (where U, V, N are </a:t>
            </a:r>
            <a:r>
              <a:rPr lang="en-US" sz="1600" i="1">
                <a:effectLst/>
                <a:latin typeface="Calibri" panose="020F0502020204030204" pitchFamily="34" charset="0"/>
                <a:ea typeface="Calibri" panose="020F0502020204030204" pitchFamily="34" charset="0"/>
                <a:cs typeface="Times New Roman" panose="02020603050405020304" pitchFamily="18" charset="0"/>
              </a:rPr>
              <a:t>overall</a:t>
            </a:r>
            <a:r>
              <a:rPr lang="en-US" sz="1600">
                <a:effectLst/>
                <a:latin typeface="Calibri" panose="020F0502020204030204" pitchFamily="34" charset="0"/>
                <a:ea typeface="Calibri" panose="020F0502020204030204" pitchFamily="34" charset="0"/>
                <a:cs typeface="Times New Roman" panose="02020603050405020304" pitchFamily="18" charset="0"/>
              </a:rPr>
              <a:t> energy, volume, and particle number, which remains constant presumably) (we must assume that we can write the total entropy as a sum of composite local equilibrium entropies, which seems general enough though, as each component </a:t>
            </a:r>
            <a:r>
              <a:rPr lang="en-US" sz="1600" i="1">
                <a:effectLst/>
                <a:latin typeface="Calibri" panose="020F0502020204030204" pitchFamily="34" charset="0"/>
                <a:ea typeface="Calibri" panose="020F0502020204030204" pitchFamily="34" charset="0"/>
                <a:cs typeface="Times New Roman" panose="02020603050405020304" pitchFamily="18" charset="0"/>
              </a:rPr>
              <a:t>will</a:t>
            </a:r>
            <a:r>
              <a:rPr lang="en-US" sz="1600">
                <a:effectLst/>
                <a:latin typeface="Calibri" panose="020F0502020204030204" pitchFamily="34" charset="0"/>
                <a:ea typeface="Calibri" panose="020F0502020204030204" pitchFamily="34" charset="0"/>
                <a:cs typeface="Times New Roman" panose="02020603050405020304" pitchFamily="18" charset="0"/>
              </a:rPr>
              <a:t> be locally in equilibrium, when the whole system is in equilibrium).  Then to determine the equilibrium arrangement, we simply maximize S w/r to </a:t>
            </a:r>
            <a:r>
              <a:rPr lang="en-US" sz="1600" b="1">
                <a:effectLst/>
                <a:latin typeface="Calibri" panose="020F0502020204030204" pitchFamily="34" charset="0"/>
                <a:ea typeface="Calibri" panose="020F0502020204030204" pitchFamily="34" charset="0"/>
                <a:cs typeface="Times New Roman" panose="02020603050405020304" pitchFamily="18" charset="0"/>
              </a:rPr>
              <a:t>η</a:t>
            </a:r>
            <a:r>
              <a:rPr lang="en-US" sz="1600">
                <a:effectLst/>
                <a:latin typeface="Calibri" panose="020F0502020204030204" pitchFamily="34" charset="0"/>
                <a:ea typeface="Calibri" panose="020F0502020204030204" pitchFamily="34" charset="0"/>
                <a:cs typeface="Times New Roman" panose="02020603050405020304" pitchFamily="18" charset="0"/>
              </a:rPr>
              <a:t>.  This procedure is quite general in the sense that the </a:t>
            </a:r>
            <a:r>
              <a:rPr lang="en-US" sz="1600" b="1">
                <a:effectLst/>
                <a:latin typeface="Calibri" panose="020F0502020204030204" pitchFamily="34" charset="0"/>
                <a:ea typeface="Calibri" panose="020F0502020204030204" pitchFamily="34" charset="0"/>
                <a:cs typeface="Calibri" panose="020F0502020204030204" pitchFamily="34" charset="0"/>
              </a:rPr>
              <a:t>η</a:t>
            </a:r>
            <a:r>
              <a:rPr lang="en-US" sz="1600">
                <a:effectLst/>
                <a:latin typeface="Calibri" panose="020F0502020204030204" pitchFamily="34" charset="0"/>
                <a:ea typeface="Calibri" panose="020F0502020204030204" pitchFamily="34" charset="0"/>
                <a:cs typeface="Times New Roman" panose="02020603050405020304" pitchFamily="18" charset="0"/>
              </a:rPr>
              <a:t> can range over quite non-equilibrium values.  The </a:t>
            </a:r>
            <a:r>
              <a:rPr lang="en-US" sz="1600" b="1">
                <a:effectLst/>
                <a:latin typeface="Calibri" panose="020F0502020204030204" pitchFamily="34" charset="0"/>
                <a:ea typeface="Calibri" panose="020F0502020204030204" pitchFamily="34" charset="0"/>
                <a:cs typeface="Calibri" panose="020F0502020204030204" pitchFamily="34" charset="0"/>
              </a:rPr>
              <a:t>η</a:t>
            </a:r>
            <a:r>
              <a:rPr lang="en-US" sz="1600">
                <a:effectLst/>
                <a:latin typeface="Calibri" panose="020F0502020204030204" pitchFamily="34" charset="0"/>
                <a:ea typeface="Calibri" panose="020F0502020204030204" pitchFamily="34" charset="0"/>
                <a:cs typeface="Times New Roman" panose="02020603050405020304" pitchFamily="18" charset="0"/>
              </a:rPr>
              <a:t> do have to be chosen to adequately reflect the real d.o.f. of the system though.</a:t>
            </a:r>
          </a:p>
          <a:p>
            <a:pPr marL="0" marR="0">
              <a:buNone/>
            </a:pPr>
            <a:r>
              <a:rPr lang="en-US" sz="1600">
                <a:effectLst/>
                <a:latin typeface="Calibri" panose="020F0502020204030204" pitchFamily="34" charset="0"/>
                <a:ea typeface="Calibri" panose="020F0502020204030204" pitchFamily="34" charset="0"/>
                <a:cs typeface="Times New Roman" panose="02020603050405020304" pitchFamily="18" charset="0"/>
              </a:rPr>
              <a:t> </a:t>
            </a:r>
          </a:p>
          <a:p>
            <a:pPr marL="0" marR="0">
              <a:buNone/>
            </a:pPr>
            <a:r>
              <a:rPr lang="en-US" sz="1600">
                <a:effectLst/>
                <a:latin typeface="Calibri" panose="020F0502020204030204" pitchFamily="34" charset="0"/>
                <a:ea typeface="Calibri" panose="020F0502020204030204" pitchFamily="34" charset="0"/>
                <a:cs typeface="Times New Roman" panose="02020603050405020304" pitchFamily="18" charset="0"/>
              </a:rPr>
              <a:t>If we want an expression for the time dependence of the system about this equilibrium configuration, we would have to assume that the system components are again in quasi-equilibrium (later called local equilibrium) and that the system’s fluctuations are reversible at this point, which would lead us to the condition.  dS/dt = 0 → Σ∂S/∂</a:t>
            </a:r>
            <a:r>
              <a:rPr lang="en-US" sz="1600" b="1">
                <a:effectLst/>
                <a:latin typeface="Calibri" panose="020F0502020204030204" pitchFamily="34" charset="0"/>
                <a:ea typeface="Calibri" panose="020F0502020204030204" pitchFamily="34" charset="0"/>
                <a:cs typeface="Times New Roman" panose="02020603050405020304" pitchFamily="18" charset="0"/>
              </a:rPr>
              <a:t>η</a:t>
            </a:r>
            <a:r>
              <a:rPr lang="en-US" sz="1600">
                <a:effectLst/>
                <a:latin typeface="Calibri" panose="020F0502020204030204" pitchFamily="34" charset="0"/>
                <a:ea typeface="Calibri" panose="020F0502020204030204" pitchFamily="34" charset="0"/>
                <a:cs typeface="Times New Roman" panose="02020603050405020304" pitchFamily="18" charset="0"/>
              </a:rPr>
              <a:t>∙∂</a:t>
            </a:r>
            <a:r>
              <a:rPr lang="en-US" sz="1600" b="1">
                <a:effectLst/>
                <a:latin typeface="Calibri" panose="020F0502020204030204" pitchFamily="34" charset="0"/>
                <a:ea typeface="Calibri" panose="020F0502020204030204" pitchFamily="34" charset="0"/>
                <a:cs typeface="Times New Roman" panose="02020603050405020304" pitchFamily="18" charset="0"/>
              </a:rPr>
              <a:t>η</a:t>
            </a:r>
            <a:r>
              <a:rPr lang="en-US" sz="1600">
                <a:effectLst/>
                <a:latin typeface="Calibri" panose="020F0502020204030204" pitchFamily="34" charset="0"/>
                <a:ea typeface="Calibri" panose="020F0502020204030204" pitchFamily="34" charset="0"/>
                <a:cs typeface="Times New Roman" panose="02020603050405020304" pitchFamily="18" charset="0"/>
              </a:rPr>
              <a:t>/dt = 0.  Then we’d plug the (now presumed local equilibrium) balance equations for the </a:t>
            </a:r>
            <a:r>
              <a:rPr lang="en-US" sz="1600" b="1">
                <a:effectLst/>
                <a:latin typeface="Calibri" panose="020F0502020204030204" pitchFamily="34" charset="0"/>
                <a:ea typeface="Calibri" panose="020F0502020204030204" pitchFamily="34" charset="0"/>
                <a:cs typeface="Times New Roman" panose="02020603050405020304" pitchFamily="18" charset="0"/>
              </a:rPr>
              <a:t>η</a:t>
            </a:r>
            <a:r>
              <a:rPr lang="en-US" sz="1600">
                <a:effectLst/>
                <a:latin typeface="Calibri" panose="020F0502020204030204" pitchFamily="34" charset="0"/>
                <a:ea typeface="Calibri" panose="020F0502020204030204" pitchFamily="34" charset="0"/>
                <a:cs typeface="Times New Roman" panose="02020603050405020304" pitchFamily="18" charset="0"/>
              </a:rPr>
              <a:t>’s into this equation.  It seems that we also must treat certain </a:t>
            </a:r>
            <a:r>
              <a:rPr lang="en-US" sz="1600" b="1">
                <a:effectLst/>
                <a:latin typeface="Calibri" panose="020F0502020204030204" pitchFamily="34" charset="0"/>
                <a:ea typeface="Calibri" panose="020F0502020204030204" pitchFamily="34" charset="0"/>
                <a:cs typeface="Times New Roman" panose="02020603050405020304" pitchFamily="18" charset="0"/>
              </a:rPr>
              <a:t>η</a:t>
            </a:r>
            <a:r>
              <a:rPr lang="en-US" sz="1600">
                <a:effectLst/>
                <a:latin typeface="Calibri" panose="020F0502020204030204" pitchFamily="34" charset="0"/>
                <a:ea typeface="Calibri" panose="020F0502020204030204" pitchFamily="34" charset="0"/>
                <a:cs typeface="Times New Roman" panose="02020603050405020304" pitchFamily="18" charset="0"/>
              </a:rPr>
              <a:t>’s as correlated now (like assume the volume of the gas has expanded to fill the container, and so that it is correlated with the position/momentum of the lid), since we’re close to equilibrium (but this is no less than what we must do above, to find the equilibrium state).  Then dS/dt ought to be zero so we set </a:t>
            </a:r>
            <a:r>
              <a:rPr lang="en-US" sz="1600" b="1">
                <a:effectLst/>
                <a:latin typeface="Calibri" panose="020F0502020204030204" pitchFamily="34" charset="0"/>
                <a:ea typeface="Calibri" panose="020F0502020204030204" pitchFamily="34" charset="0"/>
                <a:cs typeface="Times New Roman" panose="02020603050405020304" pitchFamily="18" charset="0"/>
              </a:rPr>
              <a:t>F </a:t>
            </a:r>
            <a:r>
              <a:rPr lang="en-US" sz="1600">
                <a:effectLst/>
                <a:latin typeface="Cambria Math" panose="02040503050406030204" pitchFamily="18" charset="0"/>
                <a:ea typeface="Calibri" panose="020F0502020204030204" pitchFamily="34" charset="0"/>
                <a:cs typeface="Times New Roman" panose="02020603050405020304" pitchFamily="18" charset="0"/>
              </a:rPr>
              <a:t>≡</a:t>
            </a:r>
            <a:r>
              <a:rPr lang="en-US" sz="1600" b="1">
                <a:effectLst/>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cs typeface="Calibri" panose="020F0502020204030204" pitchFamily="34" charset="0"/>
              </a:rPr>
              <a:t>∂</a:t>
            </a:r>
            <a:r>
              <a:rPr lang="en-US" sz="1600">
                <a:effectLst/>
                <a:latin typeface="Calibri" panose="020F0502020204030204" pitchFamily="34" charset="0"/>
                <a:ea typeface="Calibri" panose="020F0502020204030204" pitchFamily="34" charset="0"/>
                <a:cs typeface="Times New Roman" panose="02020603050405020304" pitchFamily="18" charset="0"/>
              </a:rPr>
              <a:t>S/</a:t>
            </a:r>
            <a:r>
              <a:rPr lang="en-US" sz="1600">
                <a:effectLst/>
                <a:latin typeface="Calibri" panose="020F0502020204030204" pitchFamily="34" charset="0"/>
                <a:ea typeface="Calibri" panose="020F0502020204030204" pitchFamily="34" charset="0"/>
                <a:cs typeface="Calibri" panose="020F0502020204030204" pitchFamily="34" charset="0"/>
              </a:rPr>
              <a:t>∂</a:t>
            </a:r>
            <a:r>
              <a:rPr lang="en-US" sz="1600" b="1">
                <a:effectLst/>
                <a:latin typeface="Calibri" panose="020F0502020204030204" pitchFamily="34" charset="0"/>
                <a:ea typeface="Calibri" panose="020F0502020204030204" pitchFamily="34" charset="0"/>
                <a:cs typeface="Calibri" panose="020F0502020204030204" pitchFamily="34" charset="0"/>
              </a:rPr>
              <a:t>η</a:t>
            </a:r>
            <a:r>
              <a:rPr lang="en-US" sz="1600">
                <a:effectLst/>
                <a:latin typeface="Calibri" panose="020F0502020204030204" pitchFamily="34" charset="0"/>
                <a:ea typeface="Calibri" panose="020F0502020204030204" pitchFamily="34" charset="0"/>
                <a:cs typeface="Times New Roman" panose="02020603050405020304" pitchFamily="18" charset="0"/>
              </a:rPr>
              <a:t> = 0.  This is very similar to the non-equilibrium thermodynamics procedure, except that there we will set </a:t>
            </a:r>
            <a:r>
              <a:rPr lang="en-US" sz="1600" b="1">
                <a:effectLst/>
                <a:latin typeface="Calibri" panose="020F0502020204030204" pitchFamily="34" charset="0"/>
                <a:ea typeface="Calibri" panose="020F0502020204030204" pitchFamily="34" charset="0"/>
                <a:cs typeface="Times New Roman" panose="02020603050405020304" pitchFamily="18" charset="0"/>
              </a:rPr>
              <a:t>F</a:t>
            </a:r>
            <a:r>
              <a:rPr lang="en-US" sz="1600">
                <a:effectLst/>
                <a:latin typeface="Calibri" panose="020F0502020204030204" pitchFamily="34" charset="0"/>
                <a:ea typeface="Calibri" panose="020F0502020204030204" pitchFamily="34" charset="0"/>
                <a:cs typeface="Times New Roman" panose="02020603050405020304" pitchFamily="18" charset="0"/>
              </a:rPr>
              <a:t> proportional to the generalized </a:t>
            </a:r>
            <a:r>
              <a:rPr lang="en-US" sz="1600" b="1">
                <a:effectLst/>
                <a:latin typeface="Calibri" panose="020F0502020204030204" pitchFamily="34" charset="0"/>
                <a:ea typeface="Calibri" panose="020F0502020204030204" pitchFamily="34" charset="0"/>
                <a:cs typeface="Calibri" panose="020F0502020204030204" pitchFamily="34" charset="0"/>
              </a:rPr>
              <a:t>J </a:t>
            </a:r>
            <a:r>
              <a:rPr lang="en-US" sz="1600" b="1">
                <a:effectLst/>
                <a:latin typeface="Cambria Math" panose="02040503050406030204" pitchFamily="18" charset="0"/>
                <a:ea typeface="Calibri" panose="020F0502020204030204" pitchFamily="34" charset="0"/>
                <a:cs typeface="Calibri" panose="020F0502020204030204" pitchFamily="34" charset="0"/>
              </a:rPr>
              <a:t>≡</a:t>
            </a:r>
            <a:r>
              <a:rPr lang="en-US" sz="1600">
                <a:effectLst/>
                <a:latin typeface="Calibri" panose="020F0502020204030204" pitchFamily="34" charset="0"/>
                <a:ea typeface="Calibri" panose="020F0502020204030204" pitchFamily="34" charset="0"/>
                <a:cs typeface="Times New Roman" panose="02020603050405020304" pitchFamily="18" charset="0"/>
              </a:rPr>
              <a:t> d</a:t>
            </a:r>
            <a:r>
              <a:rPr lang="en-US" sz="1600" b="1">
                <a:effectLst/>
                <a:latin typeface="Calibri" panose="020F0502020204030204" pitchFamily="34" charset="0"/>
                <a:ea typeface="Calibri" panose="020F0502020204030204" pitchFamily="34" charset="0"/>
                <a:cs typeface="Calibri" panose="020F0502020204030204" pitchFamily="34" charset="0"/>
              </a:rPr>
              <a:t>η</a:t>
            </a:r>
            <a:r>
              <a:rPr lang="en-US" sz="1600">
                <a:effectLst/>
                <a:latin typeface="Calibri" panose="020F0502020204030204" pitchFamily="34" charset="0"/>
                <a:ea typeface="Calibri" panose="020F0502020204030204" pitchFamily="34" charset="0"/>
                <a:cs typeface="Times New Roman" panose="02020603050405020304" pitchFamily="18" charset="0"/>
              </a:rPr>
              <a:t>/dt.  Anyway, evaluating these equations should give us an equation for the reversible fluctuations, such as they are.  These </a:t>
            </a:r>
            <a:r>
              <a:rPr lang="en-US" sz="1600" b="1">
                <a:effectLst/>
                <a:latin typeface="Calibri" panose="020F0502020204030204" pitchFamily="34" charset="0"/>
                <a:ea typeface="Calibri" panose="020F0502020204030204" pitchFamily="34" charset="0"/>
                <a:cs typeface="Calibri" panose="020F0502020204030204" pitchFamily="34" charset="0"/>
              </a:rPr>
              <a:t>η</a:t>
            </a:r>
            <a:r>
              <a:rPr lang="en-US" sz="1600">
                <a:effectLst/>
                <a:latin typeface="Calibri" panose="020F0502020204030204" pitchFamily="34" charset="0"/>
                <a:ea typeface="Calibri" panose="020F0502020204030204" pitchFamily="34" charset="0"/>
                <a:cs typeface="Times New Roman" panose="02020603050405020304" pitchFamily="18" charset="0"/>
              </a:rPr>
              <a:t> can generally just be the individual U, V, N, etc., that come from the component balance equations.  And these are the </a:t>
            </a:r>
            <a:r>
              <a:rPr lang="en-US" sz="1600" b="1">
                <a:effectLst/>
                <a:latin typeface="Calibri" panose="020F0502020204030204" pitchFamily="34" charset="0"/>
                <a:ea typeface="Calibri" panose="020F0502020204030204" pitchFamily="34" charset="0"/>
                <a:cs typeface="Calibri" panose="020F0502020204030204" pitchFamily="34" charset="0"/>
              </a:rPr>
              <a:t>η</a:t>
            </a:r>
            <a:r>
              <a:rPr lang="en-US" sz="1600">
                <a:effectLst/>
                <a:latin typeface="Calibri" panose="020F0502020204030204" pitchFamily="34" charset="0"/>
                <a:ea typeface="Calibri" panose="020F0502020204030204" pitchFamily="34" charset="0"/>
                <a:cs typeface="Times New Roman" panose="02020603050405020304" pitchFamily="18" charset="0"/>
              </a:rPr>
              <a:t> we use when doing the NETD stuff.  Note that the totality of conditions on the </a:t>
            </a:r>
            <a:r>
              <a:rPr lang="en-US" sz="1600" b="1">
                <a:effectLst/>
                <a:latin typeface="Calibri" panose="020F0502020204030204" pitchFamily="34" charset="0"/>
                <a:ea typeface="Calibri" panose="020F0502020204030204" pitchFamily="34" charset="0"/>
                <a:cs typeface="Calibri" panose="020F0502020204030204" pitchFamily="34" charset="0"/>
              </a:rPr>
              <a:t>η</a:t>
            </a:r>
            <a:r>
              <a:rPr lang="en-US" sz="1600">
                <a:effectLst/>
                <a:latin typeface="Calibri" panose="020F0502020204030204" pitchFamily="34" charset="0"/>
                <a:ea typeface="Calibri" panose="020F0502020204030204" pitchFamily="34" charset="0"/>
                <a:cs typeface="Times New Roman" panose="02020603050405020304" pitchFamily="18" charset="0"/>
              </a:rPr>
              <a:t> that will result in d</a:t>
            </a:r>
            <a:r>
              <a:rPr lang="en-US" sz="1600" b="1">
                <a:effectLst/>
                <a:latin typeface="Calibri" panose="020F0502020204030204" pitchFamily="34" charset="0"/>
                <a:ea typeface="Calibri" panose="020F0502020204030204" pitchFamily="34" charset="0"/>
                <a:cs typeface="Times New Roman" panose="02020603050405020304" pitchFamily="18" charset="0"/>
              </a:rPr>
              <a:t>S</a:t>
            </a:r>
            <a:r>
              <a:rPr lang="en-US" sz="1600">
                <a:effectLst/>
                <a:latin typeface="Calibri" panose="020F0502020204030204" pitchFamily="34" charset="0"/>
                <a:ea typeface="Calibri" panose="020F0502020204030204" pitchFamily="34" charset="0"/>
                <a:cs typeface="Times New Roman" panose="02020603050405020304" pitchFamily="18" charset="0"/>
              </a:rPr>
              <a:t>/dt = 0 will also encompass the conditions that will make S maximized (</a:t>
            </a:r>
            <a:r>
              <a:rPr lang="en-US" sz="1600">
                <a:solidFill>
                  <a:srgbClr val="EE0000"/>
                </a:solidFill>
                <a:effectLst/>
                <a:latin typeface="Calibri" panose="020F0502020204030204" pitchFamily="34" charset="0"/>
                <a:ea typeface="Calibri" panose="020F0502020204030204" pitchFamily="34" charset="0"/>
                <a:cs typeface="Times New Roman" panose="02020603050405020304" pitchFamily="18" charset="0"/>
              </a:rPr>
              <a:t>basically setting </a:t>
            </a:r>
            <a:r>
              <a:rPr lang="en-US" sz="1600" b="1">
                <a:solidFill>
                  <a:srgbClr val="EE0000"/>
                </a:solidFill>
                <a:effectLst/>
                <a:latin typeface="Calibri" panose="020F0502020204030204" pitchFamily="34" charset="0"/>
                <a:ea typeface="Calibri" panose="020F0502020204030204" pitchFamily="34" charset="0"/>
                <a:cs typeface="Times New Roman" panose="02020603050405020304" pitchFamily="18" charset="0"/>
              </a:rPr>
              <a:t>F</a:t>
            </a:r>
            <a:r>
              <a:rPr lang="en-US" sz="1600">
                <a:solidFill>
                  <a:srgbClr val="EE0000"/>
                </a:solidFill>
                <a:effectLst/>
                <a:latin typeface="Calibri" panose="020F0502020204030204" pitchFamily="34" charset="0"/>
                <a:ea typeface="Calibri" panose="020F0502020204030204" pitchFamily="34" charset="0"/>
                <a:cs typeface="Times New Roman" panose="02020603050405020304" pitchFamily="18" charset="0"/>
              </a:rPr>
              <a:t> and </a:t>
            </a:r>
            <a:r>
              <a:rPr lang="en-US" sz="1600" b="1">
                <a:solidFill>
                  <a:srgbClr val="EE0000"/>
                </a:solidFill>
                <a:effectLst/>
                <a:latin typeface="Calibri" panose="020F0502020204030204" pitchFamily="34" charset="0"/>
                <a:ea typeface="Calibri" panose="020F0502020204030204" pitchFamily="34" charset="0"/>
                <a:cs typeface="Times New Roman" panose="02020603050405020304" pitchFamily="18" charset="0"/>
              </a:rPr>
              <a:t>J</a:t>
            </a:r>
            <a:r>
              <a:rPr lang="en-US" sz="1600">
                <a:solidFill>
                  <a:srgbClr val="EE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1600" i="1">
                <a:solidFill>
                  <a:srgbClr val="EE0000"/>
                </a:solidFill>
                <a:effectLst/>
                <a:latin typeface="Calibri" panose="020F0502020204030204" pitchFamily="34" charset="0"/>
                <a:ea typeface="Calibri" panose="020F0502020204030204" pitchFamily="34" charset="0"/>
                <a:cs typeface="Times New Roman" panose="02020603050405020304" pitchFamily="18" charset="0"/>
              </a:rPr>
              <a:t>both</a:t>
            </a:r>
            <a:r>
              <a:rPr lang="en-US" sz="1600">
                <a:solidFill>
                  <a:srgbClr val="EE0000"/>
                </a:solidFill>
                <a:effectLst/>
                <a:latin typeface="Calibri" panose="020F0502020204030204" pitchFamily="34" charset="0"/>
                <a:ea typeface="Calibri" panose="020F0502020204030204" pitchFamily="34" charset="0"/>
                <a:cs typeface="Times New Roman" panose="02020603050405020304" pitchFamily="18" charset="0"/>
              </a:rPr>
              <a:t> equal to zero will give us the equilibrium conditions</a:t>
            </a:r>
            <a:r>
              <a:rPr lang="en-US" sz="1600">
                <a:effectLst/>
                <a:latin typeface="Calibri" panose="020F0502020204030204" pitchFamily="34" charset="0"/>
                <a:ea typeface="Calibri" panose="020F0502020204030204" pitchFamily="34" charset="0"/>
                <a:cs typeface="Times New Roman" panose="02020603050405020304" pitchFamily="18" charset="0"/>
              </a:rPr>
              <a:t>).  A reduced set of conditions will allow us to describe the approximately reversible fluctuations about equilibrium (</a:t>
            </a:r>
            <a:r>
              <a:rPr lang="en-US" sz="16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we </a:t>
            </a:r>
            <a:r>
              <a:rPr lang="en-US" sz="1600" i="1">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just</a:t>
            </a:r>
            <a:r>
              <a:rPr lang="en-US" sz="16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 set </a:t>
            </a:r>
            <a:r>
              <a:rPr lang="en-US" sz="1600" b="1">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F</a:t>
            </a:r>
            <a:r>
              <a:rPr lang="en-US" sz="16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 = 0 to get reversible fluctuations</a:t>
            </a:r>
            <a:r>
              <a:rPr lang="en-US" sz="1600">
                <a:effectLst/>
                <a:latin typeface="Calibri" panose="020F0502020204030204" pitchFamily="34" charset="0"/>
                <a:ea typeface="Calibri" panose="020F0502020204030204" pitchFamily="34" charset="0"/>
                <a:cs typeface="Times New Roman" panose="02020603050405020304" pitchFamily="18" charset="0"/>
              </a:rPr>
              <a:t>).  We need NETD to describe how the system goes from the reduced set of conditions to the entire equilibrium conditions.</a:t>
            </a:r>
          </a:p>
        </p:txBody>
      </p:sp>
      <p:sp>
        <p:nvSpPr>
          <p:cNvPr id="5" name="Title 1">
            <a:extLst>
              <a:ext uri="{FF2B5EF4-FFF2-40B4-BE49-F238E27FC236}">
                <a16:creationId xmlns:a16="http://schemas.microsoft.com/office/drawing/2014/main" id="{F30CB9BB-CB0D-8551-A267-BD7D2F188002}"/>
              </a:ext>
            </a:extLst>
          </p:cNvPr>
          <p:cNvSpPr txBox="1">
            <a:spLocks/>
          </p:cNvSpPr>
          <p:nvPr/>
        </p:nvSpPr>
        <p:spPr>
          <a:xfrm>
            <a:off x="4187171" y="132998"/>
            <a:ext cx="4128941"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Mechanical Example</a:t>
            </a:r>
            <a:endParaRPr lang="en-US" sz="4800" b="1" u="sng">
              <a:latin typeface="+mn-lt"/>
            </a:endParaRPr>
          </a:p>
        </p:txBody>
      </p:sp>
    </p:spTree>
    <p:extLst>
      <p:ext uri="{BB962C8B-B14F-4D97-AF65-F5344CB8AC3E}">
        <p14:creationId xmlns:p14="http://schemas.microsoft.com/office/powerpoint/2010/main" val="40481159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E26E527-3C75-4A11-8CE3-562BB8334764}"/>
              </a:ext>
            </a:extLst>
          </p:cNvPr>
          <p:cNvSpPr/>
          <p:nvPr/>
        </p:nvSpPr>
        <p:spPr>
          <a:xfrm>
            <a:off x="347220" y="707203"/>
            <a:ext cx="7731551" cy="553998"/>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Interacting System (Equilibrium State)</a:t>
            </a:r>
          </a:p>
          <a:p>
            <a:r>
              <a:rPr lang="en-US" sz="1400"/>
              <a:t>To get the rough behavior about the eventual equilibrium point, we need the balances - maybe not.</a:t>
            </a:r>
          </a:p>
        </p:txBody>
      </p:sp>
      <p:sp>
        <p:nvSpPr>
          <p:cNvPr id="14" name="TextBox 13">
            <a:extLst>
              <a:ext uri="{FF2B5EF4-FFF2-40B4-BE49-F238E27FC236}">
                <a16:creationId xmlns:a16="http://schemas.microsoft.com/office/drawing/2014/main" id="{F340621F-1E09-4AD9-BAB6-304EDFF36A4F}"/>
              </a:ext>
            </a:extLst>
          </p:cNvPr>
          <p:cNvSpPr txBox="1"/>
          <p:nvPr/>
        </p:nvSpPr>
        <p:spPr>
          <a:xfrm>
            <a:off x="326050" y="2581848"/>
            <a:ext cx="11419748" cy="523220"/>
          </a:xfrm>
          <a:prstGeom prst="rect">
            <a:avLst/>
          </a:prstGeom>
          <a:noFill/>
        </p:spPr>
        <p:txBody>
          <a:bodyPr wrap="square" rtlCol="0">
            <a:spAutoFit/>
          </a:bodyPr>
          <a:lstStyle/>
          <a:p>
            <a:r>
              <a:rPr lang="en-US" sz="1400"/>
              <a:t>To find the equilibrium state we have to maximize S w/r to the independent d.o.f.  Turns out we have to do this by somewhat carefully choosing the proper independent variables (otherwise maximization isn’t as straightforward).  We choose independent variables to be V</a:t>
            </a:r>
            <a:r>
              <a:rPr lang="en-US" sz="1400" baseline="-25000"/>
              <a:t>gas</a:t>
            </a:r>
            <a:r>
              <a:rPr lang="en-US" sz="1400"/>
              <a:t>, V</a:t>
            </a:r>
            <a:r>
              <a:rPr lang="en-US" sz="1400" baseline="-25000"/>
              <a:t>air</a:t>
            </a:r>
            <a:r>
              <a:rPr lang="en-US" sz="1400"/>
              <a:t>, U</a:t>
            </a:r>
            <a:r>
              <a:rPr lang="en-US" sz="1400" baseline="-25000"/>
              <a:t>gas</a:t>
            </a:r>
            <a:r>
              <a:rPr lang="en-US" sz="1400"/>
              <a:t>, P</a:t>
            </a:r>
            <a:r>
              <a:rPr lang="en-US" sz="1400" baseline="-25000"/>
              <a:t>lid</a:t>
            </a:r>
            <a:r>
              <a:rPr lang="en-US" sz="1400"/>
              <a:t>.  </a:t>
            </a:r>
            <a:endParaRPr lang="en-US" sz="1600"/>
          </a:p>
        </p:txBody>
      </p:sp>
      <p:sp>
        <p:nvSpPr>
          <p:cNvPr id="31" name="Title 1">
            <a:extLst>
              <a:ext uri="{FF2B5EF4-FFF2-40B4-BE49-F238E27FC236}">
                <a16:creationId xmlns:a16="http://schemas.microsoft.com/office/drawing/2014/main" id="{AD91BFC7-43EE-487A-A16F-414785EA2308}"/>
              </a:ext>
            </a:extLst>
          </p:cNvPr>
          <p:cNvSpPr txBox="1">
            <a:spLocks/>
          </p:cNvSpPr>
          <p:nvPr/>
        </p:nvSpPr>
        <p:spPr>
          <a:xfrm>
            <a:off x="4187171" y="132998"/>
            <a:ext cx="4128941"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Mechanical Example</a:t>
            </a:r>
            <a:endParaRPr lang="en-US" sz="4800" b="1" u="sng">
              <a:latin typeface="+mn-lt"/>
            </a:endParaRPr>
          </a:p>
        </p:txBody>
      </p:sp>
      <p:graphicFrame>
        <p:nvGraphicFramePr>
          <p:cNvPr id="8" name="Object 7">
            <a:extLst>
              <a:ext uri="{FF2B5EF4-FFF2-40B4-BE49-F238E27FC236}">
                <a16:creationId xmlns:a16="http://schemas.microsoft.com/office/drawing/2014/main" id="{9D8907C3-5054-4941-84E1-CC0E3959C380}"/>
              </a:ext>
            </a:extLst>
          </p:cNvPr>
          <p:cNvGraphicFramePr>
            <a:graphicFrameLocks noChangeAspect="1"/>
          </p:cNvGraphicFramePr>
          <p:nvPr>
            <p:extLst>
              <p:ext uri="{D42A27DB-BD31-4B8C-83A1-F6EECF244321}">
                <p14:modId xmlns:p14="http://schemas.microsoft.com/office/powerpoint/2010/main" val="2219697756"/>
              </p:ext>
            </p:extLst>
          </p:nvPr>
        </p:nvGraphicFramePr>
        <p:xfrm>
          <a:off x="438239" y="1407786"/>
          <a:ext cx="7110499" cy="1035941"/>
        </p:xfrm>
        <a:graphic>
          <a:graphicData uri="http://schemas.openxmlformats.org/presentationml/2006/ole">
            <mc:AlternateContent xmlns:mc="http://schemas.openxmlformats.org/markup-compatibility/2006">
              <mc:Choice xmlns:v="urn:schemas-microsoft-com:vml" Requires="v">
                <p:oleObj name="Equation" r:id="rId3" imgW="5702300" imgH="838200" progId="Equation.DSMT4">
                  <p:embed/>
                </p:oleObj>
              </mc:Choice>
              <mc:Fallback>
                <p:oleObj name="Equation" r:id="rId3" imgW="5702300" imgH="838200" progId="Equation.DSMT4">
                  <p:embed/>
                  <p:pic>
                    <p:nvPicPr>
                      <p:cNvPr id="8" name="Object 7">
                        <a:extLst>
                          <a:ext uri="{FF2B5EF4-FFF2-40B4-BE49-F238E27FC236}">
                            <a16:creationId xmlns:a16="http://schemas.microsoft.com/office/drawing/2014/main" id="{9D8907C3-5054-4941-84E1-CC0E3959C3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239" y="1407786"/>
                        <a:ext cx="7110499" cy="1035941"/>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4424A9FD-B9AA-48F4-A56E-15510AA8BFB5}"/>
              </a:ext>
            </a:extLst>
          </p:cNvPr>
          <p:cNvGraphicFramePr>
            <a:graphicFrameLocks noChangeAspect="1"/>
          </p:cNvGraphicFramePr>
          <p:nvPr/>
        </p:nvGraphicFramePr>
        <p:xfrm>
          <a:off x="383809" y="3132370"/>
          <a:ext cx="9547591" cy="589813"/>
        </p:xfrm>
        <a:graphic>
          <a:graphicData uri="http://schemas.openxmlformats.org/presentationml/2006/ole">
            <mc:AlternateContent xmlns:mc="http://schemas.openxmlformats.org/markup-compatibility/2006">
              <mc:Choice xmlns:v="urn:schemas-microsoft-com:vml" Requires="v">
                <p:oleObj name="Equation" r:id="rId5" imgW="7594560" imgH="457200" progId="Equation.DSMT4">
                  <p:embed/>
                </p:oleObj>
              </mc:Choice>
              <mc:Fallback>
                <p:oleObj name="Equation" r:id="rId5" imgW="7594560" imgH="457200" progId="Equation.DSMT4">
                  <p:embed/>
                  <p:pic>
                    <p:nvPicPr>
                      <p:cNvPr id="7" name="Object 6">
                        <a:extLst>
                          <a:ext uri="{FF2B5EF4-FFF2-40B4-BE49-F238E27FC236}">
                            <a16:creationId xmlns:a16="http://schemas.microsoft.com/office/drawing/2014/main" id="{4424A9FD-B9AA-48F4-A56E-15510AA8BFB5}"/>
                          </a:ext>
                        </a:extLst>
                      </p:cNvPr>
                      <p:cNvPicPr>
                        <a:picLocks noChangeAspect="1" noChangeArrowheads="1"/>
                      </p:cNvPicPr>
                      <p:nvPr/>
                    </p:nvPicPr>
                    <p:blipFill>
                      <a:blip r:embed="rId6"/>
                      <a:srcRect/>
                      <a:stretch>
                        <a:fillRect/>
                      </a:stretch>
                    </p:blipFill>
                    <p:spPr bwMode="auto">
                      <a:xfrm>
                        <a:off x="383809" y="3132370"/>
                        <a:ext cx="9547591" cy="589813"/>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D791B409-CE14-4A59-8D8C-4BB9297DBC42}"/>
              </a:ext>
            </a:extLst>
          </p:cNvPr>
          <p:cNvSpPr txBox="1"/>
          <p:nvPr/>
        </p:nvSpPr>
        <p:spPr>
          <a:xfrm>
            <a:off x="326050" y="3771121"/>
            <a:ext cx="8281348" cy="307777"/>
          </a:xfrm>
          <a:prstGeom prst="rect">
            <a:avLst/>
          </a:prstGeom>
          <a:noFill/>
        </p:spPr>
        <p:txBody>
          <a:bodyPr wrap="square" rtlCol="0">
            <a:spAutoFit/>
          </a:bodyPr>
          <a:lstStyle/>
          <a:p>
            <a:r>
              <a:rPr lang="en-US" sz="1400"/>
              <a:t>To maximize, we first presume that V</a:t>
            </a:r>
            <a:r>
              <a:rPr lang="en-US" sz="1400" baseline="-25000"/>
              <a:t>gas</a:t>
            </a:r>
            <a:r>
              <a:rPr lang="en-US" sz="1400"/>
              <a:t> and V</a:t>
            </a:r>
            <a:r>
              <a:rPr lang="en-US" sz="1400" baseline="-25000"/>
              <a:t>air</a:t>
            </a:r>
            <a:r>
              <a:rPr lang="en-US" sz="1400"/>
              <a:t> have expanded to their max allowed volumes.  So then we have:  </a:t>
            </a:r>
            <a:endParaRPr lang="en-US" sz="1600"/>
          </a:p>
        </p:txBody>
      </p:sp>
      <p:graphicFrame>
        <p:nvGraphicFramePr>
          <p:cNvPr id="20" name="Object 19">
            <a:extLst>
              <a:ext uri="{FF2B5EF4-FFF2-40B4-BE49-F238E27FC236}">
                <a16:creationId xmlns:a16="http://schemas.microsoft.com/office/drawing/2014/main" id="{EF4113E9-6B91-44EE-BEA1-F9BDDE0B95A2}"/>
              </a:ext>
            </a:extLst>
          </p:cNvPr>
          <p:cNvGraphicFramePr>
            <a:graphicFrameLocks noChangeAspect="1"/>
          </p:cNvGraphicFramePr>
          <p:nvPr/>
        </p:nvGraphicFramePr>
        <p:xfrm>
          <a:off x="383808" y="4149917"/>
          <a:ext cx="6778751" cy="595034"/>
        </p:xfrm>
        <a:graphic>
          <a:graphicData uri="http://schemas.openxmlformats.org/presentationml/2006/ole">
            <mc:AlternateContent xmlns:mc="http://schemas.openxmlformats.org/markup-compatibility/2006">
              <mc:Choice xmlns:v="urn:schemas-microsoft-com:vml" Requires="v">
                <p:oleObj name="Equation" r:id="rId7" imgW="5359320" imgH="457200" progId="Equation.DSMT4">
                  <p:embed/>
                </p:oleObj>
              </mc:Choice>
              <mc:Fallback>
                <p:oleObj name="Equation" r:id="rId7" imgW="5359320" imgH="457200" progId="Equation.DSMT4">
                  <p:embed/>
                  <p:pic>
                    <p:nvPicPr>
                      <p:cNvPr id="20" name="Object 19">
                        <a:extLst>
                          <a:ext uri="{FF2B5EF4-FFF2-40B4-BE49-F238E27FC236}">
                            <a16:creationId xmlns:a16="http://schemas.microsoft.com/office/drawing/2014/main" id="{EF4113E9-6B91-44EE-BEA1-F9BDDE0B95A2}"/>
                          </a:ext>
                        </a:extLst>
                      </p:cNvPr>
                      <p:cNvPicPr>
                        <a:picLocks noChangeAspect="1" noChangeArrowheads="1"/>
                      </p:cNvPicPr>
                      <p:nvPr/>
                    </p:nvPicPr>
                    <p:blipFill>
                      <a:blip r:embed="rId8"/>
                      <a:srcRect/>
                      <a:stretch>
                        <a:fillRect/>
                      </a:stretch>
                    </p:blipFill>
                    <p:spPr bwMode="auto">
                      <a:xfrm>
                        <a:off x="383808" y="4149917"/>
                        <a:ext cx="6778751" cy="595034"/>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3D548AA5-D544-4CF0-A8BE-4EDE5F0C44E4}"/>
              </a:ext>
            </a:extLst>
          </p:cNvPr>
          <p:cNvGraphicFramePr>
            <a:graphicFrameLocks noChangeAspect="1"/>
          </p:cNvGraphicFramePr>
          <p:nvPr/>
        </p:nvGraphicFramePr>
        <p:xfrm>
          <a:off x="2537840" y="4911575"/>
          <a:ext cx="4326439" cy="1767193"/>
        </p:xfrm>
        <a:graphic>
          <a:graphicData uri="http://schemas.openxmlformats.org/presentationml/2006/ole">
            <mc:AlternateContent xmlns:mc="http://schemas.openxmlformats.org/markup-compatibility/2006">
              <mc:Choice xmlns:v="urn:schemas-microsoft-com:vml" Requires="v">
                <p:oleObj name="Equation" r:id="rId9" imgW="3467100" imgH="1397000" progId="Equation.DSMT4">
                  <p:embed/>
                </p:oleObj>
              </mc:Choice>
              <mc:Fallback>
                <p:oleObj name="Equation" r:id="rId9" imgW="3467100" imgH="1397000" progId="Equation.DSMT4">
                  <p:embed/>
                  <p:pic>
                    <p:nvPicPr>
                      <p:cNvPr id="10" name="Object 9">
                        <a:extLst>
                          <a:ext uri="{FF2B5EF4-FFF2-40B4-BE49-F238E27FC236}">
                            <a16:creationId xmlns:a16="http://schemas.microsoft.com/office/drawing/2014/main" id="{3D548AA5-D544-4CF0-A8BE-4EDE5F0C44E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37840" y="4911575"/>
                        <a:ext cx="4326439" cy="1767193"/>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4BFF5883-C335-4935-ABE6-C1E498CBC712}"/>
              </a:ext>
            </a:extLst>
          </p:cNvPr>
          <p:cNvSpPr txBox="1"/>
          <p:nvPr/>
        </p:nvSpPr>
        <p:spPr>
          <a:xfrm>
            <a:off x="326050" y="4911575"/>
            <a:ext cx="1959950" cy="738664"/>
          </a:xfrm>
          <a:prstGeom prst="rect">
            <a:avLst/>
          </a:prstGeom>
          <a:noFill/>
        </p:spPr>
        <p:txBody>
          <a:bodyPr wrap="square" rtlCol="0">
            <a:spAutoFit/>
          </a:bodyPr>
          <a:lstStyle/>
          <a:p>
            <a:r>
              <a:rPr lang="en-US" sz="1400"/>
              <a:t>Then differentiating w/r to free variables, we come to:</a:t>
            </a:r>
            <a:endParaRPr lang="en-US" sz="1600"/>
          </a:p>
        </p:txBody>
      </p:sp>
      <p:pic>
        <p:nvPicPr>
          <p:cNvPr id="2" name="Picture 1">
            <a:extLst>
              <a:ext uri="{FF2B5EF4-FFF2-40B4-BE49-F238E27FC236}">
                <a16:creationId xmlns:a16="http://schemas.microsoft.com/office/drawing/2014/main" id="{769FC2A0-9682-E243-F2B4-508CE91DD486}"/>
              </a:ext>
            </a:extLst>
          </p:cNvPr>
          <p:cNvPicPr>
            <a:picLocks noChangeAspect="1"/>
          </p:cNvPicPr>
          <p:nvPr/>
        </p:nvPicPr>
        <p:blipFill>
          <a:blip r:embed="rId11"/>
          <a:stretch>
            <a:fillRect/>
          </a:stretch>
        </p:blipFill>
        <p:spPr>
          <a:xfrm>
            <a:off x="8607398" y="132998"/>
            <a:ext cx="3372321" cy="1848108"/>
          </a:xfrm>
          <a:prstGeom prst="rect">
            <a:avLst/>
          </a:prstGeom>
        </p:spPr>
      </p:pic>
    </p:spTree>
    <p:extLst>
      <p:ext uri="{BB962C8B-B14F-4D97-AF65-F5344CB8AC3E}">
        <p14:creationId xmlns:p14="http://schemas.microsoft.com/office/powerpoint/2010/main" val="2183477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E26E527-3C75-4A11-8CE3-562BB8334764}"/>
              </a:ext>
            </a:extLst>
          </p:cNvPr>
          <p:cNvSpPr/>
          <p:nvPr/>
        </p:nvSpPr>
        <p:spPr>
          <a:xfrm>
            <a:off x="347220" y="1070075"/>
            <a:ext cx="7731551" cy="553998"/>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Interacting System (Fluctuations about equilibrium state)</a:t>
            </a:r>
          </a:p>
          <a:p>
            <a:r>
              <a:rPr lang="en-US" sz="1400"/>
              <a:t>To get the rough behavior about the eventual equilibrium point, now we need the balances:</a:t>
            </a:r>
          </a:p>
        </p:txBody>
      </p:sp>
      <p:sp>
        <p:nvSpPr>
          <p:cNvPr id="14" name="TextBox 13">
            <a:extLst>
              <a:ext uri="{FF2B5EF4-FFF2-40B4-BE49-F238E27FC236}">
                <a16:creationId xmlns:a16="http://schemas.microsoft.com/office/drawing/2014/main" id="{F340621F-1E09-4AD9-BAB6-304EDFF36A4F}"/>
              </a:ext>
            </a:extLst>
          </p:cNvPr>
          <p:cNvSpPr txBox="1"/>
          <p:nvPr/>
        </p:nvSpPr>
        <p:spPr>
          <a:xfrm>
            <a:off x="326050" y="2902487"/>
            <a:ext cx="11509778" cy="307777"/>
          </a:xfrm>
          <a:prstGeom prst="rect">
            <a:avLst/>
          </a:prstGeom>
          <a:noFill/>
        </p:spPr>
        <p:txBody>
          <a:bodyPr wrap="square" rtlCol="0">
            <a:spAutoFit/>
          </a:bodyPr>
          <a:lstStyle/>
          <a:p>
            <a:r>
              <a:rPr lang="en-US" sz="1400"/>
              <a:t>To find the fluctuations about equilibrium state we fill these balances into the entropy balance, treating {V</a:t>
            </a:r>
            <a:r>
              <a:rPr lang="en-US" sz="1400" baseline="-25000"/>
              <a:t>gas</a:t>
            </a:r>
            <a:r>
              <a:rPr lang="en-US" sz="1400"/>
              <a:t>, V</a:t>
            </a:r>
            <a:r>
              <a:rPr lang="en-US" sz="1400" baseline="-25000"/>
              <a:t>air</a:t>
            </a:r>
            <a:r>
              <a:rPr lang="en-US" sz="1400"/>
              <a:t>,} </a:t>
            </a:r>
            <a:r>
              <a:rPr lang="en-US" sz="1400">
                <a:sym typeface="Wingdings" panose="05000000000000000000" pitchFamily="2" charset="2"/>
              </a:rPr>
              <a:t> V</a:t>
            </a:r>
            <a:r>
              <a:rPr lang="en-US" sz="1400" baseline="-25000">
                <a:sym typeface="Wingdings" panose="05000000000000000000" pitchFamily="2" charset="2"/>
              </a:rPr>
              <a:t>lid</a:t>
            </a:r>
            <a:r>
              <a:rPr lang="en-US" sz="1400">
                <a:sym typeface="Wingdings" panose="05000000000000000000" pitchFamily="2" charset="2"/>
              </a:rPr>
              <a:t>,</a:t>
            </a:r>
            <a:r>
              <a:rPr lang="en-US" sz="1400"/>
              <a:t> U</a:t>
            </a:r>
            <a:r>
              <a:rPr lang="en-US" sz="1400" baseline="-25000"/>
              <a:t>gas</a:t>
            </a:r>
            <a:r>
              <a:rPr lang="en-US" sz="1400"/>
              <a:t>, U</a:t>
            </a:r>
            <a:r>
              <a:rPr lang="en-US" sz="1400" baseline="-25000"/>
              <a:t>lid</a:t>
            </a:r>
            <a:r>
              <a:rPr lang="en-US" sz="1400"/>
              <a:t> as independent variables.   </a:t>
            </a:r>
            <a:endParaRPr lang="en-US" sz="1600"/>
          </a:p>
        </p:txBody>
      </p:sp>
      <p:sp>
        <p:nvSpPr>
          <p:cNvPr id="31" name="Title 1">
            <a:extLst>
              <a:ext uri="{FF2B5EF4-FFF2-40B4-BE49-F238E27FC236}">
                <a16:creationId xmlns:a16="http://schemas.microsoft.com/office/drawing/2014/main" id="{AD91BFC7-43EE-487A-A16F-414785EA2308}"/>
              </a:ext>
            </a:extLst>
          </p:cNvPr>
          <p:cNvSpPr txBox="1">
            <a:spLocks/>
          </p:cNvSpPr>
          <p:nvPr/>
        </p:nvSpPr>
        <p:spPr>
          <a:xfrm>
            <a:off x="4031529" y="114270"/>
            <a:ext cx="4128941"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Mechanical Example</a:t>
            </a:r>
            <a:endParaRPr lang="en-US" sz="4800" b="1" u="sng">
              <a:latin typeface="+mn-lt"/>
            </a:endParaRPr>
          </a:p>
        </p:txBody>
      </p:sp>
      <p:graphicFrame>
        <p:nvGraphicFramePr>
          <p:cNvPr id="8" name="Object 7">
            <a:extLst>
              <a:ext uri="{FF2B5EF4-FFF2-40B4-BE49-F238E27FC236}">
                <a16:creationId xmlns:a16="http://schemas.microsoft.com/office/drawing/2014/main" id="{9D8907C3-5054-4941-84E1-CC0E3959C380}"/>
              </a:ext>
            </a:extLst>
          </p:cNvPr>
          <p:cNvGraphicFramePr>
            <a:graphicFrameLocks noChangeAspect="1"/>
          </p:cNvGraphicFramePr>
          <p:nvPr/>
        </p:nvGraphicFramePr>
        <p:xfrm>
          <a:off x="423009" y="1722112"/>
          <a:ext cx="7110499" cy="1035941"/>
        </p:xfrm>
        <a:graphic>
          <a:graphicData uri="http://schemas.openxmlformats.org/presentationml/2006/ole">
            <mc:AlternateContent xmlns:mc="http://schemas.openxmlformats.org/markup-compatibility/2006">
              <mc:Choice xmlns:v="urn:schemas-microsoft-com:vml" Requires="v">
                <p:oleObj name="Equation" r:id="rId3" imgW="5702300" imgH="838200" progId="Equation.DSMT4">
                  <p:embed/>
                </p:oleObj>
              </mc:Choice>
              <mc:Fallback>
                <p:oleObj name="Equation" r:id="rId3" imgW="5702300" imgH="838200" progId="Equation.DSMT4">
                  <p:embed/>
                  <p:pic>
                    <p:nvPicPr>
                      <p:cNvPr id="8" name="Object 7">
                        <a:extLst>
                          <a:ext uri="{FF2B5EF4-FFF2-40B4-BE49-F238E27FC236}">
                            <a16:creationId xmlns:a16="http://schemas.microsoft.com/office/drawing/2014/main" id="{9D8907C3-5054-4941-84E1-CC0E3959C3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009" y="1722112"/>
                        <a:ext cx="7110499" cy="1035941"/>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F13F9A73-1C2F-47E7-940E-82BA92759CF1}"/>
              </a:ext>
            </a:extLst>
          </p:cNvPr>
          <p:cNvGraphicFramePr>
            <a:graphicFrameLocks noChangeAspect="1"/>
          </p:cNvGraphicFramePr>
          <p:nvPr/>
        </p:nvGraphicFramePr>
        <p:xfrm>
          <a:off x="423009" y="3401033"/>
          <a:ext cx="4775798" cy="3009291"/>
        </p:xfrm>
        <a:graphic>
          <a:graphicData uri="http://schemas.openxmlformats.org/presentationml/2006/ole">
            <mc:AlternateContent xmlns:mc="http://schemas.openxmlformats.org/markup-compatibility/2006">
              <mc:Choice xmlns:v="urn:schemas-microsoft-com:vml" Requires="v">
                <p:oleObj name="Equation" r:id="rId5" imgW="3771720" imgH="2323800" progId="Equation.DSMT4">
                  <p:embed/>
                </p:oleObj>
              </mc:Choice>
              <mc:Fallback>
                <p:oleObj name="Equation" r:id="rId5" imgW="3771720" imgH="2323800" progId="Equation.DSMT4">
                  <p:embed/>
                  <p:pic>
                    <p:nvPicPr>
                      <p:cNvPr id="5" name="Object 4">
                        <a:extLst>
                          <a:ext uri="{FF2B5EF4-FFF2-40B4-BE49-F238E27FC236}">
                            <a16:creationId xmlns:a16="http://schemas.microsoft.com/office/drawing/2014/main" id="{F13F9A73-1C2F-47E7-940E-82BA92759CF1}"/>
                          </a:ext>
                        </a:extLst>
                      </p:cNvPr>
                      <p:cNvPicPr>
                        <a:picLocks noChangeAspect="1" noChangeArrowheads="1"/>
                      </p:cNvPicPr>
                      <p:nvPr/>
                    </p:nvPicPr>
                    <p:blipFill>
                      <a:blip r:embed="rId6"/>
                      <a:srcRect/>
                      <a:stretch>
                        <a:fillRect/>
                      </a:stretch>
                    </p:blipFill>
                    <p:spPr bwMode="auto">
                      <a:xfrm>
                        <a:off x="423009" y="3401033"/>
                        <a:ext cx="4775798" cy="3009291"/>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538C0333-97CC-4B84-AAB1-1557EFDF46DB}"/>
              </a:ext>
            </a:extLst>
          </p:cNvPr>
          <p:cNvSpPr txBox="1"/>
          <p:nvPr/>
        </p:nvSpPr>
        <p:spPr>
          <a:xfrm>
            <a:off x="5894914" y="3315705"/>
            <a:ext cx="6078011" cy="738664"/>
          </a:xfrm>
          <a:prstGeom prst="rect">
            <a:avLst/>
          </a:prstGeom>
          <a:noFill/>
        </p:spPr>
        <p:txBody>
          <a:bodyPr wrap="square" rtlCol="0">
            <a:spAutoFit/>
          </a:bodyPr>
          <a:lstStyle/>
          <a:p>
            <a:r>
              <a:rPr lang="en-US" sz="1400"/>
              <a:t>So we need T</a:t>
            </a:r>
            <a:r>
              <a:rPr lang="en-US" sz="1400" baseline="-25000"/>
              <a:t>gas</a:t>
            </a:r>
            <a:r>
              <a:rPr lang="en-US" sz="1400"/>
              <a:t> = T</a:t>
            </a:r>
            <a:r>
              <a:rPr lang="en-US" sz="1400" baseline="-25000"/>
              <a:t>air</a:t>
            </a:r>
            <a:r>
              <a:rPr lang="en-US" sz="1400"/>
              <a:t>.  And actually we can make a more stringent requirement on the V</a:t>
            </a:r>
            <a:r>
              <a:rPr lang="en-US" sz="1400" baseline="-25000"/>
              <a:t>lid</a:t>
            </a:r>
            <a:r>
              <a:rPr lang="en-US" sz="1400"/>
              <a:t> part.  If we did entropy balance on air and gas separately, we’d see that we need each of those summands to be individually zero.  So,</a:t>
            </a:r>
          </a:p>
        </p:txBody>
      </p:sp>
      <p:graphicFrame>
        <p:nvGraphicFramePr>
          <p:cNvPr id="9" name="Object 8">
            <a:extLst>
              <a:ext uri="{FF2B5EF4-FFF2-40B4-BE49-F238E27FC236}">
                <a16:creationId xmlns:a16="http://schemas.microsoft.com/office/drawing/2014/main" id="{E167FEBC-389C-4A0C-836E-CB2CE6E748F5}"/>
              </a:ext>
            </a:extLst>
          </p:cNvPr>
          <p:cNvGraphicFramePr>
            <a:graphicFrameLocks noChangeAspect="1"/>
          </p:cNvGraphicFramePr>
          <p:nvPr/>
        </p:nvGraphicFramePr>
        <p:xfrm>
          <a:off x="5980640" y="4052733"/>
          <a:ext cx="915460" cy="680500"/>
        </p:xfrm>
        <a:graphic>
          <a:graphicData uri="http://schemas.openxmlformats.org/presentationml/2006/ole">
            <mc:AlternateContent xmlns:mc="http://schemas.openxmlformats.org/markup-compatibility/2006">
              <mc:Choice xmlns:v="urn:schemas-microsoft-com:vml" Requires="v">
                <p:oleObj name="Equation" r:id="rId7" imgW="660113" imgH="482391" progId="Equation.DSMT4">
                  <p:embed/>
                </p:oleObj>
              </mc:Choice>
              <mc:Fallback>
                <p:oleObj name="Equation" r:id="rId7" imgW="660113" imgH="482391" progId="Equation.DSMT4">
                  <p:embed/>
                  <p:pic>
                    <p:nvPicPr>
                      <p:cNvPr id="9" name="Object 8">
                        <a:extLst>
                          <a:ext uri="{FF2B5EF4-FFF2-40B4-BE49-F238E27FC236}">
                            <a16:creationId xmlns:a16="http://schemas.microsoft.com/office/drawing/2014/main" id="{E167FEBC-389C-4A0C-836E-CB2CE6E748F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80640" y="4052733"/>
                        <a:ext cx="915460" cy="680500"/>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7C3860A7-C8B4-4AF2-9B6D-AB9B84B40855}"/>
              </a:ext>
            </a:extLst>
          </p:cNvPr>
          <p:cNvSpPr txBox="1"/>
          <p:nvPr/>
        </p:nvSpPr>
        <p:spPr>
          <a:xfrm>
            <a:off x="5894915" y="4812340"/>
            <a:ext cx="5084150" cy="307777"/>
          </a:xfrm>
          <a:prstGeom prst="rect">
            <a:avLst/>
          </a:prstGeom>
          <a:noFill/>
        </p:spPr>
        <p:txBody>
          <a:bodyPr wrap="square" rtlCol="0">
            <a:spAutoFit/>
          </a:bodyPr>
          <a:lstStyle/>
          <a:p>
            <a:r>
              <a:rPr lang="en-US" sz="1400"/>
              <a:t>Filling these into momentum balance of lid, we have:</a:t>
            </a:r>
          </a:p>
        </p:txBody>
      </p:sp>
      <p:graphicFrame>
        <p:nvGraphicFramePr>
          <p:cNvPr id="12" name="Object 11">
            <a:extLst>
              <a:ext uri="{FF2B5EF4-FFF2-40B4-BE49-F238E27FC236}">
                <a16:creationId xmlns:a16="http://schemas.microsoft.com/office/drawing/2014/main" id="{DDAFA3CC-3F88-4656-92F4-C9CCA4332259}"/>
              </a:ext>
            </a:extLst>
          </p:cNvPr>
          <p:cNvGraphicFramePr>
            <a:graphicFrameLocks noChangeAspect="1"/>
          </p:cNvGraphicFramePr>
          <p:nvPr/>
        </p:nvGraphicFramePr>
        <p:xfrm>
          <a:off x="5980640" y="5211756"/>
          <a:ext cx="2437827" cy="910410"/>
        </p:xfrm>
        <a:graphic>
          <a:graphicData uri="http://schemas.openxmlformats.org/presentationml/2006/ole">
            <mc:AlternateContent xmlns:mc="http://schemas.openxmlformats.org/markup-compatibility/2006">
              <mc:Choice xmlns:v="urn:schemas-microsoft-com:vml" Requires="v">
                <p:oleObj name="Equation" r:id="rId9" imgW="1790640" imgH="660240" progId="Equation.DSMT4">
                  <p:embed/>
                </p:oleObj>
              </mc:Choice>
              <mc:Fallback>
                <p:oleObj name="Equation" r:id="rId9" imgW="1790640" imgH="660240" progId="Equation.DSMT4">
                  <p:embed/>
                  <p:pic>
                    <p:nvPicPr>
                      <p:cNvPr id="12" name="Object 11">
                        <a:extLst>
                          <a:ext uri="{FF2B5EF4-FFF2-40B4-BE49-F238E27FC236}">
                            <a16:creationId xmlns:a16="http://schemas.microsoft.com/office/drawing/2014/main" id="{DDAFA3CC-3F88-4656-92F4-C9CCA4332259}"/>
                          </a:ext>
                        </a:extLst>
                      </p:cNvPr>
                      <p:cNvPicPr>
                        <a:picLocks noChangeAspect="1" noChangeArrowheads="1"/>
                      </p:cNvPicPr>
                      <p:nvPr/>
                    </p:nvPicPr>
                    <p:blipFill>
                      <a:blip r:embed="rId10"/>
                      <a:srcRect/>
                      <a:stretch>
                        <a:fillRect/>
                      </a:stretch>
                    </p:blipFill>
                    <p:spPr bwMode="auto">
                      <a:xfrm>
                        <a:off x="5980640" y="5211756"/>
                        <a:ext cx="2437827" cy="910410"/>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74327D70-11AF-4911-AF52-9C1A8E06B0B7}"/>
              </a:ext>
            </a:extLst>
          </p:cNvPr>
          <p:cNvSpPr txBox="1"/>
          <p:nvPr/>
        </p:nvSpPr>
        <p:spPr>
          <a:xfrm>
            <a:off x="5924017" y="6253505"/>
            <a:ext cx="6048908" cy="523220"/>
          </a:xfrm>
          <a:prstGeom prst="rect">
            <a:avLst/>
          </a:prstGeom>
          <a:noFill/>
        </p:spPr>
        <p:txBody>
          <a:bodyPr wrap="square" rtlCol="0">
            <a:spAutoFit/>
          </a:bodyPr>
          <a:lstStyle/>
          <a:p>
            <a:r>
              <a:rPr lang="en-US" sz="1400"/>
              <a:t>Can see that the fluctuations are about the volume for which net force is zero, which is the equilibrium condition we found before.  </a:t>
            </a:r>
          </a:p>
        </p:txBody>
      </p:sp>
      <p:pic>
        <p:nvPicPr>
          <p:cNvPr id="2" name="Picture 1">
            <a:extLst>
              <a:ext uri="{FF2B5EF4-FFF2-40B4-BE49-F238E27FC236}">
                <a16:creationId xmlns:a16="http://schemas.microsoft.com/office/drawing/2014/main" id="{9331F630-BEFC-B0C4-DBF1-9EEA3424088C}"/>
              </a:ext>
            </a:extLst>
          </p:cNvPr>
          <p:cNvPicPr>
            <a:picLocks noChangeAspect="1"/>
          </p:cNvPicPr>
          <p:nvPr/>
        </p:nvPicPr>
        <p:blipFill>
          <a:blip r:embed="rId11"/>
          <a:stretch>
            <a:fillRect/>
          </a:stretch>
        </p:blipFill>
        <p:spPr>
          <a:xfrm>
            <a:off x="8568857" y="286577"/>
            <a:ext cx="3353268" cy="1895740"/>
          </a:xfrm>
          <a:prstGeom prst="rect">
            <a:avLst/>
          </a:prstGeom>
        </p:spPr>
      </p:pic>
    </p:spTree>
    <p:extLst>
      <p:ext uri="{BB962C8B-B14F-4D97-AF65-F5344CB8AC3E}">
        <p14:creationId xmlns:p14="http://schemas.microsoft.com/office/powerpoint/2010/main" val="5500492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DD83995A-078B-4EFB-96F8-9963F026D5B6}"/>
              </a:ext>
            </a:extLst>
          </p:cNvPr>
          <p:cNvSpPr txBox="1"/>
          <p:nvPr/>
        </p:nvSpPr>
        <p:spPr>
          <a:xfrm>
            <a:off x="331706" y="1534723"/>
            <a:ext cx="6069094" cy="523220"/>
          </a:xfrm>
          <a:prstGeom prst="rect">
            <a:avLst/>
          </a:prstGeom>
          <a:noFill/>
        </p:spPr>
        <p:txBody>
          <a:bodyPr wrap="square" rtlCol="0">
            <a:spAutoFit/>
          </a:bodyPr>
          <a:lstStyle/>
          <a:p>
            <a:r>
              <a:rPr lang="en-US" sz="1400" b="1"/>
              <a:t>1. </a:t>
            </a:r>
            <a:r>
              <a:rPr lang="en-US" sz="1400"/>
              <a:t> State given initial values of E, X, N or their conjugates, which can be parlayed back into information about E,X,N via formula S(E,X,N).</a:t>
            </a:r>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3278479" y="94633"/>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Thermodynamic Processes</a:t>
            </a:r>
            <a:endParaRPr lang="en-US" sz="4800" b="1" u="sng">
              <a:latin typeface="+mn-lt"/>
            </a:endParaRPr>
          </a:p>
        </p:txBody>
      </p:sp>
      <p:graphicFrame>
        <p:nvGraphicFramePr>
          <p:cNvPr id="4" name="Object 3">
            <a:extLst>
              <a:ext uri="{FF2B5EF4-FFF2-40B4-BE49-F238E27FC236}">
                <a16:creationId xmlns:a16="http://schemas.microsoft.com/office/drawing/2014/main" id="{388F8179-03E6-4447-A608-6330D46819AC}"/>
              </a:ext>
            </a:extLst>
          </p:cNvPr>
          <p:cNvGraphicFramePr>
            <a:graphicFrameLocks noChangeAspect="1"/>
          </p:cNvGraphicFramePr>
          <p:nvPr>
            <p:extLst>
              <p:ext uri="{D42A27DB-BD31-4B8C-83A1-F6EECF244321}">
                <p14:modId xmlns:p14="http://schemas.microsoft.com/office/powerpoint/2010/main" val="1605950669"/>
              </p:ext>
            </p:extLst>
          </p:nvPr>
        </p:nvGraphicFramePr>
        <p:xfrm>
          <a:off x="633363" y="3873615"/>
          <a:ext cx="3135313" cy="2530475"/>
        </p:xfrm>
        <a:graphic>
          <a:graphicData uri="http://schemas.openxmlformats.org/presentationml/2006/ole">
            <mc:AlternateContent xmlns:mc="http://schemas.openxmlformats.org/markup-compatibility/2006">
              <mc:Choice xmlns:v="urn:schemas-microsoft-com:vml" Requires="v">
                <p:oleObj name="Equation" r:id="rId3" imgW="2641320" imgH="2082600" progId="Equation.DSMT4">
                  <p:embed/>
                </p:oleObj>
              </mc:Choice>
              <mc:Fallback>
                <p:oleObj name="Equation" r:id="rId3" imgW="2641320" imgH="2082600" progId="Equation.DSMT4">
                  <p:embed/>
                  <p:pic>
                    <p:nvPicPr>
                      <p:cNvPr id="0" name="Object 8"/>
                      <p:cNvPicPr>
                        <a:picLocks noChangeAspect="1" noChangeArrowheads="1"/>
                      </p:cNvPicPr>
                      <p:nvPr/>
                    </p:nvPicPr>
                    <p:blipFill>
                      <a:blip r:embed="rId4"/>
                      <a:srcRect/>
                      <a:stretch>
                        <a:fillRect/>
                      </a:stretch>
                    </p:blipFill>
                    <p:spPr bwMode="auto">
                      <a:xfrm>
                        <a:off x="633363" y="3873615"/>
                        <a:ext cx="3135313" cy="2530475"/>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3DF85E6D-8330-4714-BB2C-F399BE5DC113}"/>
              </a:ext>
            </a:extLst>
          </p:cNvPr>
          <p:cNvSpPr txBox="1"/>
          <p:nvPr/>
        </p:nvSpPr>
        <p:spPr>
          <a:xfrm>
            <a:off x="331706" y="3169241"/>
            <a:ext cx="5974826" cy="307777"/>
          </a:xfrm>
          <a:prstGeom prst="rect">
            <a:avLst/>
          </a:prstGeom>
          <a:noFill/>
        </p:spPr>
        <p:txBody>
          <a:bodyPr wrap="square" rtlCol="0">
            <a:spAutoFit/>
          </a:bodyPr>
          <a:lstStyle/>
          <a:p>
            <a:r>
              <a:rPr lang="en-US" sz="1400" b="1"/>
              <a:t>3.  </a:t>
            </a:r>
            <a:r>
              <a:rPr lang="en-US" sz="1400"/>
              <a:t>Plug these into balance equations if necessary, and solve for unknowns.</a:t>
            </a:r>
            <a:endParaRPr lang="en-US"/>
          </a:p>
        </p:txBody>
      </p:sp>
      <p:sp>
        <p:nvSpPr>
          <p:cNvPr id="19" name="TextBox 18">
            <a:extLst>
              <a:ext uri="{FF2B5EF4-FFF2-40B4-BE49-F238E27FC236}">
                <a16:creationId xmlns:a16="http://schemas.microsoft.com/office/drawing/2014/main" id="{D243F7B3-101E-4320-A97A-947574FA1263}"/>
              </a:ext>
            </a:extLst>
          </p:cNvPr>
          <p:cNvSpPr txBox="1"/>
          <p:nvPr/>
        </p:nvSpPr>
        <p:spPr>
          <a:xfrm>
            <a:off x="331706" y="903126"/>
            <a:ext cx="8359807" cy="307777"/>
          </a:xfrm>
          <a:prstGeom prst="rect">
            <a:avLst/>
          </a:prstGeom>
          <a:noFill/>
        </p:spPr>
        <p:txBody>
          <a:bodyPr wrap="square" rtlCol="0">
            <a:spAutoFit/>
          </a:bodyPr>
          <a:lstStyle/>
          <a:p>
            <a:r>
              <a:rPr lang="en-US" sz="1400"/>
              <a:t>Now I’d like to apply these concepts to basic standard problems of interest.  The general format is to:</a:t>
            </a:r>
            <a:endParaRPr lang="en-US" b="1"/>
          </a:p>
        </p:txBody>
      </p:sp>
      <p:sp>
        <p:nvSpPr>
          <p:cNvPr id="21" name="TextBox 20">
            <a:extLst>
              <a:ext uri="{FF2B5EF4-FFF2-40B4-BE49-F238E27FC236}">
                <a16:creationId xmlns:a16="http://schemas.microsoft.com/office/drawing/2014/main" id="{5CA35DEF-18BD-41AD-A725-C07784A008CB}"/>
              </a:ext>
            </a:extLst>
          </p:cNvPr>
          <p:cNvSpPr txBox="1"/>
          <p:nvPr/>
        </p:nvSpPr>
        <p:spPr>
          <a:xfrm>
            <a:off x="331706" y="2416238"/>
            <a:ext cx="6069094" cy="523220"/>
          </a:xfrm>
          <a:prstGeom prst="rect">
            <a:avLst/>
          </a:prstGeom>
          <a:noFill/>
        </p:spPr>
        <p:txBody>
          <a:bodyPr wrap="square" rtlCol="0">
            <a:spAutoFit/>
          </a:bodyPr>
          <a:lstStyle/>
          <a:p>
            <a:r>
              <a:rPr lang="en-US" sz="1400" b="1"/>
              <a:t>2. </a:t>
            </a:r>
            <a:r>
              <a:rPr lang="en-US" sz="1400"/>
              <a:t> State given final values of E, X, N or their conjugates, which can be parlayed back into information about E,X,N via formula S(E,X,N).</a:t>
            </a:r>
            <a:endParaRPr lang="en-US"/>
          </a:p>
        </p:txBody>
      </p:sp>
    </p:spTree>
    <p:extLst>
      <p:ext uri="{BB962C8B-B14F-4D97-AF65-F5344CB8AC3E}">
        <p14:creationId xmlns:p14="http://schemas.microsoft.com/office/powerpoint/2010/main" val="3660177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D3C20-2570-41FA-B33B-778776CEFF3C}"/>
              </a:ext>
            </a:extLst>
          </p:cNvPr>
          <p:cNvSpPr>
            <a:spLocks noGrp="1"/>
          </p:cNvSpPr>
          <p:nvPr>
            <p:ph type="ctrTitle"/>
          </p:nvPr>
        </p:nvSpPr>
        <p:spPr>
          <a:xfrm>
            <a:off x="3350825" y="108235"/>
            <a:ext cx="5854046" cy="584776"/>
          </a:xfrm>
        </p:spPr>
        <p:txBody>
          <a:bodyPr>
            <a:normAutofit/>
          </a:bodyPr>
          <a:lstStyle/>
          <a:p>
            <a:r>
              <a:rPr lang="en-US" sz="3200" b="1" u="sng">
                <a:latin typeface="+mn-lt"/>
              </a:rPr>
              <a:t>Laws of Thermodynamics</a:t>
            </a:r>
            <a:endParaRPr lang="en-US" sz="4800" b="1" u="sng">
              <a:latin typeface="+mn-lt"/>
            </a:endParaRPr>
          </a:p>
        </p:txBody>
      </p:sp>
      <p:sp>
        <p:nvSpPr>
          <p:cNvPr id="27" name="Rectangle 26">
            <a:extLst>
              <a:ext uri="{FF2B5EF4-FFF2-40B4-BE49-F238E27FC236}">
                <a16:creationId xmlns:a16="http://schemas.microsoft.com/office/drawing/2014/main" id="{95EC439D-FF39-4BB9-B72E-8CFD9DD82ACB}"/>
              </a:ext>
            </a:extLst>
          </p:cNvPr>
          <p:cNvSpPr/>
          <p:nvPr/>
        </p:nvSpPr>
        <p:spPr>
          <a:xfrm>
            <a:off x="335256" y="1508473"/>
            <a:ext cx="936492" cy="369332"/>
          </a:xfrm>
          <a:prstGeom prst="rect">
            <a:avLst/>
          </a:prstGeom>
        </p:spPr>
        <p:txBody>
          <a:bodyPr wrap="square">
            <a:spAutoFit/>
          </a:bodyPr>
          <a:lstStyle/>
          <a:p>
            <a:r>
              <a:rPr lang="en-US" b="1">
                <a:latin typeface="Calibri" panose="020F0502020204030204" pitchFamily="34" charset="0"/>
                <a:ea typeface="Calibri" panose="020F0502020204030204" pitchFamily="34" charset="0"/>
                <a:cs typeface="Times New Roman" panose="02020603050405020304" pitchFamily="18" charset="0"/>
              </a:rPr>
              <a:t>Work</a:t>
            </a:r>
          </a:p>
        </p:txBody>
      </p:sp>
      <p:sp>
        <p:nvSpPr>
          <p:cNvPr id="3" name="TextBox 2">
            <a:extLst>
              <a:ext uri="{FF2B5EF4-FFF2-40B4-BE49-F238E27FC236}">
                <a16:creationId xmlns:a16="http://schemas.microsoft.com/office/drawing/2014/main" id="{084E2844-836F-4FD2-AB4F-DE9413965CB4}"/>
              </a:ext>
            </a:extLst>
          </p:cNvPr>
          <p:cNvSpPr txBox="1"/>
          <p:nvPr/>
        </p:nvSpPr>
        <p:spPr>
          <a:xfrm>
            <a:off x="335256" y="959378"/>
            <a:ext cx="6031138" cy="338554"/>
          </a:xfrm>
          <a:prstGeom prst="rect">
            <a:avLst/>
          </a:prstGeom>
          <a:noFill/>
        </p:spPr>
        <p:txBody>
          <a:bodyPr wrap="none" rtlCol="0">
            <a:spAutoFit/>
          </a:bodyPr>
          <a:lstStyle/>
          <a:p>
            <a:r>
              <a:rPr lang="en-US" sz="1600"/>
              <a:t>Guess I’ll display a few (bulk) work and (surface mainly) heat formulas:</a:t>
            </a:r>
            <a:endParaRPr lang="en-US"/>
          </a:p>
        </p:txBody>
      </p:sp>
      <p:sp>
        <p:nvSpPr>
          <p:cNvPr id="6" name="Rectangle 2">
            <a:extLst>
              <a:ext uri="{FF2B5EF4-FFF2-40B4-BE49-F238E27FC236}">
                <a16:creationId xmlns:a16="http://schemas.microsoft.com/office/drawing/2014/main" id="{750610C3-11C7-47F5-88B2-1F5D2E3B9E3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FFA26893-6C57-42ED-96A1-A34E6C81D5E1}"/>
              </a:ext>
            </a:extLst>
          </p:cNvPr>
          <p:cNvGraphicFramePr>
            <a:graphicFrameLocks noChangeAspect="1"/>
          </p:cNvGraphicFramePr>
          <p:nvPr>
            <p:extLst>
              <p:ext uri="{D42A27DB-BD31-4B8C-83A1-F6EECF244321}">
                <p14:modId xmlns:p14="http://schemas.microsoft.com/office/powerpoint/2010/main" val="3442509547"/>
              </p:ext>
            </p:extLst>
          </p:nvPr>
        </p:nvGraphicFramePr>
        <p:xfrm>
          <a:off x="418450" y="1945492"/>
          <a:ext cx="6491288" cy="406400"/>
        </p:xfrm>
        <a:graphic>
          <a:graphicData uri="http://schemas.openxmlformats.org/presentationml/2006/ole">
            <mc:AlternateContent xmlns:mc="http://schemas.openxmlformats.org/markup-compatibility/2006">
              <mc:Choice xmlns:v="urn:schemas-microsoft-com:vml" Requires="v">
                <p:oleObj name="Equation" r:id="rId3" imgW="4495680" imgH="279360" progId="Equation.DSMT4">
                  <p:embed/>
                </p:oleObj>
              </mc:Choice>
              <mc:Fallback>
                <p:oleObj name="Equation" r:id="rId3" imgW="4495680" imgH="279360" progId="Equation.DSMT4">
                  <p:embed/>
                  <p:pic>
                    <p:nvPicPr>
                      <p:cNvPr id="0" name="Object 1"/>
                      <p:cNvPicPr>
                        <a:picLocks noChangeAspect="1" noChangeArrowheads="1"/>
                      </p:cNvPicPr>
                      <p:nvPr/>
                    </p:nvPicPr>
                    <p:blipFill>
                      <a:blip r:embed="rId4"/>
                      <a:srcRect/>
                      <a:stretch>
                        <a:fillRect/>
                      </a:stretch>
                    </p:blipFill>
                    <p:spPr bwMode="auto">
                      <a:xfrm>
                        <a:off x="418450" y="1945492"/>
                        <a:ext cx="6491288" cy="406400"/>
                      </a:xfrm>
                      <a:prstGeom prst="rect">
                        <a:avLst/>
                      </a:prstGeom>
                      <a:solidFill>
                        <a:srgbClr val="CCFFCC"/>
                      </a:solidFill>
                    </p:spPr>
                  </p:pic>
                </p:oleObj>
              </mc:Fallback>
            </mc:AlternateContent>
          </a:graphicData>
        </a:graphic>
      </p:graphicFrame>
      <p:graphicFrame>
        <p:nvGraphicFramePr>
          <p:cNvPr id="16" name="Object 15">
            <a:extLst>
              <a:ext uri="{FF2B5EF4-FFF2-40B4-BE49-F238E27FC236}">
                <a16:creationId xmlns:a16="http://schemas.microsoft.com/office/drawing/2014/main" id="{CED6E30F-2A0E-4B7F-8433-8ABBB58A651F}"/>
              </a:ext>
            </a:extLst>
          </p:cNvPr>
          <p:cNvGraphicFramePr>
            <a:graphicFrameLocks noChangeAspect="1"/>
          </p:cNvGraphicFramePr>
          <p:nvPr>
            <p:extLst>
              <p:ext uri="{D42A27DB-BD31-4B8C-83A1-F6EECF244321}">
                <p14:modId xmlns:p14="http://schemas.microsoft.com/office/powerpoint/2010/main" val="3290370664"/>
              </p:ext>
            </p:extLst>
          </p:nvPr>
        </p:nvGraphicFramePr>
        <p:xfrm>
          <a:off x="418450" y="2576802"/>
          <a:ext cx="5399087" cy="601662"/>
        </p:xfrm>
        <a:graphic>
          <a:graphicData uri="http://schemas.openxmlformats.org/presentationml/2006/ole">
            <mc:AlternateContent xmlns:mc="http://schemas.openxmlformats.org/markup-compatibility/2006">
              <mc:Choice xmlns:v="urn:schemas-microsoft-com:vml" Requires="v">
                <p:oleObj name="Equation" r:id="rId5" imgW="3898800" imgH="431640" progId="Equation.DSMT4">
                  <p:embed/>
                </p:oleObj>
              </mc:Choice>
              <mc:Fallback>
                <p:oleObj name="Equation" r:id="rId5" imgW="3898800" imgH="431640" progId="Equation.DSMT4">
                  <p:embed/>
                  <p:pic>
                    <p:nvPicPr>
                      <p:cNvPr id="0" name="Object 3"/>
                      <p:cNvPicPr>
                        <a:picLocks noChangeAspect="1" noChangeArrowheads="1"/>
                      </p:cNvPicPr>
                      <p:nvPr/>
                    </p:nvPicPr>
                    <p:blipFill>
                      <a:blip r:embed="rId6"/>
                      <a:srcRect/>
                      <a:stretch>
                        <a:fillRect/>
                      </a:stretch>
                    </p:blipFill>
                    <p:spPr bwMode="auto">
                      <a:xfrm>
                        <a:off x="418450" y="2576802"/>
                        <a:ext cx="5399087" cy="601662"/>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9FE31A6C-13BF-4F2F-BDF0-E128E2AD417B}"/>
              </a:ext>
            </a:extLst>
          </p:cNvPr>
          <p:cNvGraphicFramePr>
            <a:graphicFrameLocks noChangeAspect="1"/>
          </p:cNvGraphicFramePr>
          <p:nvPr>
            <p:extLst>
              <p:ext uri="{D42A27DB-BD31-4B8C-83A1-F6EECF244321}">
                <p14:modId xmlns:p14="http://schemas.microsoft.com/office/powerpoint/2010/main" val="2900212413"/>
              </p:ext>
            </p:extLst>
          </p:nvPr>
        </p:nvGraphicFramePr>
        <p:xfrm>
          <a:off x="375895" y="3403374"/>
          <a:ext cx="9253229" cy="374098"/>
        </p:xfrm>
        <a:graphic>
          <a:graphicData uri="http://schemas.openxmlformats.org/presentationml/2006/ole">
            <mc:AlternateContent xmlns:mc="http://schemas.openxmlformats.org/markup-compatibility/2006">
              <mc:Choice xmlns:v="urn:schemas-microsoft-com:vml" Requires="v">
                <p:oleObj name="Equation" r:id="rId7" imgW="6984720" imgH="279360" progId="Equation.DSMT4">
                  <p:embed/>
                </p:oleObj>
              </mc:Choice>
              <mc:Fallback>
                <p:oleObj name="Equation" r:id="rId7" imgW="6984720" imgH="279360" progId="Equation.DSMT4">
                  <p:embed/>
                  <p:pic>
                    <p:nvPicPr>
                      <p:cNvPr id="0" name="Object 5"/>
                      <p:cNvPicPr>
                        <a:picLocks noChangeAspect="1" noChangeArrowheads="1"/>
                      </p:cNvPicPr>
                      <p:nvPr/>
                    </p:nvPicPr>
                    <p:blipFill>
                      <a:blip r:embed="rId8"/>
                      <a:srcRect/>
                      <a:stretch>
                        <a:fillRect/>
                      </a:stretch>
                    </p:blipFill>
                    <p:spPr bwMode="auto">
                      <a:xfrm>
                        <a:off x="375895" y="3403374"/>
                        <a:ext cx="9253229" cy="374098"/>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AF17FC8A-283E-405F-80A4-D361842EB35A}"/>
              </a:ext>
            </a:extLst>
          </p:cNvPr>
          <p:cNvGraphicFramePr>
            <a:graphicFrameLocks noChangeAspect="1"/>
          </p:cNvGraphicFramePr>
          <p:nvPr>
            <p:extLst>
              <p:ext uri="{D42A27DB-BD31-4B8C-83A1-F6EECF244321}">
                <p14:modId xmlns:p14="http://schemas.microsoft.com/office/powerpoint/2010/main" val="2269703903"/>
              </p:ext>
            </p:extLst>
          </p:nvPr>
        </p:nvGraphicFramePr>
        <p:xfrm>
          <a:off x="419100" y="4079874"/>
          <a:ext cx="5758180" cy="400815"/>
        </p:xfrm>
        <a:graphic>
          <a:graphicData uri="http://schemas.openxmlformats.org/presentationml/2006/ole">
            <mc:AlternateContent xmlns:mc="http://schemas.openxmlformats.org/markup-compatibility/2006">
              <mc:Choice xmlns:v="urn:schemas-microsoft-com:vml" Requires="v">
                <p:oleObj name="Equation" r:id="rId9" imgW="4038480" imgH="279360" progId="Equation.DSMT4">
                  <p:embed/>
                </p:oleObj>
              </mc:Choice>
              <mc:Fallback>
                <p:oleObj name="Equation" r:id="rId9" imgW="4038480" imgH="279360" progId="Equation.DSMT4">
                  <p:embed/>
                  <p:pic>
                    <p:nvPicPr>
                      <p:cNvPr id="0" name="Object 7"/>
                      <p:cNvPicPr>
                        <a:picLocks noChangeAspect="1" noChangeArrowheads="1"/>
                      </p:cNvPicPr>
                      <p:nvPr/>
                    </p:nvPicPr>
                    <p:blipFill>
                      <a:blip r:embed="rId10"/>
                      <a:srcRect/>
                      <a:stretch>
                        <a:fillRect/>
                      </a:stretch>
                    </p:blipFill>
                    <p:spPr bwMode="auto">
                      <a:xfrm>
                        <a:off x="419100" y="4079874"/>
                        <a:ext cx="5758180" cy="400815"/>
                      </a:xfrm>
                      <a:prstGeom prst="rect">
                        <a:avLst/>
                      </a:prstGeom>
                      <a:solidFill>
                        <a:srgbClr val="CCFFCC"/>
                      </a:solidFill>
                    </p:spPr>
                  </p:pic>
                </p:oleObj>
              </mc:Fallback>
            </mc:AlternateContent>
          </a:graphicData>
        </a:graphic>
      </p:graphicFrame>
      <p:graphicFrame>
        <p:nvGraphicFramePr>
          <p:cNvPr id="31" name="Object 30">
            <a:extLst>
              <a:ext uri="{FF2B5EF4-FFF2-40B4-BE49-F238E27FC236}">
                <a16:creationId xmlns:a16="http://schemas.microsoft.com/office/drawing/2014/main" id="{0E873040-D090-46EC-A2D7-BEDAC6371104}"/>
              </a:ext>
            </a:extLst>
          </p:cNvPr>
          <p:cNvGraphicFramePr>
            <a:graphicFrameLocks noChangeAspect="1"/>
          </p:cNvGraphicFramePr>
          <p:nvPr>
            <p:extLst>
              <p:ext uri="{D42A27DB-BD31-4B8C-83A1-F6EECF244321}">
                <p14:modId xmlns:p14="http://schemas.microsoft.com/office/powerpoint/2010/main" val="4162394000"/>
              </p:ext>
            </p:extLst>
          </p:nvPr>
        </p:nvGraphicFramePr>
        <p:xfrm>
          <a:off x="418450" y="4747796"/>
          <a:ext cx="9253229" cy="366812"/>
        </p:xfrm>
        <a:graphic>
          <a:graphicData uri="http://schemas.openxmlformats.org/presentationml/2006/ole">
            <mc:AlternateContent xmlns:mc="http://schemas.openxmlformats.org/markup-compatibility/2006">
              <mc:Choice xmlns:v="urn:schemas-microsoft-com:vml" Requires="v">
                <p:oleObj name="Equation" r:id="rId11" imgW="7111800" imgH="279360" progId="Equation.DSMT4">
                  <p:embed/>
                </p:oleObj>
              </mc:Choice>
              <mc:Fallback>
                <p:oleObj name="Equation" r:id="rId11" imgW="7111800" imgH="279360" progId="Equation.DSMT4">
                  <p:embed/>
                  <p:pic>
                    <p:nvPicPr>
                      <p:cNvPr id="0" name="Object 9"/>
                      <p:cNvPicPr>
                        <a:picLocks noChangeAspect="1" noChangeArrowheads="1"/>
                      </p:cNvPicPr>
                      <p:nvPr/>
                    </p:nvPicPr>
                    <p:blipFill>
                      <a:blip r:embed="rId12"/>
                      <a:srcRect/>
                      <a:stretch>
                        <a:fillRect/>
                      </a:stretch>
                    </p:blipFill>
                    <p:spPr bwMode="auto">
                      <a:xfrm>
                        <a:off x="418450" y="4747796"/>
                        <a:ext cx="9253229" cy="36681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83925098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BA82B331-C389-4E9A-918A-5321E4F06947}"/>
              </a:ext>
            </a:extLst>
          </p:cNvPr>
          <p:cNvSpPr txBox="1">
            <a:spLocks/>
          </p:cNvSpPr>
          <p:nvPr/>
        </p:nvSpPr>
        <p:spPr>
          <a:xfrm>
            <a:off x="3324619" y="68496"/>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Thermodynamic Processes</a:t>
            </a:r>
            <a:endParaRPr lang="en-US" sz="4800" b="1" u="sng">
              <a:latin typeface="+mn-lt"/>
            </a:endParaRPr>
          </a:p>
        </p:txBody>
      </p:sp>
      <p:sp>
        <p:nvSpPr>
          <p:cNvPr id="5" name="Rectangle 4">
            <a:extLst>
              <a:ext uri="{FF2B5EF4-FFF2-40B4-BE49-F238E27FC236}">
                <a16:creationId xmlns:a16="http://schemas.microsoft.com/office/drawing/2014/main" id="{48A0BFE3-6D74-4078-8400-EE2E63470299}"/>
              </a:ext>
            </a:extLst>
          </p:cNvPr>
          <p:cNvSpPr/>
          <p:nvPr/>
        </p:nvSpPr>
        <p:spPr>
          <a:xfrm>
            <a:off x="579957" y="1104156"/>
            <a:ext cx="6461906" cy="954107"/>
          </a:xfrm>
          <a:prstGeom prst="rect">
            <a:avLst/>
          </a:prstGeom>
        </p:spPr>
        <p:txBody>
          <a:bodyPr wrap="square">
            <a:spAutoFit/>
          </a:bodyPr>
          <a:lstStyle/>
          <a:p>
            <a:r>
              <a:rPr lang="en-US" sz="1400" b="1">
                <a:latin typeface="Calibri" panose="020F0502020204030204" pitchFamily="34" charset="0"/>
                <a:ea typeface="Calibri" panose="020F0502020204030204" pitchFamily="34" charset="0"/>
                <a:cs typeface="Times New Roman" panose="02020603050405020304" pitchFamily="18" charset="0"/>
              </a:rPr>
              <a:t>Rapid expansion</a:t>
            </a:r>
            <a:endParaRPr lang="en-US" sz="1400">
              <a:latin typeface="Calibri" panose="020F0502020204030204" pitchFamily="34" charset="0"/>
              <a:ea typeface="Calibri" panose="020F0502020204030204" pitchFamily="34" charset="0"/>
              <a:cs typeface="Times New Roman" panose="02020603050405020304" pitchFamily="18" charset="0"/>
            </a:endParaRPr>
          </a:p>
          <a:p>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Suppose we have a gas at T</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0</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V</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0</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and we suddenly raise the lid adiabatically, so quickly that the gas doesn’t exert any pressure on the lid, to volume V</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1</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What will be the new temperature, pressure, of the gas after it equilibrates? </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0" name="Object 29">
            <a:extLst>
              <a:ext uri="{FF2B5EF4-FFF2-40B4-BE49-F238E27FC236}">
                <a16:creationId xmlns:a16="http://schemas.microsoft.com/office/drawing/2014/main" id="{6D214030-2243-457E-A9DB-AF1BEA8D105F}"/>
              </a:ext>
            </a:extLst>
          </p:cNvPr>
          <p:cNvGraphicFramePr>
            <a:graphicFrameLocks noChangeAspect="1"/>
          </p:cNvGraphicFramePr>
          <p:nvPr>
            <p:extLst>
              <p:ext uri="{D42A27DB-BD31-4B8C-83A1-F6EECF244321}">
                <p14:modId xmlns:p14="http://schemas.microsoft.com/office/powerpoint/2010/main" val="845781573"/>
              </p:ext>
            </p:extLst>
          </p:nvPr>
        </p:nvGraphicFramePr>
        <p:xfrm>
          <a:off x="3679865" y="4110379"/>
          <a:ext cx="2159000" cy="1220788"/>
        </p:xfrm>
        <a:graphic>
          <a:graphicData uri="http://schemas.openxmlformats.org/presentationml/2006/ole">
            <mc:AlternateContent xmlns:mc="http://schemas.openxmlformats.org/markup-compatibility/2006">
              <mc:Choice xmlns:v="urn:schemas-microsoft-com:vml" Requires="v">
                <p:oleObj name="Equation" r:id="rId3" imgW="1473120" imgH="812520" progId="Equation.DSMT4">
                  <p:embed/>
                </p:oleObj>
              </mc:Choice>
              <mc:Fallback>
                <p:oleObj name="Equation" r:id="rId3" imgW="1473120" imgH="812520" progId="Equation.DSMT4">
                  <p:embed/>
                  <p:pic>
                    <p:nvPicPr>
                      <p:cNvPr id="30" name="Object 29">
                        <a:extLst>
                          <a:ext uri="{FF2B5EF4-FFF2-40B4-BE49-F238E27FC236}">
                            <a16:creationId xmlns:a16="http://schemas.microsoft.com/office/drawing/2014/main" id="{6D214030-2243-457E-A9DB-AF1BEA8D105F}"/>
                          </a:ext>
                        </a:extLst>
                      </p:cNvPr>
                      <p:cNvPicPr>
                        <a:picLocks noChangeAspect="1" noChangeArrowheads="1"/>
                      </p:cNvPicPr>
                      <p:nvPr/>
                    </p:nvPicPr>
                    <p:blipFill>
                      <a:blip r:embed="rId4"/>
                      <a:srcRect/>
                      <a:stretch>
                        <a:fillRect/>
                      </a:stretch>
                    </p:blipFill>
                    <p:spPr bwMode="auto">
                      <a:xfrm>
                        <a:off x="3679865" y="4110379"/>
                        <a:ext cx="2159000" cy="1220788"/>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408C90FA-A1DD-45A7-8C2F-6460B5463669}"/>
              </a:ext>
            </a:extLst>
          </p:cNvPr>
          <p:cNvSpPr txBox="1"/>
          <p:nvPr/>
        </p:nvSpPr>
        <p:spPr>
          <a:xfrm flipH="1">
            <a:off x="6628405" y="3730729"/>
            <a:ext cx="4975682" cy="1600438"/>
          </a:xfrm>
          <a:prstGeom prst="rect">
            <a:avLst/>
          </a:prstGeom>
          <a:noFill/>
        </p:spPr>
        <p:txBody>
          <a:bodyPr wrap="square" rtlCol="0">
            <a:spAutoFit/>
          </a:bodyPr>
          <a:lstStyle/>
          <a:p>
            <a:r>
              <a:rPr lang="en-US" sz="1400"/>
              <a:t>The volume balance equation isn’t really an equation - just a tautology.  The energy balance and entropy balance supply the requisite two equations to get the two final state variables.  So balance equations tell us that S will be maximized, and therefore given by S(U,V) formula.  We know U is constant, so maximizing S would mean V is as large as possible </a:t>
            </a:r>
            <a:r>
              <a:rPr lang="en-US" sz="1400">
                <a:sym typeface="Wingdings" panose="05000000000000000000" pitchFamily="2" charset="2"/>
              </a:rPr>
              <a:t> V</a:t>
            </a:r>
            <a:r>
              <a:rPr lang="en-US" sz="1400" baseline="-25000">
                <a:sym typeface="Wingdings" panose="05000000000000000000" pitchFamily="2" charset="2"/>
              </a:rPr>
              <a:t>1</a:t>
            </a:r>
            <a:r>
              <a:rPr lang="en-US" sz="1400">
                <a:sym typeface="Wingdings" panose="05000000000000000000" pitchFamily="2" charset="2"/>
              </a:rPr>
              <a:t> = V</a:t>
            </a:r>
            <a:r>
              <a:rPr lang="en-US" sz="1400" baseline="-25000">
                <a:sym typeface="Wingdings" panose="05000000000000000000" pitchFamily="2" charset="2"/>
              </a:rPr>
              <a:t>L</a:t>
            </a:r>
            <a:r>
              <a:rPr lang="en-US" sz="1400">
                <a:sym typeface="Wingdings" panose="05000000000000000000" pitchFamily="2" charset="2"/>
              </a:rPr>
              <a:t>.  Then since we know U is constant, then we get T</a:t>
            </a:r>
            <a:r>
              <a:rPr lang="en-US" sz="1400" baseline="-25000">
                <a:sym typeface="Wingdings" panose="05000000000000000000" pitchFamily="2" charset="2"/>
              </a:rPr>
              <a:t>1</a:t>
            </a:r>
            <a:r>
              <a:rPr lang="en-US" sz="1400">
                <a:sym typeface="Wingdings" panose="05000000000000000000" pitchFamily="2" charset="2"/>
              </a:rPr>
              <a:t> = T</a:t>
            </a:r>
            <a:r>
              <a:rPr lang="en-US" sz="1400" baseline="-25000">
                <a:sym typeface="Wingdings" panose="05000000000000000000" pitchFamily="2" charset="2"/>
              </a:rPr>
              <a:t>0</a:t>
            </a:r>
            <a:r>
              <a:rPr lang="en-US" sz="1400">
                <a:sym typeface="Wingdings" panose="05000000000000000000" pitchFamily="2" charset="2"/>
              </a:rPr>
              <a:t>.  </a:t>
            </a:r>
            <a:endParaRPr lang="en-US" sz="1400"/>
          </a:p>
        </p:txBody>
      </p:sp>
      <p:sp>
        <p:nvSpPr>
          <p:cNvPr id="3" name="TextBox 2">
            <a:extLst>
              <a:ext uri="{FF2B5EF4-FFF2-40B4-BE49-F238E27FC236}">
                <a16:creationId xmlns:a16="http://schemas.microsoft.com/office/drawing/2014/main" id="{AF008409-7C57-45BA-8C33-0AE327564785}"/>
              </a:ext>
            </a:extLst>
          </p:cNvPr>
          <p:cNvSpPr txBox="1"/>
          <p:nvPr/>
        </p:nvSpPr>
        <p:spPr>
          <a:xfrm>
            <a:off x="3549360" y="2608310"/>
            <a:ext cx="2813463" cy="338554"/>
          </a:xfrm>
          <a:prstGeom prst="rect">
            <a:avLst/>
          </a:prstGeom>
          <a:noFill/>
        </p:spPr>
        <p:txBody>
          <a:bodyPr wrap="none" rtlCol="0">
            <a:spAutoFit/>
          </a:bodyPr>
          <a:lstStyle/>
          <a:p>
            <a:r>
              <a:rPr lang="en-US" sz="1600"/>
              <a:t>Initial condition is V = V</a:t>
            </a:r>
            <a:r>
              <a:rPr lang="en-US" sz="1600" baseline="-25000"/>
              <a:t>0</a:t>
            </a:r>
            <a:r>
              <a:rPr lang="en-US" sz="1600"/>
              <a:t>, T = T</a:t>
            </a:r>
            <a:r>
              <a:rPr lang="en-US" sz="1600" baseline="-25000"/>
              <a:t>0</a:t>
            </a:r>
            <a:r>
              <a:rPr lang="en-US" sz="1600"/>
              <a:t>.</a:t>
            </a:r>
          </a:p>
        </p:txBody>
      </p:sp>
      <p:sp>
        <p:nvSpPr>
          <p:cNvPr id="20" name="TextBox 19">
            <a:extLst>
              <a:ext uri="{FF2B5EF4-FFF2-40B4-BE49-F238E27FC236}">
                <a16:creationId xmlns:a16="http://schemas.microsoft.com/office/drawing/2014/main" id="{FFFB2794-AF99-4FBA-8858-0B954AD4A077}"/>
              </a:ext>
            </a:extLst>
          </p:cNvPr>
          <p:cNvSpPr txBox="1"/>
          <p:nvPr/>
        </p:nvSpPr>
        <p:spPr>
          <a:xfrm>
            <a:off x="3556106" y="3700978"/>
            <a:ext cx="1286442" cy="338554"/>
          </a:xfrm>
          <a:prstGeom prst="rect">
            <a:avLst/>
          </a:prstGeom>
          <a:noFill/>
        </p:spPr>
        <p:txBody>
          <a:bodyPr wrap="none" rtlCol="0">
            <a:spAutoFit/>
          </a:bodyPr>
          <a:lstStyle/>
          <a:p>
            <a:r>
              <a:rPr lang="en-US" sz="1600"/>
              <a:t>Balances are:</a:t>
            </a:r>
          </a:p>
        </p:txBody>
      </p:sp>
      <p:sp>
        <p:nvSpPr>
          <p:cNvPr id="22" name="TextBox 21">
            <a:extLst>
              <a:ext uri="{FF2B5EF4-FFF2-40B4-BE49-F238E27FC236}">
                <a16:creationId xmlns:a16="http://schemas.microsoft.com/office/drawing/2014/main" id="{D4C1035C-C4EE-4B2C-B274-1A1BC3E3B73C}"/>
              </a:ext>
            </a:extLst>
          </p:cNvPr>
          <p:cNvSpPr txBox="1"/>
          <p:nvPr/>
        </p:nvSpPr>
        <p:spPr>
          <a:xfrm>
            <a:off x="3556106" y="3094484"/>
            <a:ext cx="2625591" cy="338554"/>
          </a:xfrm>
          <a:prstGeom prst="rect">
            <a:avLst/>
          </a:prstGeom>
          <a:noFill/>
        </p:spPr>
        <p:txBody>
          <a:bodyPr wrap="none" rtlCol="0">
            <a:spAutoFit/>
          </a:bodyPr>
          <a:lstStyle/>
          <a:p>
            <a:r>
              <a:rPr lang="en-US" sz="1600"/>
              <a:t>Final condition is that V</a:t>
            </a:r>
            <a:r>
              <a:rPr lang="en-US" sz="1600" baseline="-25000"/>
              <a:t>L</a:t>
            </a:r>
            <a:r>
              <a:rPr lang="en-US" sz="1600"/>
              <a:t> = V</a:t>
            </a:r>
            <a:r>
              <a:rPr lang="en-US" sz="1600" baseline="-25000"/>
              <a:t>1</a:t>
            </a:r>
            <a:r>
              <a:rPr lang="en-US" sz="1600"/>
              <a:t>.</a:t>
            </a:r>
          </a:p>
        </p:txBody>
      </p:sp>
      <p:pic>
        <p:nvPicPr>
          <p:cNvPr id="2" name="Picture 1">
            <a:extLst>
              <a:ext uri="{FF2B5EF4-FFF2-40B4-BE49-F238E27FC236}">
                <a16:creationId xmlns:a16="http://schemas.microsoft.com/office/drawing/2014/main" id="{E87545BC-A06F-B1AC-D5EC-4C5258600CBD}"/>
              </a:ext>
            </a:extLst>
          </p:cNvPr>
          <p:cNvPicPr>
            <a:picLocks noChangeAspect="1"/>
          </p:cNvPicPr>
          <p:nvPr/>
        </p:nvPicPr>
        <p:blipFill>
          <a:blip r:embed="rId5"/>
          <a:stretch>
            <a:fillRect/>
          </a:stretch>
        </p:blipFill>
        <p:spPr>
          <a:xfrm>
            <a:off x="545985" y="2431778"/>
            <a:ext cx="2608606" cy="1607753"/>
          </a:xfrm>
          <a:prstGeom prst="rect">
            <a:avLst/>
          </a:prstGeom>
        </p:spPr>
      </p:pic>
    </p:spTree>
    <p:extLst>
      <p:ext uri="{BB962C8B-B14F-4D97-AF65-F5344CB8AC3E}">
        <p14:creationId xmlns:p14="http://schemas.microsoft.com/office/powerpoint/2010/main" val="9281212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BA82B331-C389-4E9A-918A-5321E4F06947}"/>
              </a:ext>
            </a:extLst>
          </p:cNvPr>
          <p:cNvSpPr txBox="1">
            <a:spLocks/>
          </p:cNvSpPr>
          <p:nvPr/>
        </p:nvSpPr>
        <p:spPr>
          <a:xfrm>
            <a:off x="3125609" y="147621"/>
            <a:ext cx="5854046" cy="527326"/>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b="1" u="sng">
                <a:latin typeface="+mn-lt"/>
              </a:rPr>
              <a:t>Thermodynamic Proceses</a:t>
            </a:r>
          </a:p>
        </p:txBody>
      </p:sp>
      <p:graphicFrame>
        <p:nvGraphicFramePr>
          <p:cNvPr id="30" name="Object 29">
            <a:extLst>
              <a:ext uri="{FF2B5EF4-FFF2-40B4-BE49-F238E27FC236}">
                <a16:creationId xmlns:a16="http://schemas.microsoft.com/office/drawing/2014/main" id="{6D214030-2243-457E-A9DB-AF1BEA8D105F}"/>
              </a:ext>
            </a:extLst>
          </p:cNvPr>
          <p:cNvGraphicFramePr>
            <a:graphicFrameLocks noChangeAspect="1"/>
          </p:cNvGraphicFramePr>
          <p:nvPr>
            <p:extLst>
              <p:ext uri="{D42A27DB-BD31-4B8C-83A1-F6EECF244321}">
                <p14:modId xmlns:p14="http://schemas.microsoft.com/office/powerpoint/2010/main" val="3924219756"/>
              </p:ext>
            </p:extLst>
          </p:nvPr>
        </p:nvGraphicFramePr>
        <p:xfrm>
          <a:off x="3324011" y="3060848"/>
          <a:ext cx="3113088" cy="1096963"/>
        </p:xfrm>
        <a:graphic>
          <a:graphicData uri="http://schemas.openxmlformats.org/presentationml/2006/ole">
            <mc:AlternateContent xmlns:mc="http://schemas.openxmlformats.org/markup-compatibility/2006">
              <mc:Choice xmlns:v="urn:schemas-microsoft-com:vml" Requires="v">
                <p:oleObj name="Equation" r:id="rId3" imgW="2361960" imgH="812520" progId="Equation.DSMT4">
                  <p:embed/>
                </p:oleObj>
              </mc:Choice>
              <mc:Fallback>
                <p:oleObj name="Equation" r:id="rId3" imgW="2361960" imgH="812520" progId="Equation.DSMT4">
                  <p:embed/>
                  <p:pic>
                    <p:nvPicPr>
                      <p:cNvPr id="30" name="Object 29">
                        <a:extLst>
                          <a:ext uri="{FF2B5EF4-FFF2-40B4-BE49-F238E27FC236}">
                            <a16:creationId xmlns:a16="http://schemas.microsoft.com/office/drawing/2014/main" id="{6D214030-2243-457E-A9DB-AF1BEA8D105F}"/>
                          </a:ext>
                        </a:extLst>
                      </p:cNvPr>
                      <p:cNvPicPr>
                        <a:picLocks noChangeAspect="1" noChangeArrowheads="1"/>
                      </p:cNvPicPr>
                      <p:nvPr/>
                    </p:nvPicPr>
                    <p:blipFill>
                      <a:blip r:embed="rId4"/>
                      <a:srcRect/>
                      <a:stretch>
                        <a:fillRect/>
                      </a:stretch>
                    </p:blipFill>
                    <p:spPr bwMode="auto">
                      <a:xfrm>
                        <a:off x="3324011" y="3060848"/>
                        <a:ext cx="3113088" cy="1096963"/>
                      </a:xfrm>
                      <a:prstGeom prst="rect">
                        <a:avLst/>
                      </a:prstGeom>
                      <a:noFill/>
                    </p:spPr>
                  </p:pic>
                </p:oleObj>
              </mc:Fallback>
            </mc:AlternateContent>
          </a:graphicData>
        </a:graphic>
      </p:graphicFrame>
      <p:sp>
        <p:nvSpPr>
          <p:cNvPr id="32" name="Rectangle 31">
            <a:extLst>
              <a:ext uri="{FF2B5EF4-FFF2-40B4-BE49-F238E27FC236}">
                <a16:creationId xmlns:a16="http://schemas.microsoft.com/office/drawing/2014/main" id="{25268CF8-EAB0-4DC0-B8C8-FA3C20ED5C71}"/>
              </a:ext>
            </a:extLst>
          </p:cNvPr>
          <p:cNvSpPr/>
          <p:nvPr/>
        </p:nvSpPr>
        <p:spPr>
          <a:xfrm>
            <a:off x="437146" y="823444"/>
            <a:ext cx="11230973" cy="738664"/>
          </a:xfrm>
          <a:prstGeom prst="rect">
            <a:avLst/>
          </a:prstGeom>
        </p:spPr>
        <p:txBody>
          <a:bodyPr wrap="square">
            <a:spAutoFit/>
          </a:bodyPr>
          <a:lstStyle/>
          <a:p>
            <a:r>
              <a:rPr lang="en-US" sz="1400" b="1">
                <a:latin typeface="Calibri" panose="020F0502020204030204" pitchFamily="34" charset="0"/>
                <a:ea typeface="Calibri" panose="020F0502020204030204" pitchFamily="34" charset="0"/>
                <a:cs typeface="Times New Roman" panose="02020603050405020304" pitchFamily="18" charset="0"/>
              </a:rPr>
              <a:t>Adiabatic expansion</a:t>
            </a:r>
            <a:endParaRPr lang="en-US" sz="1400">
              <a:latin typeface="Calibri" panose="020F0502020204030204" pitchFamily="34" charset="0"/>
              <a:ea typeface="Calibri" panose="020F0502020204030204" pitchFamily="34" charset="0"/>
              <a:cs typeface="Times New Roman" panose="02020603050405020304" pitchFamily="18" charset="0"/>
            </a:endParaRPr>
          </a:p>
          <a:p>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Consider a gas starting at T</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0­</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V</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0</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We raise the container slowly and adiabatically so that gas remains in equilibrium the entire time, to new volume V</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1</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What will be the new temperature, pressure of the gas?  How much work will have been done?  What changes if gas isn’t in equilibrium the entire time?</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6" name="Object 5">
            <a:extLst>
              <a:ext uri="{FF2B5EF4-FFF2-40B4-BE49-F238E27FC236}">
                <a16:creationId xmlns:a16="http://schemas.microsoft.com/office/drawing/2014/main" id="{5EB61D8A-778D-46EA-BC7A-2F6EED433EBC}"/>
              </a:ext>
            </a:extLst>
          </p:cNvPr>
          <p:cNvGraphicFramePr>
            <a:graphicFrameLocks noChangeAspect="1"/>
          </p:cNvGraphicFramePr>
          <p:nvPr>
            <p:extLst>
              <p:ext uri="{D42A27DB-BD31-4B8C-83A1-F6EECF244321}">
                <p14:modId xmlns:p14="http://schemas.microsoft.com/office/powerpoint/2010/main" val="1201242425"/>
              </p:ext>
            </p:extLst>
          </p:nvPr>
        </p:nvGraphicFramePr>
        <p:xfrm>
          <a:off x="9616671" y="2346975"/>
          <a:ext cx="1404594" cy="1950252"/>
        </p:xfrm>
        <a:graphic>
          <a:graphicData uri="http://schemas.openxmlformats.org/presentationml/2006/ole">
            <mc:AlternateContent xmlns:mc="http://schemas.openxmlformats.org/markup-compatibility/2006">
              <mc:Choice xmlns:v="urn:schemas-microsoft-com:vml" Requires="v">
                <p:oleObj name="Equation" r:id="rId5" imgW="1295400" imgH="1803400" progId="Equation.DSMT4">
                  <p:embed/>
                </p:oleObj>
              </mc:Choice>
              <mc:Fallback>
                <p:oleObj name="Equation" r:id="rId5" imgW="1295400" imgH="18034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16671" y="2346975"/>
                        <a:ext cx="1404594" cy="1950252"/>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6349CF81-6A6E-4D8D-A332-D1292B1ACDA4}"/>
              </a:ext>
            </a:extLst>
          </p:cNvPr>
          <p:cNvSpPr txBox="1"/>
          <p:nvPr/>
        </p:nvSpPr>
        <p:spPr>
          <a:xfrm>
            <a:off x="3239170" y="4295126"/>
            <a:ext cx="7265088" cy="954107"/>
          </a:xfrm>
          <a:prstGeom prst="rect">
            <a:avLst/>
          </a:prstGeom>
          <a:noFill/>
        </p:spPr>
        <p:txBody>
          <a:bodyPr wrap="square" rtlCol="0">
            <a:spAutoFit/>
          </a:bodyPr>
          <a:lstStyle/>
          <a:p>
            <a:r>
              <a:rPr lang="en-US" sz="1400"/>
              <a:t>Where the second equalities come from fact that equilibrium is always maintained.  </a:t>
            </a:r>
          </a:p>
          <a:p>
            <a:r>
              <a:rPr lang="en-US" sz="1400"/>
              <a:t>Again the volume equation is kind of just a tautology.  So the U and S equations allow us to get the final two unknowns.  S tells us that V</a:t>
            </a:r>
            <a:r>
              <a:rPr lang="en-US" sz="1400" baseline="-25000"/>
              <a:t>1</a:t>
            </a:r>
            <a:r>
              <a:rPr lang="en-US" sz="1400"/>
              <a:t> = V</a:t>
            </a:r>
            <a:r>
              <a:rPr lang="en-US" sz="1400" baseline="-25000"/>
              <a:t>L</a:t>
            </a:r>
            <a:r>
              <a:rPr lang="en-US" sz="1400"/>
              <a:t>.  And energy balance that tell us what U</a:t>
            </a:r>
            <a:r>
              <a:rPr lang="en-US" sz="1400" baseline="-25000"/>
              <a:t>1</a:t>
            </a:r>
            <a:r>
              <a:rPr lang="en-US" sz="1400"/>
              <a:t>, and equivalently T</a:t>
            </a:r>
            <a:r>
              <a:rPr lang="en-US" sz="1400" baseline="-25000"/>
              <a:t>1</a:t>
            </a:r>
            <a:r>
              <a:rPr lang="en-US" sz="1400"/>
              <a:t>, is.</a:t>
            </a:r>
            <a:endParaRPr lang="en-US"/>
          </a:p>
        </p:txBody>
      </p:sp>
      <p:sp>
        <p:nvSpPr>
          <p:cNvPr id="19" name="TextBox 18">
            <a:extLst>
              <a:ext uri="{FF2B5EF4-FFF2-40B4-BE49-F238E27FC236}">
                <a16:creationId xmlns:a16="http://schemas.microsoft.com/office/drawing/2014/main" id="{4AD99F24-F750-4240-AB97-F85D1150DA7D}"/>
              </a:ext>
            </a:extLst>
          </p:cNvPr>
          <p:cNvSpPr txBox="1"/>
          <p:nvPr/>
        </p:nvSpPr>
        <p:spPr>
          <a:xfrm flipH="1">
            <a:off x="486545" y="5628908"/>
            <a:ext cx="7265088" cy="954107"/>
          </a:xfrm>
          <a:prstGeom prst="rect">
            <a:avLst/>
          </a:prstGeom>
          <a:noFill/>
        </p:spPr>
        <p:txBody>
          <a:bodyPr wrap="square" rtlCol="0">
            <a:spAutoFit/>
          </a:bodyPr>
          <a:lstStyle/>
          <a:p>
            <a:r>
              <a:rPr lang="en-US" sz="1400"/>
              <a:t>So assuming gas is not in equilibrium the entire time, we cannot say that S</a:t>
            </a:r>
            <a:r>
              <a:rPr lang="en-US" sz="1400" baseline="-25000"/>
              <a:t>int</a:t>
            </a:r>
            <a:r>
              <a:rPr lang="en-US" sz="1400"/>
              <a:t> = 0.  This means that we cannot say p</a:t>
            </a:r>
            <a:r>
              <a:rPr lang="en-US" sz="1400" baseline="-25000"/>
              <a:t>gas</a:t>
            </a:r>
            <a:r>
              <a:rPr lang="en-US" sz="1400"/>
              <a:t> = p from S(U,V) at all times.  So we cannot calculate new U.  And so we cannot say what new S is, and therefore cannot say what new T</a:t>
            </a:r>
            <a:r>
              <a:rPr lang="en-US" sz="1400" baseline="-25000"/>
              <a:t>1</a:t>
            </a:r>
            <a:r>
              <a:rPr lang="en-US" sz="1400"/>
              <a:t>, V</a:t>
            </a:r>
            <a:r>
              <a:rPr lang="en-US" sz="1400" baseline="-25000"/>
              <a:t>1</a:t>
            </a:r>
            <a:r>
              <a:rPr lang="en-US" sz="1400"/>
              <a:t> are.  If we were, say, given p</a:t>
            </a:r>
            <a:r>
              <a:rPr lang="en-US" sz="1400" baseline="-25000"/>
              <a:t>gas</a:t>
            </a:r>
            <a:r>
              <a:rPr lang="en-US" sz="1400"/>
              <a:t> at all times, then we could still work the problem.  </a:t>
            </a:r>
          </a:p>
        </p:txBody>
      </p:sp>
      <p:sp>
        <p:nvSpPr>
          <p:cNvPr id="20" name="TextBox 19">
            <a:extLst>
              <a:ext uri="{FF2B5EF4-FFF2-40B4-BE49-F238E27FC236}">
                <a16:creationId xmlns:a16="http://schemas.microsoft.com/office/drawing/2014/main" id="{FEBDF190-5604-48D3-A9F2-663C047E4A01}"/>
              </a:ext>
            </a:extLst>
          </p:cNvPr>
          <p:cNvSpPr txBox="1"/>
          <p:nvPr/>
        </p:nvSpPr>
        <p:spPr>
          <a:xfrm>
            <a:off x="3239170" y="1755689"/>
            <a:ext cx="2813463" cy="338554"/>
          </a:xfrm>
          <a:prstGeom prst="rect">
            <a:avLst/>
          </a:prstGeom>
          <a:noFill/>
        </p:spPr>
        <p:txBody>
          <a:bodyPr wrap="none" rtlCol="0">
            <a:spAutoFit/>
          </a:bodyPr>
          <a:lstStyle/>
          <a:p>
            <a:r>
              <a:rPr lang="en-US" sz="1600"/>
              <a:t>Initial condition is V = V</a:t>
            </a:r>
            <a:r>
              <a:rPr lang="en-US" sz="1600" baseline="-25000"/>
              <a:t>0</a:t>
            </a:r>
            <a:r>
              <a:rPr lang="en-US" sz="1600"/>
              <a:t>, T = T</a:t>
            </a:r>
            <a:r>
              <a:rPr lang="en-US" sz="1600" baseline="-25000"/>
              <a:t>0</a:t>
            </a:r>
            <a:r>
              <a:rPr lang="en-US" sz="1600"/>
              <a:t>.</a:t>
            </a:r>
          </a:p>
        </p:txBody>
      </p:sp>
      <p:sp>
        <p:nvSpPr>
          <p:cNvPr id="21" name="TextBox 20">
            <a:extLst>
              <a:ext uri="{FF2B5EF4-FFF2-40B4-BE49-F238E27FC236}">
                <a16:creationId xmlns:a16="http://schemas.microsoft.com/office/drawing/2014/main" id="{6BAB8F2C-A8A5-4E3E-B81C-94274DEF61F5}"/>
              </a:ext>
            </a:extLst>
          </p:cNvPr>
          <p:cNvSpPr txBox="1"/>
          <p:nvPr/>
        </p:nvSpPr>
        <p:spPr>
          <a:xfrm>
            <a:off x="3239170" y="2574674"/>
            <a:ext cx="1286442" cy="338554"/>
          </a:xfrm>
          <a:prstGeom prst="rect">
            <a:avLst/>
          </a:prstGeom>
          <a:noFill/>
        </p:spPr>
        <p:txBody>
          <a:bodyPr wrap="none" rtlCol="0">
            <a:spAutoFit/>
          </a:bodyPr>
          <a:lstStyle/>
          <a:p>
            <a:r>
              <a:rPr lang="en-US" sz="1600"/>
              <a:t>Balances are:</a:t>
            </a:r>
          </a:p>
        </p:txBody>
      </p:sp>
      <p:sp>
        <p:nvSpPr>
          <p:cNvPr id="22" name="TextBox 21">
            <a:extLst>
              <a:ext uri="{FF2B5EF4-FFF2-40B4-BE49-F238E27FC236}">
                <a16:creationId xmlns:a16="http://schemas.microsoft.com/office/drawing/2014/main" id="{8CBA82AE-DFCA-4433-A133-30E845F36CD4}"/>
              </a:ext>
            </a:extLst>
          </p:cNvPr>
          <p:cNvSpPr txBox="1"/>
          <p:nvPr/>
        </p:nvSpPr>
        <p:spPr>
          <a:xfrm>
            <a:off x="3245916" y="2166447"/>
            <a:ext cx="2625591" cy="338554"/>
          </a:xfrm>
          <a:prstGeom prst="rect">
            <a:avLst/>
          </a:prstGeom>
          <a:noFill/>
        </p:spPr>
        <p:txBody>
          <a:bodyPr wrap="none" rtlCol="0">
            <a:spAutoFit/>
          </a:bodyPr>
          <a:lstStyle/>
          <a:p>
            <a:r>
              <a:rPr lang="en-US" sz="1600"/>
              <a:t>Final condition is that V</a:t>
            </a:r>
            <a:r>
              <a:rPr lang="en-US" sz="1600" baseline="-25000"/>
              <a:t>L</a:t>
            </a:r>
            <a:r>
              <a:rPr lang="en-US" sz="1600"/>
              <a:t> = V</a:t>
            </a:r>
            <a:r>
              <a:rPr lang="en-US" sz="1600" baseline="-25000"/>
              <a:t>1</a:t>
            </a:r>
            <a:r>
              <a:rPr lang="en-US" sz="1600"/>
              <a:t>.</a:t>
            </a:r>
          </a:p>
        </p:txBody>
      </p:sp>
      <mc:AlternateContent xmlns:mc="http://schemas.openxmlformats.org/markup-compatibility/2006" xmlns:p14="http://schemas.microsoft.com/office/powerpoint/2010/main">
        <mc:Choice Requires="p14">
          <p:contentPart p14:bwMode="auto" r:id="rId7">
            <p14:nvContentPartPr>
              <p14:cNvPr id="3" name="Ink 2">
                <a:extLst>
                  <a:ext uri="{FF2B5EF4-FFF2-40B4-BE49-F238E27FC236}">
                    <a16:creationId xmlns:a16="http://schemas.microsoft.com/office/drawing/2014/main" id="{5651AD20-D725-427A-BBCF-B33F55214F49}"/>
                  </a:ext>
                </a:extLst>
              </p14:cNvPr>
              <p14:cNvContentPartPr/>
              <p14:nvPr/>
            </p14:nvContentPartPr>
            <p14:xfrm>
              <a:off x="6674033" y="2555718"/>
              <a:ext cx="2642040" cy="1008000"/>
            </p14:xfrm>
          </p:contentPart>
        </mc:Choice>
        <mc:Fallback xmlns="">
          <p:pic>
            <p:nvPicPr>
              <p:cNvPr id="3" name="Ink 2">
                <a:extLst>
                  <a:ext uri="{FF2B5EF4-FFF2-40B4-BE49-F238E27FC236}">
                    <a16:creationId xmlns:a16="http://schemas.microsoft.com/office/drawing/2014/main" id="{5651AD20-D725-427A-BBCF-B33F55214F49}"/>
                  </a:ext>
                </a:extLst>
              </p:cNvPr>
              <p:cNvPicPr/>
              <p:nvPr/>
            </p:nvPicPr>
            <p:blipFill>
              <a:blip r:embed="rId11"/>
              <a:stretch>
                <a:fillRect/>
              </a:stretch>
            </p:blipFill>
            <p:spPr>
              <a:xfrm>
                <a:off x="6665033" y="2547078"/>
                <a:ext cx="2659680" cy="1025640"/>
              </a:xfrm>
              <a:prstGeom prst="rect">
                <a:avLst/>
              </a:prstGeom>
            </p:spPr>
          </p:pic>
        </mc:Fallback>
      </mc:AlternateContent>
      <p:pic>
        <p:nvPicPr>
          <p:cNvPr id="2" name="Picture 1">
            <a:extLst>
              <a:ext uri="{FF2B5EF4-FFF2-40B4-BE49-F238E27FC236}">
                <a16:creationId xmlns:a16="http://schemas.microsoft.com/office/drawing/2014/main" id="{69F8F51B-6F82-7BF1-7ACB-820CDD2A32EF}"/>
              </a:ext>
            </a:extLst>
          </p:cNvPr>
          <p:cNvPicPr>
            <a:picLocks noChangeAspect="1"/>
          </p:cNvPicPr>
          <p:nvPr/>
        </p:nvPicPr>
        <p:blipFill>
          <a:blip r:embed="rId12"/>
          <a:stretch>
            <a:fillRect/>
          </a:stretch>
        </p:blipFill>
        <p:spPr>
          <a:xfrm>
            <a:off x="505891" y="1710605"/>
            <a:ext cx="2370035" cy="1333889"/>
          </a:xfrm>
          <a:prstGeom prst="rect">
            <a:avLst/>
          </a:prstGeom>
        </p:spPr>
      </p:pic>
    </p:spTree>
    <p:extLst>
      <p:ext uri="{BB962C8B-B14F-4D97-AF65-F5344CB8AC3E}">
        <p14:creationId xmlns:p14="http://schemas.microsoft.com/office/powerpoint/2010/main" val="10245558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BA82B331-C389-4E9A-918A-5321E4F06947}"/>
              </a:ext>
            </a:extLst>
          </p:cNvPr>
          <p:cNvSpPr txBox="1">
            <a:spLocks/>
          </p:cNvSpPr>
          <p:nvPr/>
        </p:nvSpPr>
        <p:spPr>
          <a:xfrm>
            <a:off x="3324619" y="126680"/>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Thermodymamic Processes</a:t>
            </a:r>
            <a:endParaRPr lang="en-US" sz="4800" b="1" u="sng">
              <a:latin typeface="+mn-lt"/>
            </a:endParaRPr>
          </a:p>
        </p:txBody>
      </p:sp>
      <p:graphicFrame>
        <p:nvGraphicFramePr>
          <p:cNvPr id="8" name="Object 7">
            <a:extLst>
              <a:ext uri="{FF2B5EF4-FFF2-40B4-BE49-F238E27FC236}">
                <a16:creationId xmlns:a16="http://schemas.microsoft.com/office/drawing/2014/main" id="{8E363650-FC45-4225-950D-C55897C08914}"/>
              </a:ext>
            </a:extLst>
          </p:cNvPr>
          <p:cNvGraphicFramePr>
            <a:graphicFrameLocks noChangeAspect="1"/>
          </p:cNvGraphicFramePr>
          <p:nvPr>
            <p:extLst>
              <p:ext uri="{D42A27DB-BD31-4B8C-83A1-F6EECF244321}">
                <p14:modId xmlns:p14="http://schemas.microsoft.com/office/powerpoint/2010/main" val="1815994077"/>
              </p:ext>
            </p:extLst>
          </p:nvPr>
        </p:nvGraphicFramePr>
        <p:xfrm>
          <a:off x="431790" y="1753919"/>
          <a:ext cx="2378075" cy="1295400"/>
        </p:xfrm>
        <a:graphic>
          <a:graphicData uri="http://schemas.openxmlformats.org/presentationml/2006/ole">
            <mc:AlternateContent xmlns:mc="http://schemas.openxmlformats.org/markup-compatibility/2006">
              <mc:Choice xmlns:v="urn:schemas-microsoft-com:vml" Requires="v">
                <p:oleObj name="Bitmap Image" r:id="rId3" imgW="2790476" imgH="1800476" progId="Paint.Picture">
                  <p:embed/>
                </p:oleObj>
              </mc:Choice>
              <mc:Fallback>
                <p:oleObj name="Bitmap Image" r:id="rId3" imgW="2790476" imgH="1800476" progId="Paint.Picture">
                  <p:embed/>
                  <p:pic>
                    <p:nvPicPr>
                      <p:cNvPr id="8" name="Object 7">
                        <a:extLst>
                          <a:ext uri="{FF2B5EF4-FFF2-40B4-BE49-F238E27FC236}">
                            <a16:creationId xmlns:a16="http://schemas.microsoft.com/office/drawing/2014/main" id="{8E363650-FC45-4225-950D-C55897C089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533" t="19711" r="7961" b="7695"/>
                      <a:stretch>
                        <a:fillRect/>
                      </a:stretch>
                    </p:blipFill>
                    <p:spPr bwMode="auto">
                      <a:xfrm>
                        <a:off x="431790" y="1753919"/>
                        <a:ext cx="2378075" cy="129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Box 14">
            <a:extLst>
              <a:ext uri="{FF2B5EF4-FFF2-40B4-BE49-F238E27FC236}">
                <a16:creationId xmlns:a16="http://schemas.microsoft.com/office/drawing/2014/main" id="{408C90FA-A1DD-45A7-8C2F-6460B5463669}"/>
              </a:ext>
            </a:extLst>
          </p:cNvPr>
          <p:cNvSpPr txBox="1"/>
          <p:nvPr/>
        </p:nvSpPr>
        <p:spPr>
          <a:xfrm flipH="1">
            <a:off x="7760969" y="3181344"/>
            <a:ext cx="4126230" cy="954107"/>
          </a:xfrm>
          <a:prstGeom prst="rect">
            <a:avLst/>
          </a:prstGeom>
          <a:noFill/>
        </p:spPr>
        <p:txBody>
          <a:bodyPr wrap="square" rtlCol="0">
            <a:spAutoFit/>
          </a:bodyPr>
          <a:lstStyle/>
          <a:p>
            <a:r>
              <a:rPr lang="en-US" sz="1400"/>
              <a:t>So presuming in equilibrium the entire time, we have that the final volume will be V</a:t>
            </a:r>
            <a:r>
              <a:rPr lang="en-US" sz="1400" baseline="-25000"/>
              <a:t>1</a:t>
            </a:r>
            <a:r>
              <a:rPr lang="en-US" sz="1400"/>
              <a:t>.  So now we know the initial and final state.  Apropos work and heat, well, since it’s in equilibrium the entire time,</a:t>
            </a:r>
          </a:p>
        </p:txBody>
      </p:sp>
      <p:sp>
        <p:nvSpPr>
          <p:cNvPr id="32" name="Rectangle 31">
            <a:extLst>
              <a:ext uri="{FF2B5EF4-FFF2-40B4-BE49-F238E27FC236}">
                <a16:creationId xmlns:a16="http://schemas.microsoft.com/office/drawing/2014/main" id="{25268CF8-EAB0-4DC0-B8C8-FA3C20ED5C71}"/>
              </a:ext>
            </a:extLst>
          </p:cNvPr>
          <p:cNvSpPr/>
          <p:nvPr/>
        </p:nvSpPr>
        <p:spPr>
          <a:xfrm>
            <a:off x="363996" y="771665"/>
            <a:ext cx="11212119" cy="738664"/>
          </a:xfrm>
          <a:prstGeom prst="rect">
            <a:avLst/>
          </a:prstGeom>
        </p:spPr>
        <p:txBody>
          <a:bodyPr wrap="square">
            <a:spAutoFit/>
          </a:bodyPr>
          <a:lstStyle/>
          <a:p>
            <a:r>
              <a:rPr lang="en-US" sz="1400" b="1">
                <a:latin typeface="Calibri" panose="020F0502020204030204" pitchFamily="34" charset="0"/>
                <a:ea typeface="Calibri" panose="020F0502020204030204" pitchFamily="34" charset="0"/>
                <a:cs typeface="Times New Roman" panose="02020603050405020304" pitchFamily="18" charset="0"/>
              </a:rPr>
              <a:t>Isothermal Expansion</a:t>
            </a:r>
            <a:endParaRPr lang="en-US" sz="1400">
              <a:latin typeface="Calibri" panose="020F0502020204030204" pitchFamily="34" charset="0"/>
              <a:ea typeface="Calibri" panose="020F0502020204030204" pitchFamily="34" charset="0"/>
              <a:cs typeface="Times New Roman" panose="02020603050405020304" pitchFamily="18" charset="0"/>
            </a:endParaRPr>
          </a:p>
          <a:p>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Consider a gas starting at T</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0­</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V</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0</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We isothermally raise the container slowly so that gas remains in equilibrium the entire time till it gets to new volume V</a:t>
            </a:r>
            <a:r>
              <a:rPr lang="en-US" sz="1400" baseline="-25000">
                <a:solidFill>
                  <a:srgbClr val="0070C0"/>
                </a:solidFill>
                <a:latin typeface="Calibri" panose="020F0502020204030204" pitchFamily="34" charset="0"/>
                <a:ea typeface="Calibri" panose="020F0502020204030204" pitchFamily="34" charset="0"/>
                <a:cs typeface="Times New Roman" panose="02020603050405020304" pitchFamily="18" charset="0"/>
              </a:rPr>
              <a:t>1</a:t>
            </a:r>
            <a:r>
              <a:rPr lang="en-US" sz="1400">
                <a:solidFill>
                  <a:srgbClr val="0070C0"/>
                </a:solidFill>
                <a:latin typeface="Calibri" panose="020F0502020204030204" pitchFamily="34" charset="0"/>
                <a:ea typeface="Calibri" panose="020F0502020204030204" pitchFamily="34" charset="0"/>
                <a:cs typeface="Times New Roman" panose="02020603050405020304" pitchFamily="18" charset="0"/>
              </a:rPr>
              <a:t>.  How much heat will have been absorbed?  How much work will it have done?  What would change if it were out of equilibrium?</a:t>
            </a:r>
            <a:endParaRPr lang="en-US" sz="1400">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Box 18">
            <a:extLst>
              <a:ext uri="{FF2B5EF4-FFF2-40B4-BE49-F238E27FC236}">
                <a16:creationId xmlns:a16="http://schemas.microsoft.com/office/drawing/2014/main" id="{4AD99F24-F750-4240-AB97-F85D1150DA7D}"/>
              </a:ext>
            </a:extLst>
          </p:cNvPr>
          <p:cNvSpPr txBox="1"/>
          <p:nvPr/>
        </p:nvSpPr>
        <p:spPr>
          <a:xfrm flipH="1">
            <a:off x="3521079" y="5855051"/>
            <a:ext cx="3426476" cy="738664"/>
          </a:xfrm>
          <a:prstGeom prst="rect">
            <a:avLst/>
          </a:prstGeom>
          <a:noFill/>
        </p:spPr>
        <p:txBody>
          <a:bodyPr wrap="square" rtlCol="0">
            <a:spAutoFit/>
          </a:bodyPr>
          <a:lstStyle/>
          <a:p>
            <a:r>
              <a:rPr lang="en-US" sz="1400"/>
              <a:t>If it weren’t in equilibrium the entire time, the initial and final state wouldn’t change, but we wouldn’t be able to get W.</a:t>
            </a:r>
          </a:p>
        </p:txBody>
      </p:sp>
      <p:graphicFrame>
        <p:nvGraphicFramePr>
          <p:cNvPr id="16" name="Object 15">
            <a:extLst>
              <a:ext uri="{FF2B5EF4-FFF2-40B4-BE49-F238E27FC236}">
                <a16:creationId xmlns:a16="http://schemas.microsoft.com/office/drawing/2014/main" id="{07DA92C5-DB07-47E9-889C-1321FBFC541A}"/>
              </a:ext>
            </a:extLst>
          </p:cNvPr>
          <p:cNvGraphicFramePr>
            <a:graphicFrameLocks noChangeAspect="1"/>
          </p:cNvGraphicFramePr>
          <p:nvPr>
            <p:extLst>
              <p:ext uri="{D42A27DB-BD31-4B8C-83A1-F6EECF244321}">
                <p14:modId xmlns:p14="http://schemas.microsoft.com/office/powerpoint/2010/main" val="3342202792"/>
              </p:ext>
            </p:extLst>
          </p:nvPr>
        </p:nvGraphicFramePr>
        <p:xfrm>
          <a:off x="7760969" y="4291963"/>
          <a:ext cx="1292925" cy="1563088"/>
        </p:xfrm>
        <a:graphic>
          <a:graphicData uri="http://schemas.openxmlformats.org/presentationml/2006/ole">
            <mc:AlternateContent xmlns:mc="http://schemas.openxmlformats.org/markup-compatibility/2006">
              <mc:Choice xmlns:v="urn:schemas-microsoft-com:vml" Requires="v">
                <p:oleObj name="Equation" r:id="rId5" imgW="1079280" imgH="1307880" progId="Equation.DSMT4">
                  <p:embed/>
                </p:oleObj>
              </mc:Choice>
              <mc:Fallback>
                <p:oleObj name="Equation" r:id="rId5" imgW="1079280" imgH="1307880" progId="Equation.DSMT4">
                  <p:embed/>
                  <p:pic>
                    <p:nvPicPr>
                      <p:cNvPr id="6" name="Object 5">
                        <a:extLst>
                          <a:ext uri="{FF2B5EF4-FFF2-40B4-BE49-F238E27FC236}">
                            <a16:creationId xmlns:a16="http://schemas.microsoft.com/office/drawing/2014/main" id="{5EB61D8A-778D-46EA-BC7A-2F6EED433EBC}"/>
                          </a:ext>
                        </a:extLst>
                      </p:cNvPr>
                      <p:cNvPicPr>
                        <a:picLocks noChangeAspect="1" noChangeArrowheads="1"/>
                      </p:cNvPicPr>
                      <p:nvPr/>
                    </p:nvPicPr>
                    <p:blipFill>
                      <a:blip r:embed="rId6"/>
                      <a:srcRect/>
                      <a:stretch>
                        <a:fillRect/>
                      </a:stretch>
                    </p:blipFill>
                    <p:spPr bwMode="auto">
                      <a:xfrm>
                        <a:off x="7760969" y="4291963"/>
                        <a:ext cx="1292925" cy="1563088"/>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EC1465EC-2712-4239-AE2C-004ED5E463B4}"/>
              </a:ext>
            </a:extLst>
          </p:cNvPr>
          <p:cNvGraphicFramePr>
            <a:graphicFrameLocks noChangeAspect="1"/>
          </p:cNvGraphicFramePr>
          <p:nvPr>
            <p:extLst>
              <p:ext uri="{D42A27DB-BD31-4B8C-83A1-F6EECF244321}">
                <p14:modId xmlns:p14="http://schemas.microsoft.com/office/powerpoint/2010/main" val="903523032"/>
              </p:ext>
            </p:extLst>
          </p:nvPr>
        </p:nvGraphicFramePr>
        <p:xfrm>
          <a:off x="3535704" y="3181344"/>
          <a:ext cx="3714750" cy="1096962"/>
        </p:xfrm>
        <a:graphic>
          <a:graphicData uri="http://schemas.openxmlformats.org/presentationml/2006/ole">
            <mc:AlternateContent xmlns:mc="http://schemas.openxmlformats.org/markup-compatibility/2006">
              <mc:Choice xmlns:v="urn:schemas-microsoft-com:vml" Requires="v">
                <p:oleObj name="Equation" r:id="rId7" imgW="2819160" imgH="812520" progId="Equation.DSMT4">
                  <p:embed/>
                </p:oleObj>
              </mc:Choice>
              <mc:Fallback>
                <p:oleObj name="Equation" r:id="rId7" imgW="2819160" imgH="812520" progId="Equation.DSMT4">
                  <p:embed/>
                  <p:pic>
                    <p:nvPicPr>
                      <p:cNvPr id="30" name="Object 29">
                        <a:extLst>
                          <a:ext uri="{FF2B5EF4-FFF2-40B4-BE49-F238E27FC236}">
                            <a16:creationId xmlns:a16="http://schemas.microsoft.com/office/drawing/2014/main" id="{6D214030-2243-457E-A9DB-AF1BEA8D105F}"/>
                          </a:ext>
                        </a:extLst>
                      </p:cNvPr>
                      <p:cNvPicPr>
                        <a:picLocks noChangeAspect="1" noChangeArrowheads="1"/>
                      </p:cNvPicPr>
                      <p:nvPr/>
                    </p:nvPicPr>
                    <p:blipFill>
                      <a:blip r:embed="rId8"/>
                      <a:srcRect/>
                      <a:stretch>
                        <a:fillRect/>
                      </a:stretch>
                    </p:blipFill>
                    <p:spPr bwMode="auto">
                      <a:xfrm>
                        <a:off x="3535704" y="3181344"/>
                        <a:ext cx="3714750" cy="1096962"/>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E0BB6F07-2638-4A14-B7D5-8D8DE1770352}"/>
              </a:ext>
            </a:extLst>
          </p:cNvPr>
          <p:cNvSpPr txBox="1"/>
          <p:nvPr/>
        </p:nvSpPr>
        <p:spPr>
          <a:xfrm>
            <a:off x="3528958" y="1821584"/>
            <a:ext cx="2813463" cy="338554"/>
          </a:xfrm>
          <a:prstGeom prst="rect">
            <a:avLst/>
          </a:prstGeom>
          <a:noFill/>
        </p:spPr>
        <p:txBody>
          <a:bodyPr wrap="none" rtlCol="0">
            <a:spAutoFit/>
          </a:bodyPr>
          <a:lstStyle/>
          <a:p>
            <a:r>
              <a:rPr lang="en-US" sz="1600"/>
              <a:t>Initial condition is V = V</a:t>
            </a:r>
            <a:r>
              <a:rPr lang="en-US" sz="1600" baseline="-25000"/>
              <a:t>0</a:t>
            </a:r>
            <a:r>
              <a:rPr lang="en-US" sz="1600"/>
              <a:t>, T = T</a:t>
            </a:r>
            <a:r>
              <a:rPr lang="en-US" sz="1600" baseline="-25000"/>
              <a:t>0</a:t>
            </a:r>
            <a:r>
              <a:rPr lang="en-US" sz="1600"/>
              <a:t>.</a:t>
            </a:r>
          </a:p>
        </p:txBody>
      </p:sp>
      <p:sp>
        <p:nvSpPr>
          <p:cNvPr id="22" name="TextBox 21">
            <a:extLst>
              <a:ext uri="{FF2B5EF4-FFF2-40B4-BE49-F238E27FC236}">
                <a16:creationId xmlns:a16="http://schemas.microsoft.com/office/drawing/2014/main" id="{8A22C4B7-8931-4148-BDD0-3A8C5FFF61AE}"/>
              </a:ext>
            </a:extLst>
          </p:cNvPr>
          <p:cNvSpPr txBox="1"/>
          <p:nvPr/>
        </p:nvSpPr>
        <p:spPr>
          <a:xfrm>
            <a:off x="3528958" y="2640569"/>
            <a:ext cx="1286442" cy="338554"/>
          </a:xfrm>
          <a:prstGeom prst="rect">
            <a:avLst/>
          </a:prstGeom>
          <a:noFill/>
        </p:spPr>
        <p:txBody>
          <a:bodyPr wrap="none" rtlCol="0">
            <a:spAutoFit/>
          </a:bodyPr>
          <a:lstStyle/>
          <a:p>
            <a:r>
              <a:rPr lang="en-US" sz="1600"/>
              <a:t>Balances are:</a:t>
            </a:r>
          </a:p>
        </p:txBody>
      </p:sp>
      <p:sp>
        <p:nvSpPr>
          <p:cNvPr id="23" name="TextBox 22">
            <a:extLst>
              <a:ext uri="{FF2B5EF4-FFF2-40B4-BE49-F238E27FC236}">
                <a16:creationId xmlns:a16="http://schemas.microsoft.com/office/drawing/2014/main" id="{CA8B6C69-2E28-4DB4-B1EE-9142709FF7F0}"/>
              </a:ext>
            </a:extLst>
          </p:cNvPr>
          <p:cNvSpPr txBox="1"/>
          <p:nvPr/>
        </p:nvSpPr>
        <p:spPr>
          <a:xfrm>
            <a:off x="3535704" y="2232342"/>
            <a:ext cx="5041829" cy="338554"/>
          </a:xfrm>
          <a:prstGeom prst="rect">
            <a:avLst/>
          </a:prstGeom>
          <a:noFill/>
        </p:spPr>
        <p:txBody>
          <a:bodyPr wrap="none" rtlCol="0">
            <a:spAutoFit/>
          </a:bodyPr>
          <a:lstStyle/>
          <a:p>
            <a:r>
              <a:rPr lang="en-US" sz="1600"/>
              <a:t>Final condition is that V</a:t>
            </a:r>
            <a:r>
              <a:rPr lang="en-US" sz="1600" baseline="-25000"/>
              <a:t>L</a:t>
            </a:r>
            <a:r>
              <a:rPr lang="en-US" sz="1600"/>
              <a:t> = V</a:t>
            </a:r>
            <a:r>
              <a:rPr lang="en-US" sz="1600" baseline="-25000"/>
              <a:t>1</a:t>
            </a:r>
            <a:r>
              <a:rPr lang="en-US" sz="1600"/>
              <a:t>, and we say that final T = T</a:t>
            </a:r>
            <a:r>
              <a:rPr lang="en-US" sz="1600" baseline="-25000"/>
              <a:t>1</a:t>
            </a:r>
            <a:r>
              <a:rPr lang="en-US" sz="1600"/>
              <a:t>.  </a:t>
            </a:r>
          </a:p>
        </p:txBody>
      </p:sp>
      <p:sp>
        <p:nvSpPr>
          <p:cNvPr id="25" name="TextBox 24">
            <a:extLst>
              <a:ext uri="{FF2B5EF4-FFF2-40B4-BE49-F238E27FC236}">
                <a16:creationId xmlns:a16="http://schemas.microsoft.com/office/drawing/2014/main" id="{51A3D9F9-08B2-4D46-ADFB-DFD886693422}"/>
              </a:ext>
            </a:extLst>
          </p:cNvPr>
          <p:cNvSpPr txBox="1"/>
          <p:nvPr/>
        </p:nvSpPr>
        <p:spPr>
          <a:xfrm flipH="1">
            <a:off x="9214735" y="4291963"/>
            <a:ext cx="2455649" cy="1169551"/>
          </a:xfrm>
          <a:prstGeom prst="rect">
            <a:avLst/>
          </a:prstGeom>
          <a:noFill/>
        </p:spPr>
        <p:txBody>
          <a:bodyPr wrap="square" rtlCol="0">
            <a:spAutoFit/>
          </a:bodyPr>
          <a:lstStyle/>
          <a:p>
            <a:r>
              <a:rPr lang="en-US" sz="1400"/>
              <a:t>And then could get Q from the balance, since we implicitly know the initial and final energy, from initial and final state.  </a:t>
            </a:r>
          </a:p>
        </p:txBody>
      </p:sp>
    </p:spTree>
    <p:extLst>
      <p:ext uri="{BB962C8B-B14F-4D97-AF65-F5344CB8AC3E}">
        <p14:creationId xmlns:p14="http://schemas.microsoft.com/office/powerpoint/2010/main" val="11322098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3254366" y="102156"/>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Thermodynamic Processes</a:t>
            </a:r>
            <a:endParaRPr lang="en-US" sz="4800" b="1" u="sng">
              <a:latin typeface="+mn-lt"/>
            </a:endParaRPr>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0" name="Object 29">
            <a:extLst>
              <a:ext uri="{FF2B5EF4-FFF2-40B4-BE49-F238E27FC236}">
                <a16:creationId xmlns:a16="http://schemas.microsoft.com/office/drawing/2014/main" id="{6D214030-2243-457E-A9DB-AF1BEA8D105F}"/>
              </a:ext>
            </a:extLst>
          </p:cNvPr>
          <p:cNvGraphicFramePr>
            <a:graphicFrameLocks noChangeAspect="1"/>
          </p:cNvGraphicFramePr>
          <p:nvPr>
            <p:extLst>
              <p:ext uri="{D42A27DB-BD31-4B8C-83A1-F6EECF244321}">
                <p14:modId xmlns:p14="http://schemas.microsoft.com/office/powerpoint/2010/main" val="1483456965"/>
              </p:ext>
            </p:extLst>
          </p:nvPr>
        </p:nvGraphicFramePr>
        <p:xfrm>
          <a:off x="3254366" y="1887990"/>
          <a:ext cx="2477131" cy="1102518"/>
        </p:xfrm>
        <a:graphic>
          <a:graphicData uri="http://schemas.openxmlformats.org/presentationml/2006/ole">
            <mc:AlternateContent xmlns:mc="http://schemas.openxmlformats.org/markup-compatibility/2006">
              <mc:Choice xmlns:v="urn:schemas-microsoft-com:vml" Requires="v">
                <p:oleObj name="Equation" r:id="rId3" imgW="1879560" imgH="812520" progId="Equation.DSMT4">
                  <p:embed/>
                </p:oleObj>
              </mc:Choice>
              <mc:Fallback>
                <p:oleObj name="Equation" r:id="rId3" imgW="1879560" imgH="812520" progId="Equation.DSMT4">
                  <p:embed/>
                  <p:pic>
                    <p:nvPicPr>
                      <p:cNvPr id="30" name="Object 29">
                        <a:extLst>
                          <a:ext uri="{FF2B5EF4-FFF2-40B4-BE49-F238E27FC236}">
                            <a16:creationId xmlns:a16="http://schemas.microsoft.com/office/drawing/2014/main" id="{6D214030-2243-457E-A9DB-AF1BEA8D105F}"/>
                          </a:ext>
                        </a:extLst>
                      </p:cNvPr>
                      <p:cNvPicPr>
                        <a:picLocks noChangeAspect="1" noChangeArrowheads="1"/>
                      </p:cNvPicPr>
                      <p:nvPr/>
                    </p:nvPicPr>
                    <p:blipFill>
                      <a:blip r:embed="rId4"/>
                      <a:srcRect/>
                      <a:stretch>
                        <a:fillRect/>
                      </a:stretch>
                    </p:blipFill>
                    <p:spPr bwMode="auto">
                      <a:xfrm>
                        <a:off x="3254366" y="1887990"/>
                        <a:ext cx="2477131" cy="1102518"/>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408C90FA-A1DD-45A7-8C2F-6460B5463669}"/>
              </a:ext>
            </a:extLst>
          </p:cNvPr>
          <p:cNvSpPr txBox="1"/>
          <p:nvPr/>
        </p:nvSpPr>
        <p:spPr>
          <a:xfrm flipH="1">
            <a:off x="411131" y="3299191"/>
            <a:ext cx="5082462" cy="523220"/>
          </a:xfrm>
          <a:prstGeom prst="rect">
            <a:avLst/>
          </a:prstGeom>
          <a:noFill/>
        </p:spPr>
        <p:txBody>
          <a:bodyPr wrap="square" rtlCol="0">
            <a:spAutoFit/>
          </a:bodyPr>
          <a:lstStyle/>
          <a:p>
            <a:r>
              <a:rPr lang="en-US" sz="1400"/>
              <a:t>We can use the momentum balance to get the new speed.  And energy balance will give us information on change in U.</a:t>
            </a:r>
          </a:p>
        </p:txBody>
      </p:sp>
      <p:sp>
        <p:nvSpPr>
          <p:cNvPr id="32" name="Rectangle 31">
            <a:extLst>
              <a:ext uri="{FF2B5EF4-FFF2-40B4-BE49-F238E27FC236}">
                <a16:creationId xmlns:a16="http://schemas.microsoft.com/office/drawing/2014/main" id="{25268CF8-EAB0-4DC0-B8C8-FA3C20ED5C71}"/>
              </a:ext>
            </a:extLst>
          </p:cNvPr>
          <p:cNvSpPr/>
          <p:nvPr/>
        </p:nvSpPr>
        <p:spPr>
          <a:xfrm>
            <a:off x="359640" y="812418"/>
            <a:ext cx="10267906" cy="738664"/>
          </a:xfrm>
          <a:prstGeom prst="rect">
            <a:avLst/>
          </a:prstGeom>
        </p:spPr>
        <p:txBody>
          <a:bodyPr wrap="square">
            <a:spAutoFit/>
          </a:bodyPr>
          <a:lstStyle/>
          <a:p>
            <a:r>
              <a:rPr lang="en-US" sz="1400" b="1">
                <a:latin typeface="Calibri" panose="020F0502020204030204" pitchFamily="34" charset="0"/>
                <a:ea typeface="Calibri" panose="020F0502020204030204" pitchFamily="34" charset="0"/>
                <a:cs typeface="Times New Roman" panose="02020603050405020304" pitchFamily="18" charset="0"/>
              </a:rPr>
              <a:t>Friction</a:t>
            </a:r>
            <a:endParaRPr lang="en-US" sz="1400">
              <a:latin typeface="Calibri" panose="020F0502020204030204" pitchFamily="34" charset="0"/>
              <a:ea typeface="Calibri" panose="020F0502020204030204" pitchFamily="34" charset="0"/>
              <a:cs typeface="Times New Roman" panose="02020603050405020304" pitchFamily="18" charset="0"/>
            </a:endParaRPr>
          </a:p>
          <a:p>
            <a:r>
              <a:rPr lang="en-US" sz="1400">
                <a:solidFill>
                  <a:srgbClr val="0070C0"/>
                </a:solidFill>
              </a:rPr>
              <a:t>Suppose a block slides down an inclined plane.  What will be its speed at the bottom?  What would be its temperature.  Let’s assume it doesn’t change volume any.  And of course we use fact that friction does no work, and we’ll also presume only block absorbs heat. </a:t>
            </a:r>
          </a:p>
        </p:txBody>
      </p:sp>
      <p:graphicFrame>
        <p:nvGraphicFramePr>
          <p:cNvPr id="7" name="Object 6">
            <a:extLst>
              <a:ext uri="{FF2B5EF4-FFF2-40B4-BE49-F238E27FC236}">
                <a16:creationId xmlns:a16="http://schemas.microsoft.com/office/drawing/2014/main" id="{63AB142A-71A7-46A7-9132-EB2941A9C609}"/>
              </a:ext>
            </a:extLst>
          </p:cNvPr>
          <p:cNvGraphicFramePr>
            <a:graphicFrameLocks noChangeAspect="1"/>
          </p:cNvGraphicFramePr>
          <p:nvPr>
            <p:extLst>
              <p:ext uri="{D42A27DB-BD31-4B8C-83A1-F6EECF244321}">
                <p14:modId xmlns:p14="http://schemas.microsoft.com/office/powerpoint/2010/main" val="3288354623"/>
              </p:ext>
            </p:extLst>
          </p:nvPr>
        </p:nvGraphicFramePr>
        <p:xfrm>
          <a:off x="485252" y="3925994"/>
          <a:ext cx="2380497" cy="1882517"/>
        </p:xfrm>
        <a:graphic>
          <a:graphicData uri="http://schemas.openxmlformats.org/presentationml/2006/ole">
            <mc:AlternateContent xmlns:mc="http://schemas.openxmlformats.org/markup-compatibility/2006">
              <mc:Choice xmlns:v="urn:schemas-microsoft-com:vml" Requires="v">
                <p:oleObj name="Equation" r:id="rId5" imgW="1955800" imgH="1574800" progId="Equation.DSMT4">
                  <p:embed/>
                </p:oleObj>
              </mc:Choice>
              <mc:Fallback>
                <p:oleObj name="Equation" r:id="rId5" imgW="1955800" imgH="1574800"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5252" y="3925994"/>
                        <a:ext cx="2380497" cy="1882517"/>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30AFB14A-05A6-45CE-8AC6-08E9A1850F09}"/>
              </a:ext>
            </a:extLst>
          </p:cNvPr>
          <p:cNvGraphicFramePr>
            <a:graphicFrameLocks noChangeAspect="1"/>
          </p:cNvGraphicFramePr>
          <p:nvPr>
            <p:extLst>
              <p:ext uri="{D42A27DB-BD31-4B8C-83A1-F6EECF244321}">
                <p14:modId xmlns:p14="http://schemas.microsoft.com/office/powerpoint/2010/main" val="1975453427"/>
              </p:ext>
            </p:extLst>
          </p:nvPr>
        </p:nvGraphicFramePr>
        <p:xfrm>
          <a:off x="3445659" y="3970625"/>
          <a:ext cx="2125581" cy="1739278"/>
        </p:xfrm>
        <a:graphic>
          <a:graphicData uri="http://schemas.openxmlformats.org/presentationml/2006/ole">
            <mc:AlternateContent xmlns:mc="http://schemas.openxmlformats.org/markup-compatibility/2006">
              <mc:Choice xmlns:v="urn:schemas-microsoft-com:vml" Requires="v">
                <p:oleObj name="Equation" r:id="rId7" imgW="1587240" imgH="1346040" progId="Equation.DSMT4">
                  <p:embed/>
                </p:oleObj>
              </mc:Choice>
              <mc:Fallback>
                <p:oleObj name="Equation" r:id="rId7" imgW="1587240" imgH="1346040" progId="Equation.DSMT4">
                  <p:embed/>
                  <p:pic>
                    <p:nvPicPr>
                      <p:cNvPr id="0" name="Object 10"/>
                      <p:cNvPicPr>
                        <a:picLocks noChangeAspect="1" noChangeArrowheads="1"/>
                      </p:cNvPicPr>
                      <p:nvPr/>
                    </p:nvPicPr>
                    <p:blipFill>
                      <a:blip r:embed="rId8"/>
                      <a:srcRect/>
                      <a:stretch>
                        <a:fillRect/>
                      </a:stretch>
                    </p:blipFill>
                    <p:spPr bwMode="auto">
                      <a:xfrm>
                        <a:off x="3445659" y="3970625"/>
                        <a:ext cx="2125581" cy="1739278"/>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60320902-D581-4A95-93E5-EEA6DB6FA9A3}"/>
              </a:ext>
            </a:extLst>
          </p:cNvPr>
          <p:cNvSpPr txBox="1"/>
          <p:nvPr/>
        </p:nvSpPr>
        <p:spPr>
          <a:xfrm flipH="1">
            <a:off x="363997" y="5882167"/>
            <a:ext cx="5599058" cy="738664"/>
          </a:xfrm>
          <a:prstGeom prst="rect">
            <a:avLst/>
          </a:prstGeom>
          <a:noFill/>
        </p:spPr>
        <p:txBody>
          <a:bodyPr wrap="square" rtlCol="0">
            <a:spAutoFit/>
          </a:bodyPr>
          <a:lstStyle/>
          <a:p>
            <a:r>
              <a:rPr lang="en-US" sz="1400"/>
              <a:t>We cannot solve for new T, unless we assume Q = 0 (could imagine process happens quickly?).  Note we do not need to assume S</a:t>
            </a:r>
            <a:r>
              <a:rPr lang="en-US" sz="1400" baseline="-25000"/>
              <a:t>int</a:t>
            </a:r>
            <a:r>
              <a:rPr lang="en-US" sz="1400"/>
              <a:t> = 0 because we only need the U(T) relation at initial and final times, not inbetween.</a:t>
            </a:r>
          </a:p>
        </p:txBody>
      </p:sp>
      <p:pic>
        <p:nvPicPr>
          <p:cNvPr id="3" name="Picture 2">
            <a:extLst>
              <a:ext uri="{FF2B5EF4-FFF2-40B4-BE49-F238E27FC236}">
                <a16:creationId xmlns:a16="http://schemas.microsoft.com/office/drawing/2014/main" id="{EC2EEF7A-24E4-D659-7FD3-1844390B6F00}"/>
              </a:ext>
            </a:extLst>
          </p:cNvPr>
          <p:cNvPicPr>
            <a:picLocks noChangeAspect="1"/>
          </p:cNvPicPr>
          <p:nvPr/>
        </p:nvPicPr>
        <p:blipFill>
          <a:blip r:embed="rId9"/>
          <a:stretch>
            <a:fillRect/>
          </a:stretch>
        </p:blipFill>
        <p:spPr>
          <a:xfrm>
            <a:off x="411131" y="1799717"/>
            <a:ext cx="2143424" cy="1190791"/>
          </a:xfrm>
          <a:prstGeom prst="rect">
            <a:avLst/>
          </a:prstGeom>
        </p:spPr>
      </p:pic>
    </p:spTree>
    <p:extLst>
      <p:ext uri="{BB962C8B-B14F-4D97-AF65-F5344CB8AC3E}">
        <p14:creationId xmlns:p14="http://schemas.microsoft.com/office/powerpoint/2010/main" val="32635972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9">
            <a:extLst>
              <a:ext uri="{FF2B5EF4-FFF2-40B4-BE49-F238E27FC236}">
                <a16:creationId xmlns:a16="http://schemas.microsoft.com/office/drawing/2014/main" id="{EFDF8C18-3639-419D-BBDA-E3CED44557F3}"/>
              </a:ext>
            </a:extLst>
          </p:cNvPr>
          <p:cNvSpPr>
            <a:spLocks noChangeArrowheads="1"/>
          </p:cNvSpPr>
          <p:nvPr/>
        </p:nvSpPr>
        <p:spPr bwMode="auto">
          <a:xfrm>
            <a:off x="3521079" y="418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itle 1">
            <a:extLst>
              <a:ext uri="{FF2B5EF4-FFF2-40B4-BE49-F238E27FC236}">
                <a16:creationId xmlns:a16="http://schemas.microsoft.com/office/drawing/2014/main" id="{BA82B331-C389-4E9A-918A-5321E4F06947}"/>
              </a:ext>
            </a:extLst>
          </p:cNvPr>
          <p:cNvSpPr txBox="1">
            <a:spLocks/>
          </p:cNvSpPr>
          <p:nvPr/>
        </p:nvSpPr>
        <p:spPr>
          <a:xfrm>
            <a:off x="3324619" y="154868"/>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Thermodynamic Processes</a:t>
            </a:r>
            <a:endParaRPr lang="en-US" sz="4800" b="1" u="sng">
              <a:latin typeface="+mn-lt"/>
            </a:endParaRPr>
          </a:p>
        </p:txBody>
      </p:sp>
      <p:sp>
        <p:nvSpPr>
          <p:cNvPr id="2" name="Rectangle 7">
            <a:extLst>
              <a:ext uri="{FF2B5EF4-FFF2-40B4-BE49-F238E27FC236}">
                <a16:creationId xmlns:a16="http://schemas.microsoft.com/office/drawing/2014/main" id="{9661980D-F583-414D-89D2-37913D1DAA06}"/>
              </a:ext>
            </a:extLst>
          </p:cNvPr>
          <p:cNvSpPr>
            <a:spLocks noChangeArrowheads="1"/>
          </p:cNvSpPr>
          <p:nvPr/>
        </p:nvSpPr>
        <p:spPr bwMode="auto">
          <a:xfrm>
            <a:off x="155642" y="571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0">
            <a:extLst>
              <a:ext uri="{FF2B5EF4-FFF2-40B4-BE49-F238E27FC236}">
                <a16:creationId xmlns:a16="http://schemas.microsoft.com/office/drawing/2014/main" id="{C4F4DCC0-286A-45F1-9CA0-5D56A8CF3A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16">
            <a:extLst>
              <a:ext uri="{FF2B5EF4-FFF2-40B4-BE49-F238E27FC236}">
                <a16:creationId xmlns:a16="http://schemas.microsoft.com/office/drawing/2014/main" id="{66471F63-FF67-42F8-8E19-E3F973D28BDE}"/>
              </a:ext>
            </a:extLst>
          </p:cNvPr>
          <p:cNvSpPr/>
          <p:nvPr/>
        </p:nvSpPr>
        <p:spPr>
          <a:xfrm>
            <a:off x="502229" y="1177586"/>
            <a:ext cx="8641772" cy="523220"/>
          </a:xfrm>
          <a:prstGeom prst="rect">
            <a:avLst/>
          </a:prstGeom>
        </p:spPr>
        <p:txBody>
          <a:bodyPr wrap="square">
            <a:spAutoFit/>
          </a:bodyPr>
          <a:lstStyle/>
          <a:p>
            <a:r>
              <a:rPr lang="en-US" sz="1400" b="1">
                <a:latin typeface="Calibri" panose="020F0502020204030204" pitchFamily="34" charset="0"/>
                <a:ea typeface="Calibri" panose="020F0502020204030204" pitchFamily="34" charset="0"/>
                <a:cs typeface="Times New Roman" panose="02020603050405020304" pitchFamily="18" charset="0"/>
              </a:rPr>
              <a:t>Energy dissipation again</a:t>
            </a:r>
            <a:endParaRPr lang="en-US" sz="1400">
              <a:latin typeface="Calibri" panose="020F0502020204030204" pitchFamily="34" charset="0"/>
              <a:ea typeface="Calibri" panose="020F0502020204030204" pitchFamily="34" charset="0"/>
              <a:cs typeface="Times New Roman" panose="02020603050405020304" pitchFamily="18" charset="0"/>
            </a:endParaRPr>
          </a:p>
          <a:p>
            <a:r>
              <a:rPr lang="en-US" sz="1400">
                <a:solidFill>
                  <a:srgbClr val="0070C0"/>
                </a:solidFill>
              </a:rPr>
              <a:t>Why does block slide to bottom of hill and stay there?  Under what conditions is (mechanical) energy minimized?  </a:t>
            </a:r>
          </a:p>
        </p:txBody>
      </p:sp>
      <p:sp>
        <p:nvSpPr>
          <p:cNvPr id="19" name="TextBox 18">
            <a:extLst>
              <a:ext uri="{FF2B5EF4-FFF2-40B4-BE49-F238E27FC236}">
                <a16:creationId xmlns:a16="http://schemas.microsoft.com/office/drawing/2014/main" id="{CF01D05B-0FF5-4A67-BE46-8332EC724E80}"/>
              </a:ext>
            </a:extLst>
          </p:cNvPr>
          <p:cNvSpPr txBox="1"/>
          <p:nvPr/>
        </p:nvSpPr>
        <p:spPr>
          <a:xfrm flipH="1">
            <a:off x="502227" y="1948848"/>
            <a:ext cx="9725854" cy="954107"/>
          </a:xfrm>
          <a:prstGeom prst="rect">
            <a:avLst/>
          </a:prstGeom>
          <a:noFill/>
        </p:spPr>
        <p:txBody>
          <a:bodyPr wrap="square" rtlCol="0">
            <a:spAutoFit/>
          </a:bodyPr>
          <a:lstStyle/>
          <a:p>
            <a:r>
              <a:rPr lang="en-US" sz="1400"/>
              <a:t>Well system is closed per se´.  So of course entropy will be maximized.  Entropy is given by S(U,V,N) = S(E-E</a:t>
            </a:r>
            <a:r>
              <a:rPr lang="en-US" sz="1400" baseline="-25000"/>
              <a:t>mech.</a:t>
            </a:r>
            <a:r>
              <a:rPr lang="en-US" sz="1400"/>
              <a:t>,V,N).  V and N are fixed (U is internal energy).  But if we minimize E</a:t>
            </a:r>
            <a:r>
              <a:rPr lang="en-US" sz="1400" baseline="-25000"/>
              <a:t>mech.</a:t>
            </a:r>
            <a:r>
              <a:rPr lang="en-US" sz="1400"/>
              <a:t>, then S will be maximized since S ~ U, as ∂S/∂U = 1/T which is positive.  Note that this implicitly solves the question I used to have over whether you should minimize E</a:t>
            </a:r>
            <a:r>
              <a:rPr lang="en-US" sz="1400" baseline="-25000"/>
              <a:t>mech.</a:t>
            </a:r>
            <a:r>
              <a:rPr lang="en-US" sz="1400"/>
              <a:t> or F to find the shape of a bubble.  Answer is you should minimize F of course – but doing so requires minimization of E</a:t>
            </a:r>
            <a:r>
              <a:rPr lang="en-US" sz="1400" baseline="-25000"/>
              <a:t>mech.</a:t>
            </a:r>
            <a:r>
              <a:rPr lang="en-US" sz="1400"/>
              <a:t>, which requires minimization of PE</a:t>
            </a:r>
            <a:r>
              <a:rPr lang="en-US" sz="1400" baseline="-25000"/>
              <a:t>g</a:t>
            </a:r>
            <a:r>
              <a:rPr lang="en-US" sz="1400"/>
              <a:t>.  </a:t>
            </a:r>
          </a:p>
        </p:txBody>
      </p:sp>
    </p:spTree>
    <p:extLst>
      <p:ext uri="{BB962C8B-B14F-4D97-AF65-F5344CB8AC3E}">
        <p14:creationId xmlns:p14="http://schemas.microsoft.com/office/powerpoint/2010/main" val="33224112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D86198-D1A8-D995-DB28-C4DE92DB440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ABAF91D-AAA5-3E06-728D-DE5540639DB3}"/>
              </a:ext>
            </a:extLst>
          </p:cNvPr>
          <p:cNvSpPr txBox="1"/>
          <p:nvPr/>
        </p:nvSpPr>
        <p:spPr>
          <a:xfrm>
            <a:off x="5069205" y="63357"/>
            <a:ext cx="2194560" cy="523220"/>
          </a:xfrm>
          <a:prstGeom prst="rect">
            <a:avLst/>
          </a:prstGeom>
          <a:noFill/>
        </p:spPr>
        <p:txBody>
          <a:bodyPr wrap="square" rtlCol="0">
            <a:spAutoFit/>
          </a:bodyPr>
          <a:lstStyle/>
          <a:p>
            <a:r>
              <a:rPr lang="en-US" sz="2800" b="1" u="sng"/>
              <a:t>Heat Engine</a:t>
            </a:r>
          </a:p>
        </p:txBody>
      </p:sp>
      <p:pic>
        <p:nvPicPr>
          <p:cNvPr id="2" name="Picture 1">
            <a:extLst>
              <a:ext uri="{FF2B5EF4-FFF2-40B4-BE49-F238E27FC236}">
                <a16:creationId xmlns:a16="http://schemas.microsoft.com/office/drawing/2014/main" id="{819A73D7-F1AB-1B88-E425-706C3AF39A93}"/>
              </a:ext>
            </a:extLst>
          </p:cNvPr>
          <p:cNvPicPr>
            <a:picLocks noChangeAspect="1"/>
          </p:cNvPicPr>
          <p:nvPr/>
        </p:nvPicPr>
        <p:blipFill>
          <a:blip r:embed="rId2"/>
          <a:stretch>
            <a:fillRect/>
          </a:stretch>
        </p:blipFill>
        <p:spPr>
          <a:xfrm>
            <a:off x="575029" y="1142046"/>
            <a:ext cx="8111772" cy="2673914"/>
          </a:xfrm>
          <a:prstGeom prst="rect">
            <a:avLst/>
          </a:prstGeom>
        </p:spPr>
      </p:pic>
      <p:pic>
        <p:nvPicPr>
          <p:cNvPr id="8" name="Picture 7">
            <a:extLst>
              <a:ext uri="{FF2B5EF4-FFF2-40B4-BE49-F238E27FC236}">
                <a16:creationId xmlns:a16="http://schemas.microsoft.com/office/drawing/2014/main" id="{CDED0CE8-D0A1-F8AB-E2B4-E6CAF7DEF86C}"/>
              </a:ext>
            </a:extLst>
          </p:cNvPr>
          <p:cNvPicPr>
            <a:picLocks noChangeAspect="1"/>
          </p:cNvPicPr>
          <p:nvPr/>
        </p:nvPicPr>
        <p:blipFill>
          <a:blip r:embed="rId3"/>
          <a:stretch>
            <a:fillRect/>
          </a:stretch>
        </p:blipFill>
        <p:spPr>
          <a:xfrm>
            <a:off x="800840" y="4143649"/>
            <a:ext cx="2335945" cy="2161147"/>
          </a:xfrm>
          <a:prstGeom prst="rect">
            <a:avLst/>
          </a:prstGeom>
        </p:spPr>
      </p:pic>
      <p:graphicFrame>
        <p:nvGraphicFramePr>
          <p:cNvPr id="9" name="Object 8">
            <a:extLst>
              <a:ext uri="{FF2B5EF4-FFF2-40B4-BE49-F238E27FC236}">
                <a16:creationId xmlns:a16="http://schemas.microsoft.com/office/drawing/2014/main" id="{3483B462-F8E4-5636-7900-5BE00E51DC6A}"/>
              </a:ext>
            </a:extLst>
          </p:cNvPr>
          <p:cNvGraphicFramePr>
            <a:graphicFrameLocks noChangeAspect="1"/>
          </p:cNvGraphicFramePr>
          <p:nvPr/>
        </p:nvGraphicFramePr>
        <p:xfrm>
          <a:off x="7263765" y="4894815"/>
          <a:ext cx="776288" cy="658813"/>
        </p:xfrm>
        <a:graphic>
          <a:graphicData uri="http://schemas.openxmlformats.org/presentationml/2006/ole">
            <mc:AlternateContent xmlns:mc="http://schemas.openxmlformats.org/markup-compatibility/2006">
              <mc:Choice xmlns:v="urn:schemas-microsoft-com:vml" Requires="v">
                <p:oleObj name="Equation" r:id="rId4" imgW="507960" imgH="431640" progId="Equation.DSMT4">
                  <p:embed/>
                </p:oleObj>
              </mc:Choice>
              <mc:Fallback>
                <p:oleObj name="Equation" r:id="rId4" imgW="507960" imgH="431640" progId="Equation.DSMT4">
                  <p:embed/>
                  <p:pic>
                    <p:nvPicPr>
                      <p:cNvPr id="9" name="Object 8">
                        <a:extLst>
                          <a:ext uri="{FF2B5EF4-FFF2-40B4-BE49-F238E27FC236}">
                            <a16:creationId xmlns:a16="http://schemas.microsoft.com/office/drawing/2014/main" id="{3483B462-F8E4-5636-7900-5BE00E51DC6A}"/>
                          </a:ext>
                        </a:extLst>
                      </p:cNvPr>
                      <p:cNvPicPr/>
                      <p:nvPr/>
                    </p:nvPicPr>
                    <p:blipFill>
                      <a:blip r:embed="rId5"/>
                      <a:stretch>
                        <a:fillRect/>
                      </a:stretch>
                    </p:blipFill>
                    <p:spPr>
                      <a:xfrm>
                        <a:off x="7263765" y="4894815"/>
                        <a:ext cx="776288" cy="658813"/>
                      </a:xfrm>
                      <a:prstGeom prst="rect">
                        <a:avLst/>
                      </a:prstGeom>
                      <a:solidFill>
                        <a:srgbClr val="CCFFCC"/>
                      </a:solidFill>
                    </p:spPr>
                  </p:pic>
                </p:oleObj>
              </mc:Fallback>
            </mc:AlternateContent>
          </a:graphicData>
        </a:graphic>
      </p:graphicFrame>
      <p:pic>
        <p:nvPicPr>
          <p:cNvPr id="16" name="Picture 15">
            <a:extLst>
              <a:ext uri="{FF2B5EF4-FFF2-40B4-BE49-F238E27FC236}">
                <a16:creationId xmlns:a16="http://schemas.microsoft.com/office/drawing/2014/main" id="{16C7BF6E-70E6-48C7-D82F-9AEE741AEB8A}"/>
              </a:ext>
            </a:extLst>
          </p:cNvPr>
          <p:cNvPicPr>
            <a:picLocks noChangeAspect="1"/>
          </p:cNvPicPr>
          <p:nvPr/>
        </p:nvPicPr>
        <p:blipFill>
          <a:blip r:embed="rId6"/>
          <a:stretch>
            <a:fillRect/>
          </a:stretch>
        </p:blipFill>
        <p:spPr>
          <a:xfrm>
            <a:off x="4160994" y="4433536"/>
            <a:ext cx="2686846" cy="1843043"/>
          </a:xfrm>
          <a:prstGeom prst="rect">
            <a:avLst/>
          </a:prstGeom>
        </p:spPr>
      </p:pic>
      <p:graphicFrame>
        <p:nvGraphicFramePr>
          <p:cNvPr id="17" name="Object 16">
            <a:extLst>
              <a:ext uri="{FF2B5EF4-FFF2-40B4-BE49-F238E27FC236}">
                <a16:creationId xmlns:a16="http://schemas.microsoft.com/office/drawing/2014/main" id="{4997CCF5-3ACE-C75A-B9D0-349E3D0ABBA9}"/>
              </a:ext>
            </a:extLst>
          </p:cNvPr>
          <p:cNvGraphicFramePr>
            <a:graphicFrameLocks noChangeAspect="1"/>
          </p:cNvGraphicFramePr>
          <p:nvPr/>
        </p:nvGraphicFramePr>
        <p:xfrm>
          <a:off x="8869363" y="4776788"/>
          <a:ext cx="2095500" cy="873125"/>
        </p:xfrm>
        <a:graphic>
          <a:graphicData uri="http://schemas.openxmlformats.org/presentationml/2006/ole">
            <mc:AlternateContent xmlns:mc="http://schemas.openxmlformats.org/markup-compatibility/2006">
              <mc:Choice xmlns:v="urn:schemas-microsoft-com:vml" Requires="v">
                <p:oleObj name="Equation" r:id="rId7" imgW="1523880" imgH="634680" progId="Equation.DSMT4">
                  <p:embed/>
                </p:oleObj>
              </mc:Choice>
              <mc:Fallback>
                <p:oleObj name="Equation" r:id="rId7" imgW="1523880" imgH="634680" progId="Equation.DSMT4">
                  <p:embed/>
                  <p:pic>
                    <p:nvPicPr>
                      <p:cNvPr id="17" name="Object 16">
                        <a:extLst>
                          <a:ext uri="{FF2B5EF4-FFF2-40B4-BE49-F238E27FC236}">
                            <a16:creationId xmlns:a16="http://schemas.microsoft.com/office/drawing/2014/main" id="{4997CCF5-3ACE-C75A-B9D0-349E3D0ABBA9}"/>
                          </a:ext>
                        </a:extLst>
                      </p:cNvPr>
                      <p:cNvPicPr/>
                      <p:nvPr/>
                    </p:nvPicPr>
                    <p:blipFill>
                      <a:blip r:embed="rId8"/>
                      <a:stretch>
                        <a:fillRect/>
                      </a:stretch>
                    </p:blipFill>
                    <p:spPr>
                      <a:xfrm>
                        <a:off x="8869363" y="4776788"/>
                        <a:ext cx="2095500" cy="87312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2917310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128AA-C5BB-08A6-DE5B-72EF960D43C2}"/>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89C9D44-35AD-CD3F-56BD-F8D2FB5E58B8}"/>
              </a:ext>
            </a:extLst>
          </p:cNvPr>
          <p:cNvSpPr txBox="1"/>
          <p:nvPr/>
        </p:nvSpPr>
        <p:spPr>
          <a:xfrm>
            <a:off x="4155440" y="103601"/>
            <a:ext cx="3881120" cy="523220"/>
          </a:xfrm>
          <a:prstGeom prst="rect">
            <a:avLst/>
          </a:prstGeom>
          <a:noFill/>
        </p:spPr>
        <p:txBody>
          <a:bodyPr wrap="square" rtlCol="0">
            <a:spAutoFit/>
          </a:bodyPr>
          <a:lstStyle/>
          <a:p>
            <a:r>
              <a:rPr lang="en-US" sz="2800" b="1" u="sng"/>
              <a:t>Refrigerator/Heat Pump</a:t>
            </a:r>
          </a:p>
        </p:txBody>
      </p:sp>
      <p:pic>
        <p:nvPicPr>
          <p:cNvPr id="3" name="Picture 2">
            <a:extLst>
              <a:ext uri="{FF2B5EF4-FFF2-40B4-BE49-F238E27FC236}">
                <a16:creationId xmlns:a16="http://schemas.microsoft.com/office/drawing/2014/main" id="{DA1BC921-6ABF-5630-A921-62E4083FF8CF}"/>
              </a:ext>
            </a:extLst>
          </p:cNvPr>
          <p:cNvPicPr>
            <a:picLocks noChangeAspect="1"/>
          </p:cNvPicPr>
          <p:nvPr/>
        </p:nvPicPr>
        <p:blipFill>
          <a:blip r:embed="rId3"/>
          <a:stretch>
            <a:fillRect/>
          </a:stretch>
        </p:blipFill>
        <p:spPr>
          <a:xfrm>
            <a:off x="577630" y="1362610"/>
            <a:ext cx="8402223" cy="1438476"/>
          </a:xfrm>
          <a:prstGeom prst="rect">
            <a:avLst/>
          </a:prstGeom>
        </p:spPr>
      </p:pic>
      <p:pic>
        <p:nvPicPr>
          <p:cNvPr id="5" name="Picture 4">
            <a:extLst>
              <a:ext uri="{FF2B5EF4-FFF2-40B4-BE49-F238E27FC236}">
                <a16:creationId xmlns:a16="http://schemas.microsoft.com/office/drawing/2014/main" id="{FF720E98-0853-7E06-7C0A-E45366A49950}"/>
              </a:ext>
            </a:extLst>
          </p:cNvPr>
          <p:cNvPicPr>
            <a:picLocks noChangeAspect="1"/>
          </p:cNvPicPr>
          <p:nvPr/>
        </p:nvPicPr>
        <p:blipFill>
          <a:blip r:embed="rId4"/>
          <a:stretch>
            <a:fillRect/>
          </a:stretch>
        </p:blipFill>
        <p:spPr>
          <a:xfrm>
            <a:off x="550034" y="3591392"/>
            <a:ext cx="2727912" cy="2546051"/>
          </a:xfrm>
          <a:prstGeom prst="rect">
            <a:avLst/>
          </a:prstGeom>
        </p:spPr>
      </p:pic>
      <p:graphicFrame>
        <p:nvGraphicFramePr>
          <p:cNvPr id="6" name="Object 5">
            <a:extLst>
              <a:ext uri="{FF2B5EF4-FFF2-40B4-BE49-F238E27FC236}">
                <a16:creationId xmlns:a16="http://schemas.microsoft.com/office/drawing/2014/main" id="{E034228A-44BE-26B0-9B43-6E88FFA3E1F0}"/>
              </a:ext>
            </a:extLst>
          </p:cNvPr>
          <p:cNvGraphicFramePr>
            <a:graphicFrameLocks noChangeAspect="1"/>
          </p:cNvGraphicFramePr>
          <p:nvPr/>
        </p:nvGraphicFramePr>
        <p:xfrm>
          <a:off x="7239953" y="4011295"/>
          <a:ext cx="1565275" cy="639762"/>
        </p:xfrm>
        <a:graphic>
          <a:graphicData uri="http://schemas.openxmlformats.org/presentationml/2006/ole">
            <mc:AlternateContent xmlns:mc="http://schemas.openxmlformats.org/markup-compatibility/2006">
              <mc:Choice xmlns:v="urn:schemas-microsoft-com:vml" Requires="v">
                <p:oleObj name="Equation" r:id="rId5" imgW="965160" imgH="393480" progId="Equation.DSMT4">
                  <p:embed/>
                </p:oleObj>
              </mc:Choice>
              <mc:Fallback>
                <p:oleObj name="Equation" r:id="rId5" imgW="965160" imgH="393480" progId="Equation.DSMT4">
                  <p:embed/>
                  <p:pic>
                    <p:nvPicPr>
                      <p:cNvPr id="6" name="Object 5">
                        <a:extLst>
                          <a:ext uri="{FF2B5EF4-FFF2-40B4-BE49-F238E27FC236}">
                            <a16:creationId xmlns:a16="http://schemas.microsoft.com/office/drawing/2014/main" id="{E034228A-44BE-26B0-9B43-6E88FFA3E1F0}"/>
                          </a:ext>
                        </a:extLst>
                      </p:cNvPr>
                      <p:cNvPicPr/>
                      <p:nvPr/>
                    </p:nvPicPr>
                    <p:blipFill>
                      <a:blip r:embed="rId6"/>
                      <a:stretch>
                        <a:fillRect/>
                      </a:stretch>
                    </p:blipFill>
                    <p:spPr>
                      <a:xfrm>
                        <a:off x="7239953" y="4011295"/>
                        <a:ext cx="1565275" cy="639762"/>
                      </a:xfrm>
                      <a:prstGeom prst="rect">
                        <a:avLst/>
                      </a:prstGeom>
                      <a:solidFill>
                        <a:srgbClr val="CCFFCC"/>
                      </a:solidFill>
                    </p:spPr>
                  </p:pic>
                </p:oleObj>
              </mc:Fallback>
            </mc:AlternateContent>
          </a:graphicData>
        </a:graphic>
      </p:graphicFrame>
      <p:pic>
        <p:nvPicPr>
          <p:cNvPr id="15" name="Picture 14">
            <a:extLst>
              <a:ext uri="{FF2B5EF4-FFF2-40B4-BE49-F238E27FC236}">
                <a16:creationId xmlns:a16="http://schemas.microsoft.com/office/drawing/2014/main" id="{2DB7CDE3-7CE4-0827-35AD-98E423792B57}"/>
              </a:ext>
            </a:extLst>
          </p:cNvPr>
          <p:cNvPicPr>
            <a:picLocks noChangeAspect="1"/>
          </p:cNvPicPr>
          <p:nvPr/>
        </p:nvPicPr>
        <p:blipFill>
          <a:blip r:embed="rId7"/>
          <a:stretch>
            <a:fillRect/>
          </a:stretch>
        </p:blipFill>
        <p:spPr>
          <a:xfrm>
            <a:off x="3452571" y="3818156"/>
            <a:ext cx="3205006" cy="2092524"/>
          </a:xfrm>
          <a:prstGeom prst="rect">
            <a:avLst/>
          </a:prstGeom>
        </p:spPr>
      </p:pic>
      <p:graphicFrame>
        <p:nvGraphicFramePr>
          <p:cNvPr id="18" name="Object 17">
            <a:extLst>
              <a:ext uri="{FF2B5EF4-FFF2-40B4-BE49-F238E27FC236}">
                <a16:creationId xmlns:a16="http://schemas.microsoft.com/office/drawing/2014/main" id="{C983C9EA-74EB-4B31-8A49-F55CC6E153D0}"/>
              </a:ext>
            </a:extLst>
          </p:cNvPr>
          <p:cNvGraphicFramePr>
            <a:graphicFrameLocks noChangeAspect="1"/>
          </p:cNvGraphicFramePr>
          <p:nvPr/>
        </p:nvGraphicFramePr>
        <p:xfrm>
          <a:off x="8979853" y="3957320"/>
          <a:ext cx="2857500" cy="750887"/>
        </p:xfrm>
        <a:graphic>
          <a:graphicData uri="http://schemas.openxmlformats.org/presentationml/2006/ole">
            <mc:AlternateContent xmlns:mc="http://schemas.openxmlformats.org/markup-compatibility/2006">
              <mc:Choice xmlns:v="urn:schemas-microsoft-com:vml" Requires="v">
                <p:oleObj name="Equation" r:id="rId8" imgW="1841400" imgH="482400" progId="Equation.DSMT4">
                  <p:embed/>
                </p:oleObj>
              </mc:Choice>
              <mc:Fallback>
                <p:oleObj name="Equation" r:id="rId8" imgW="1841400" imgH="482400" progId="Equation.DSMT4">
                  <p:embed/>
                  <p:pic>
                    <p:nvPicPr>
                      <p:cNvPr id="18" name="Object 17">
                        <a:extLst>
                          <a:ext uri="{FF2B5EF4-FFF2-40B4-BE49-F238E27FC236}">
                            <a16:creationId xmlns:a16="http://schemas.microsoft.com/office/drawing/2014/main" id="{C983C9EA-74EB-4B31-8A49-F55CC6E153D0}"/>
                          </a:ext>
                        </a:extLst>
                      </p:cNvPr>
                      <p:cNvPicPr/>
                      <p:nvPr/>
                    </p:nvPicPr>
                    <p:blipFill>
                      <a:blip r:embed="rId9"/>
                      <a:stretch>
                        <a:fillRect/>
                      </a:stretch>
                    </p:blipFill>
                    <p:spPr>
                      <a:xfrm>
                        <a:off x="8979853" y="3957320"/>
                        <a:ext cx="2857500" cy="750887"/>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D0C7C6E0-0D7F-CF57-B1AA-89D0C7975358}"/>
              </a:ext>
            </a:extLst>
          </p:cNvPr>
          <p:cNvGraphicFramePr>
            <a:graphicFrameLocks noChangeAspect="1"/>
          </p:cNvGraphicFramePr>
          <p:nvPr/>
        </p:nvGraphicFramePr>
        <p:xfrm>
          <a:off x="7239952" y="5118178"/>
          <a:ext cx="1060767" cy="645251"/>
        </p:xfrm>
        <a:graphic>
          <a:graphicData uri="http://schemas.openxmlformats.org/presentationml/2006/ole">
            <mc:AlternateContent xmlns:mc="http://schemas.openxmlformats.org/markup-compatibility/2006">
              <mc:Choice xmlns:v="urn:schemas-microsoft-com:vml" Requires="v">
                <p:oleObj name="Equation" r:id="rId10" imgW="647640" imgH="393480" progId="Equation.DSMT4">
                  <p:embed/>
                </p:oleObj>
              </mc:Choice>
              <mc:Fallback>
                <p:oleObj name="Equation" r:id="rId10" imgW="647640" imgH="393480" progId="Equation.DSMT4">
                  <p:embed/>
                  <p:pic>
                    <p:nvPicPr>
                      <p:cNvPr id="19" name="Object 18">
                        <a:extLst>
                          <a:ext uri="{FF2B5EF4-FFF2-40B4-BE49-F238E27FC236}">
                            <a16:creationId xmlns:a16="http://schemas.microsoft.com/office/drawing/2014/main" id="{D0C7C6E0-0D7F-CF57-B1AA-89D0C7975358}"/>
                          </a:ext>
                        </a:extLst>
                      </p:cNvPr>
                      <p:cNvPicPr/>
                      <p:nvPr/>
                    </p:nvPicPr>
                    <p:blipFill>
                      <a:blip r:embed="rId11"/>
                      <a:stretch>
                        <a:fillRect/>
                      </a:stretch>
                    </p:blipFill>
                    <p:spPr>
                      <a:xfrm>
                        <a:off x="7239952" y="5118178"/>
                        <a:ext cx="1060767" cy="645251"/>
                      </a:xfrm>
                      <a:prstGeom prst="rect">
                        <a:avLst/>
                      </a:prstGeom>
                      <a:solidFill>
                        <a:srgbClr val="CCFFCC"/>
                      </a:solidFill>
                    </p:spPr>
                  </p:pic>
                </p:oleObj>
              </mc:Fallback>
            </mc:AlternateContent>
          </a:graphicData>
        </a:graphic>
      </p:graphicFrame>
      <p:graphicFrame>
        <p:nvGraphicFramePr>
          <p:cNvPr id="20" name="Object 19">
            <a:extLst>
              <a:ext uri="{FF2B5EF4-FFF2-40B4-BE49-F238E27FC236}">
                <a16:creationId xmlns:a16="http://schemas.microsoft.com/office/drawing/2014/main" id="{6B5D5FD4-DB49-7F7D-7DB0-8EF43E522A98}"/>
              </a:ext>
            </a:extLst>
          </p:cNvPr>
          <p:cNvGraphicFramePr>
            <a:graphicFrameLocks noChangeAspect="1"/>
          </p:cNvGraphicFramePr>
          <p:nvPr/>
        </p:nvGraphicFramePr>
        <p:xfrm>
          <a:off x="8936990" y="5081270"/>
          <a:ext cx="2647950" cy="679450"/>
        </p:xfrm>
        <a:graphic>
          <a:graphicData uri="http://schemas.openxmlformats.org/presentationml/2006/ole">
            <mc:AlternateContent xmlns:mc="http://schemas.openxmlformats.org/markup-compatibility/2006">
              <mc:Choice xmlns:v="urn:schemas-microsoft-com:vml" Requires="v">
                <p:oleObj name="Equation" r:id="rId12" imgW="1879560" imgH="482400" progId="Equation.DSMT4">
                  <p:embed/>
                </p:oleObj>
              </mc:Choice>
              <mc:Fallback>
                <p:oleObj name="Equation" r:id="rId12" imgW="1879560" imgH="482400" progId="Equation.DSMT4">
                  <p:embed/>
                  <p:pic>
                    <p:nvPicPr>
                      <p:cNvPr id="20" name="Object 19">
                        <a:extLst>
                          <a:ext uri="{FF2B5EF4-FFF2-40B4-BE49-F238E27FC236}">
                            <a16:creationId xmlns:a16="http://schemas.microsoft.com/office/drawing/2014/main" id="{6B5D5FD4-DB49-7F7D-7DB0-8EF43E522A98}"/>
                          </a:ext>
                        </a:extLst>
                      </p:cNvPr>
                      <p:cNvPicPr/>
                      <p:nvPr/>
                    </p:nvPicPr>
                    <p:blipFill>
                      <a:blip r:embed="rId13"/>
                      <a:stretch>
                        <a:fillRect/>
                      </a:stretch>
                    </p:blipFill>
                    <p:spPr>
                      <a:xfrm>
                        <a:off x="8936990" y="5081270"/>
                        <a:ext cx="2647950" cy="67945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0016597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BA82B331-C389-4E9A-918A-5321E4F06947}"/>
              </a:ext>
            </a:extLst>
          </p:cNvPr>
          <p:cNvSpPr txBox="1">
            <a:spLocks/>
          </p:cNvSpPr>
          <p:nvPr/>
        </p:nvSpPr>
        <p:spPr>
          <a:xfrm>
            <a:off x="3527824" y="99035"/>
            <a:ext cx="5854046" cy="527326"/>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a:t>
            </a:r>
            <a:endParaRPr lang="en-US" sz="4800" b="1" u="sng">
              <a:latin typeface="+mn-lt"/>
            </a:endParaRPr>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380C2A0D-E442-4073-A166-AA7B5EE9BA43}"/>
                  </a:ext>
                </a:extLst>
              </p:cNvPr>
              <p:cNvSpPr/>
              <p:nvPr/>
            </p:nvSpPr>
            <p:spPr>
              <a:xfrm>
                <a:off x="750430" y="919709"/>
                <a:ext cx="10458040" cy="1393202"/>
              </a:xfrm>
              <a:prstGeom prst="rect">
                <a:avLst/>
              </a:prstGeom>
            </p:spPr>
            <p:txBody>
              <a:bodyPr wrap="square">
                <a:spAutoFit/>
              </a:bodyPr>
              <a:lstStyle/>
              <a:p>
                <a:r>
                  <a:rPr lang="en-US" sz="1400"/>
                  <a:t>Now let’s consider non-equilibrium thermodynamics.  This formalism will give us a way to determine the time dependence of the various parameters of a system as it approaches equilibrium.  Up till now, the only way we were able to ascertain some information about the behavior of the system near equilibrium was to assume that the system’s internal processes were reversible, i.e., </a:t>
                </a:r>
                <a14:m>
                  <m:oMath xmlns:m="http://schemas.openxmlformats.org/officeDocument/2006/math">
                    <m:sSub>
                      <m:sSubPr>
                        <m:ctrlPr>
                          <a:rPr lang="en-US" sz="1400" i="1">
                            <a:latin typeface="Cambria Math" panose="02040503050406030204" pitchFamily="18" charset="0"/>
                          </a:rPr>
                        </m:ctrlPr>
                      </m:sSubPr>
                      <m:e>
                        <m:acc>
                          <m:accPr>
                            <m:chr m:val="̇"/>
                            <m:ctrlPr>
                              <a:rPr lang="en-US" sz="1400" i="1">
                                <a:latin typeface="Cambria Math" panose="02040503050406030204" pitchFamily="18" charset="0"/>
                              </a:rPr>
                            </m:ctrlPr>
                          </m:accPr>
                          <m:e>
                            <m:r>
                              <a:rPr lang="en-US" sz="1400" i="1">
                                <a:latin typeface="Cambria Math" panose="02040503050406030204" pitchFamily="18" charset="0"/>
                              </a:rPr>
                              <m:t>𝑆</m:t>
                            </m:r>
                          </m:e>
                        </m:acc>
                      </m:e>
                      <m:sub>
                        <m:r>
                          <a:rPr lang="en-US" sz="1400" i="1">
                            <a:latin typeface="Cambria Math" panose="02040503050406030204" pitchFamily="18" charset="0"/>
                          </a:rPr>
                          <m:t>𝑖𝑛𝑡</m:t>
                        </m:r>
                      </m:sub>
                    </m:sSub>
                  </m:oMath>
                </a14:m>
                <a:r>
                  <a:rPr lang="en-US" sz="1400"/>
                  <a:t> = 0.  The basic idea was to form an expression for the entropy of the composite: S(U,V,N;</a:t>
                </a:r>
                <a:r>
                  <a:rPr lang="en-US" sz="1400" b="1"/>
                  <a:t>η</a:t>
                </a:r>
                <a:r>
                  <a:rPr lang="en-US" sz="1400"/>
                  <a:t>) where </a:t>
                </a:r>
                <a:r>
                  <a:rPr lang="en-US" sz="1400" b="1"/>
                  <a:t>η</a:t>
                </a:r>
                <a:r>
                  <a:rPr lang="en-US" sz="1400"/>
                  <a:t> were all the extra parameters that could characterize the internal state of the system, and whose balance equations we knew.  Then we filled this into the entropy balance equation. From this set, some we will recognize as the Q/T term, some the SI term.  After crossing these out on both sides, we’ll be left with the S</a:t>
                </a:r>
                <a:r>
                  <a:rPr lang="en-US" sz="1400" baseline="-25000"/>
                  <a:t>int</a:t>
                </a:r>
                <a:r>
                  <a:rPr lang="en-US" sz="1400"/>
                  <a:t> term by itself. </a:t>
                </a:r>
              </a:p>
            </p:txBody>
          </p:sp>
        </mc:Choice>
        <mc:Fallback xmlns="">
          <p:sp>
            <p:nvSpPr>
              <p:cNvPr id="6" name="Rectangle 5">
                <a:extLst>
                  <a:ext uri="{FF2B5EF4-FFF2-40B4-BE49-F238E27FC236}">
                    <a16:creationId xmlns:a16="http://schemas.microsoft.com/office/drawing/2014/main" id="{380C2A0D-E442-4073-A166-AA7B5EE9BA43}"/>
                  </a:ext>
                </a:extLst>
              </p:cNvPr>
              <p:cNvSpPr>
                <a:spLocks noRot="1" noChangeAspect="1" noMove="1" noResize="1" noEditPoints="1" noAdjustHandles="1" noChangeArrowheads="1" noChangeShapeType="1" noTextEdit="1"/>
              </p:cNvSpPr>
              <p:nvPr/>
            </p:nvSpPr>
            <p:spPr>
              <a:xfrm>
                <a:off x="750430" y="919709"/>
                <a:ext cx="10458040" cy="1393202"/>
              </a:xfrm>
              <a:prstGeom prst="rect">
                <a:avLst/>
              </a:prstGeom>
              <a:blipFill>
                <a:blip r:embed="rId3"/>
                <a:stretch>
                  <a:fillRect l="-175" t="-877" r="-408" b="-3947"/>
                </a:stretch>
              </a:blipFill>
            </p:spPr>
            <p:txBody>
              <a:bodyPr/>
              <a:lstStyle/>
              <a:p>
                <a:r>
                  <a:rPr lang="en-US">
                    <a:noFill/>
                  </a:rPr>
                  <a:t> </a:t>
                </a:r>
              </a:p>
            </p:txBody>
          </p:sp>
        </mc:Fallback>
      </mc:AlternateContent>
      <p:graphicFrame>
        <p:nvGraphicFramePr>
          <p:cNvPr id="23" name="Object 22">
            <a:extLst>
              <a:ext uri="{FF2B5EF4-FFF2-40B4-BE49-F238E27FC236}">
                <a16:creationId xmlns:a16="http://schemas.microsoft.com/office/drawing/2014/main" id="{9992BDEB-885C-48A5-B146-848CAAC63ECE}"/>
              </a:ext>
            </a:extLst>
          </p:cNvPr>
          <p:cNvGraphicFramePr>
            <a:graphicFrameLocks noChangeAspect="1"/>
          </p:cNvGraphicFramePr>
          <p:nvPr>
            <p:extLst>
              <p:ext uri="{D42A27DB-BD31-4B8C-83A1-F6EECF244321}">
                <p14:modId xmlns:p14="http://schemas.microsoft.com/office/powerpoint/2010/main" val="2756507891"/>
              </p:ext>
            </p:extLst>
          </p:nvPr>
        </p:nvGraphicFramePr>
        <p:xfrm>
          <a:off x="837218" y="2696407"/>
          <a:ext cx="3168650" cy="1803400"/>
        </p:xfrm>
        <a:graphic>
          <a:graphicData uri="http://schemas.openxmlformats.org/presentationml/2006/ole">
            <mc:AlternateContent xmlns:mc="http://schemas.openxmlformats.org/markup-compatibility/2006">
              <mc:Choice xmlns:v="urn:schemas-microsoft-com:vml" Requires="v">
                <p:oleObj name="Equation" r:id="rId4" imgW="2438280" imgH="1384200" progId="Equation.DSMT4">
                  <p:embed/>
                </p:oleObj>
              </mc:Choice>
              <mc:Fallback>
                <p:oleObj name="Equation" r:id="rId4" imgW="2438280" imgH="1384200" progId="Equation.DSMT4">
                  <p:embed/>
                  <p:pic>
                    <p:nvPicPr>
                      <p:cNvPr id="23" name="Object 22">
                        <a:extLst>
                          <a:ext uri="{FF2B5EF4-FFF2-40B4-BE49-F238E27FC236}">
                            <a16:creationId xmlns:a16="http://schemas.microsoft.com/office/drawing/2014/main" id="{9992BDEB-885C-48A5-B146-848CAAC63ECE}"/>
                          </a:ext>
                        </a:extLst>
                      </p:cNvPr>
                      <p:cNvPicPr>
                        <a:picLocks noChangeAspect="1" noChangeArrowheads="1"/>
                      </p:cNvPicPr>
                      <p:nvPr/>
                    </p:nvPicPr>
                    <p:blipFill>
                      <a:blip r:embed="rId5"/>
                      <a:srcRect/>
                      <a:stretch>
                        <a:fillRect/>
                      </a:stretch>
                    </p:blipFill>
                    <p:spPr bwMode="auto">
                      <a:xfrm>
                        <a:off x="837218" y="2696407"/>
                        <a:ext cx="3168650" cy="1803400"/>
                      </a:xfrm>
                      <a:prstGeom prst="rect">
                        <a:avLst/>
                      </a:prstGeom>
                      <a:noFill/>
                    </p:spPr>
                  </p:pic>
                </p:oleObj>
              </mc:Fallback>
            </mc:AlternateContent>
          </a:graphicData>
        </a:graphic>
      </p:graphicFrame>
      <p:sp>
        <p:nvSpPr>
          <p:cNvPr id="25" name="Rectangle 24">
            <a:extLst>
              <a:ext uri="{FF2B5EF4-FFF2-40B4-BE49-F238E27FC236}">
                <a16:creationId xmlns:a16="http://schemas.microsoft.com/office/drawing/2014/main" id="{5FE1A9C9-DC95-4D7A-A416-CB47F342D9A3}"/>
              </a:ext>
            </a:extLst>
          </p:cNvPr>
          <p:cNvSpPr/>
          <p:nvPr/>
        </p:nvSpPr>
        <p:spPr>
          <a:xfrm>
            <a:off x="750430" y="4850582"/>
            <a:ext cx="10062112" cy="1384995"/>
          </a:xfrm>
          <a:prstGeom prst="rect">
            <a:avLst/>
          </a:prstGeom>
        </p:spPr>
        <p:txBody>
          <a:bodyPr wrap="square">
            <a:spAutoFit/>
          </a:bodyPr>
          <a:lstStyle/>
          <a:p>
            <a:r>
              <a:rPr lang="en-US" sz="1400">
                <a:effectLst/>
                <a:latin typeface="Calibri" panose="020F0502020204030204" pitchFamily="34" charset="0"/>
                <a:ea typeface="Calibri" panose="020F0502020204030204" pitchFamily="34" charset="0"/>
                <a:cs typeface="Times New Roman" panose="02020603050405020304" pitchFamily="18" charset="0"/>
              </a:rPr>
              <a:t>So this takes the form of F</a:t>
            </a:r>
            <a:r>
              <a:rPr lang="en-US" sz="1400" baseline="-25000">
                <a:effectLst/>
                <a:latin typeface="Calibri" panose="020F0502020204030204" pitchFamily="34" charset="0"/>
                <a:ea typeface="Calibri" panose="020F0502020204030204" pitchFamily="34" charset="0"/>
                <a:cs typeface="Calibri" panose="020F0502020204030204" pitchFamily="34" charset="0"/>
              </a:rPr>
              <a:t>α</a:t>
            </a:r>
            <a:r>
              <a:rPr lang="en-US" sz="1400">
                <a:effectLst/>
                <a:latin typeface="Calibri" panose="020F0502020204030204" pitchFamily="34" charset="0"/>
                <a:ea typeface="Calibri" panose="020F0502020204030204" pitchFamily="34" charset="0"/>
                <a:cs typeface="Times New Roman" panose="02020603050405020304" pitchFamily="18" charset="0"/>
              </a:rPr>
              <a:t>J</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α</a:t>
            </a:r>
            <a:r>
              <a:rPr lang="en-US" sz="1400">
                <a:effectLst/>
                <a:latin typeface="Calibri" panose="020F0502020204030204" pitchFamily="34" charset="0"/>
                <a:ea typeface="Calibri" panose="020F0502020204030204" pitchFamily="34" charset="0"/>
                <a:cs typeface="Times New Roman" panose="02020603050405020304" pitchFamily="18" charset="0"/>
              </a:rPr>
              <a:t>, where F</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α</a:t>
            </a:r>
            <a:r>
              <a:rPr lang="en-US" sz="1400">
                <a:effectLst/>
                <a:latin typeface="Calibri" panose="020F0502020204030204" pitchFamily="34" charset="0"/>
                <a:ea typeface="Calibri" panose="020F0502020204030204" pitchFamily="34" charset="0"/>
                <a:cs typeface="Times New Roman" panose="02020603050405020304" pitchFamily="18" charset="0"/>
              </a:rPr>
              <a:t> is the difference in some intensive parameter (like temperature or pressure), and J</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α</a:t>
            </a:r>
            <a:r>
              <a:rPr lang="en-US" sz="1400">
                <a:effectLst/>
                <a:latin typeface="Calibri" panose="020F0502020204030204" pitchFamily="34" charset="0"/>
                <a:ea typeface="Calibri" panose="020F0502020204030204" pitchFamily="34" charset="0"/>
                <a:cs typeface="Times New Roman" panose="02020603050405020304" pitchFamily="18" charset="0"/>
              </a:rPr>
              <a:t> some generalized current (i.e. heat, energy, momentum, etc.).  Before, when assuming reversibility, we would’ve set this term equal to zero.  But now, instead, we will use Onsager’s theorem.  Onsager’s theorem states that close to equilibrium J</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α</a:t>
            </a:r>
            <a:r>
              <a:rPr lang="en-US" sz="1400">
                <a:effectLst/>
                <a:latin typeface="Calibri" panose="020F0502020204030204" pitchFamily="34" charset="0"/>
                <a:ea typeface="Calibri" panose="020F0502020204030204" pitchFamily="34" charset="0"/>
                <a:cs typeface="Times New Roman" panose="02020603050405020304" pitchFamily="18" charset="0"/>
              </a:rPr>
              <a:t> will be proportional to F</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β</a:t>
            </a:r>
            <a:r>
              <a:rPr lang="en-US" sz="1400">
                <a:effectLst/>
                <a:latin typeface="Calibri" panose="020F0502020204030204" pitchFamily="34" charset="0"/>
                <a:ea typeface="Calibri" panose="020F0502020204030204" pitchFamily="34" charset="0"/>
                <a:cs typeface="Times New Roman" panose="02020603050405020304" pitchFamily="18" charset="0"/>
              </a:rPr>
              <a:t> so that we can write J</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α</a:t>
            </a:r>
            <a:r>
              <a:rPr lang="en-US" sz="1400">
                <a:effectLst/>
                <a:latin typeface="Calibri" panose="020F0502020204030204" pitchFamily="34" charset="0"/>
                <a:ea typeface="Calibri" panose="020F0502020204030204" pitchFamily="34" charset="0"/>
                <a:cs typeface="Times New Roman" panose="02020603050405020304" pitchFamily="18" charset="0"/>
              </a:rPr>
              <a:t> = L</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αβ</a:t>
            </a:r>
            <a:r>
              <a:rPr lang="en-US" sz="1400">
                <a:effectLst/>
                <a:latin typeface="Calibri" panose="020F0502020204030204" pitchFamily="34" charset="0"/>
                <a:ea typeface="Calibri" panose="020F0502020204030204" pitchFamily="34" charset="0"/>
                <a:cs typeface="Times New Roman" panose="02020603050405020304" pitchFamily="18" charset="0"/>
              </a:rPr>
              <a:t>F</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β</a:t>
            </a:r>
            <a:r>
              <a:rPr lang="en-US" sz="1400">
                <a:effectLst/>
                <a:latin typeface="Calibri" panose="020F0502020204030204" pitchFamily="34" charset="0"/>
                <a:ea typeface="Calibri" panose="020F0502020204030204" pitchFamily="34" charset="0"/>
                <a:cs typeface="Times New Roman" panose="02020603050405020304" pitchFamily="18" charset="0"/>
              </a:rPr>
              <a:t> where L</a:t>
            </a:r>
            <a:r>
              <a:rPr lang="el-GR" sz="1400" baseline="-25000">
                <a:effectLst/>
                <a:latin typeface="Calibri" panose="020F0502020204030204" pitchFamily="34" charset="0"/>
                <a:ea typeface="Calibri" panose="020F0502020204030204" pitchFamily="34" charset="0"/>
                <a:cs typeface="Times New Roman" panose="02020603050405020304" pitchFamily="18" charset="0"/>
              </a:rPr>
              <a:t>αβ</a:t>
            </a:r>
            <a:r>
              <a:rPr lang="en-US" sz="1400">
                <a:effectLst/>
                <a:latin typeface="Calibri" panose="020F0502020204030204" pitchFamily="34" charset="0"/>
                <a:ea typeface="Calibri" panose="020F0502020204030204" pitchFamily="34" charset="0"/>
                <a:cs typeface="Times New Roman" panose="02020603050405020304" pitchFamily="18" charset="0"/>
              </a:rPr>
              <a:t> is symmetric (this is the simplest way to guarantee positive entropy production).  And then this phenomenological relationship(s) will provide us with the extra necessary info to solve for the time dependence of the system’s relaxation to equilibrium.  </a:t>
            </a:r>
            <a:endParaRPr lang="en-US" sz="1400"/>
          </a:p>
        </p:txBody>
      </p:sp>
    </p:spTree>
    <p:extLst>
      <p:ext uri="{BB962C8B-B14F-4D97-AF65-F5344CB8AC3E}">
        <p14:creationId xmlns:p14="http://schemas.microsoft.com/office/powerpoint/2010/main" val="205906267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0C2A0D-E442-4073-A166-AA7B5EE9BA43}"/>
              </a:ext>
            </a:extLst>
          </p:cNvPr>
          <p:cNvSpPr/>
          <p:nvPr/>
        </p:nvSpPr>
        <p:spPr>
          <a:xfrm>
            <a:off x="386595" y="747377"/>
            <a:ext cx="5041439" cy="984885"/>
          </a:xfrm>
          <a:prstGeom prst="rect">
            <a:avLst/>
          </a:prstGeom>
        </p:spPr>
        <p:txBody>
          <a:bodyPr wrap="square">
            <a:spAutoFit/>
          </a:bodyPr>
          <a:lstStyle/>
          <a:p>
            <a:r>
              <a:rPr lang="en-US" sz="1600" b="1"/>
              <a:t>Heat Conduction</a:t>
            </a:r>
            <a:endParaRPr lang="en-US" sz="1600"/>
          </a:p>
          <a:p>
            <a:r>
              <a:rPr lang="en-US" sz="1400"/>
              <a:t>Suppose we have two blocks at nearly the same temperature, but the hotter one exchanging heat with the colder one.  What would be the equilibrium temperature and when would they reach it?  </a:t>
            </a:r>
          </a:p>
        </p:txBody>
      </p:sp>
      <p:graphicFrame>
        <p:nvGraphicFramePr>
          <p:cNvPr id="9" name="Object 8">
            <a:extLst>
              <a:ext uri="{FF2B5EF4-FFF2-40B4-BE49-F238E27FC236}">
                <a16:creationId xmlns:a16="http://schemas.microsoft.com/office/drawing/2014/main" id="{1E306507-EA66-470C-AB2D-B8BFF100A732}"/>
              </a:ext>
            </a:extLst>
          </p:cNvPr>
          <p:cNvGraphicFramePr>
            <a:graphicFrameLocks noChangeAspect="1"/>
          </p:cNvGraphicFramePr>
          <p:nvPr/>
        </p:nvGraphicFramePr>
        <p:xfrm>
          <a:off x="499591" y="3982111"/>
          <a:ext cx="2016125" cy="2274887"/>
        </p:xfrm>
        <a:graphic>
          <a:graphicData uri="http://schemas.openxmlformats.org/presentationml/2006/ole">
            <mc:AlternateContent xmlns:mc="http://schemas.openxmlformats.org/markup-compatibility/2006">
              <mc:Choice xmlns:v="urn:schemas-microsoft-com:vml" Requires="v">
                <p:oleObj name="Equation" r:id="rId3" imgW="1536480" imgH="1726920" progId="Equation.DSMT4">
                  <p:embed/>
                </p:oleObj>
              </mc:Choice>
              <mc:Fallback>
                <p:oleObj name="Equation" r:id="rId3" imgW="1536480" imgH="1726920" progId="Equation.DSMT4">
                  <p:embed/>
                  <p:pic>
                    <p:nvPicPr>
                      <p:cNvPr id="9" name="Object 8">
                        <a:extLst>
                          <a:ext uri="{FF2B5EF4-FFF2-40B4-BE49-F238E27FC236}">
                            <a16:creationId xmlns:a16="http://schemas.microsoft.com/office/drawing/2014/main" id="{1E306507-EA66-470C-AB2D-B8BFF100A732}"/>
                          </a:ext>
                        </a:extLst>
                      </p:cNvPr>
                      <p:cNvPicPr>
                        <a:picLocks noChangeAspect="1" noChangeArrowheads="1"/>
                      </p:cNvPicPr>
                      <p:nvPr/>
                    </p:nvPicPr>
                    <p:blipFill>
                      <a:blip r:embed="rId4"/>
                      <a:srcRect/>
                      <a:stretch>
                        <a:fillRect/>
                      </a:stretch>
                    </p:blipFill>
                    <p:spPr bwMode="auto">
                      <a:xfrm>
                        <a:off x="499591" y="3982111"/>
                        <a:ext cx="2016125" cy="2274887"/>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212C4122-A3C1-4635-BDF0-F8D312CF1BED}"/>
              </a:ext>
            </a:extLst>
          </p:cNvPr>
          <p:cNvSpPr txBox="1"/>
          <p:nvPr/>
        </p:nvSpPr>
        <p:spPr>
          <a:xfrm>
            <a:off x="4799325" y="3435033"/>
            <a:ext cx="3666793" cy="307777"/>
          </a:xfrm>
          <a:prstGeom prst="rect">
            <a:avLst/>
          </a:prstGeom>
          <a:noFill/>
        </p:spPr>
        <p:txBody>
          <a:bodyPr wrap="square" rtlCol="0">
            <a:spAutoFit/>
          </a:bodyPr>
          <a:lstStyle/>
          <a:p>
            <a:r>
              <a:rPr lang="en-US" sz="1400"/>
              <a:t>Then Onsager’s theorem says…</a:t>
            </a:r>
          </a:p>
        </p:txBody>
      </p:sp>
      <p:graphicFrame>
        <p:nvGraphicFramePr>
          <p:cNvPr id="31" name="Object 30">
            <a:extLst>
              <a:ext uri="{FF2B5EF4-FFF2-40B4-BE49-F238E27FC236}">
                <a16:creationId xmlns:a16="http://schemas.microsoft.com/office/drawing/2014/main" id="{06C4E94E-F336-4D51-BABB-4017B06D7B71}"/>
              </a:ext>
            </a:extLst>
          </p:cNvPr>
          <p:cNvGraphicFramePr>
            <a:graphicFrameLocks noChangeAspect="1"/>
          </p:cNvGraphicFramePr>
          <p:nvPr/>
        </p:nvGraphicFramePr>
        <p:xfrm>
          <a:off x="4903788" y="3989388"/>
          <a:ext cx="863600" cy="287337"/>
        </p:xfrm>
        <a:graphic>
          <a:graphicData uri="http://schemas.openxmlformats.org/presentationml/2006/ole">
            <mc:AlternateContent xmlns:mc="http://schemas.openxmlformats.org/markup-compatibility/2006">
              <mc:Choice xmlns:v="urn:schemas-microsoft-com:vml" Requires="v">
                <p:oleObj name="Equation" r:id="rId5" imgW="685800" imgH="228600" progId="Equation.DSMT4">
                  <p:embed/>
                </p:oleObj>
              </mc:Choice>
              <mc:Fallback>
                <p:oleObj name="Equation" r:id="rId5" imgW="685800" imgH="228600" progId="Equation.DSMT4">
                  <p:embed/>
                  <p:pic>
                    <p:nvPicPr>
                      <p:cNvPr id="31" name="Object 30">
                        <a:extLst>
                          <a:ext uri="{FF2B5EF4-FFF2-40B4-BE49-F238E27FC236}">
                            <a16:creationId xmlns:a16="http://schemas.microsoft.com/office/drawing/2014/main" id="{06C4E94E-F336-4D51-BABB-4017B06D7B71}"/>
                          </a:ext>
                        </a:extLst>
                      </p:cNvPr>
                      <p:cNvPicPr/>
                      <p:nvPr/>
                    </p:nvPicPr>
                    <p:blipFill>
                      <a:blip r:embed="rId6"/>
                      <a:stretch>
                        <a:fillRect/>
                      </a:stretch>
                    </p:blipFill>
                    <p:spPr>
                      <a:xfrm>
                        <a:off x="4903788" y="3989388"/>
                        <a:ext cx="863600" cy="287337"/>
                      </a:xfrm>
                      <a:prstGeom prst="rect">
                        <a:avLst/>
                      </a:prstGeom>
                    </p:spPr>
                  </p:pic>
                </p:oleObj>
              </mc:Fallback>
            </mc:AlternateContent>
          </a:graphicData>
        </a:graphic>
      </p:graphicFrame>
      <p:sp>
        <p:nvSpPr>
          <p:cNvPr id="34" name="Title 1">
            <a:extLst>
              <a:ext uri="{FF2B5EF4-FFF2-40B4-BE49-F238E27FC236}">
                <a16:creationId xmlns:a16="http://schemas.microsoft.com/office/drawing/2014/main" id="{E09F1572-EE4C-423A-B9B4-CDA6A69C490C}"/>
              </a:ext>
            </a:extLst>
          </p:cNvPr>
          <p:cNvSpPr txBox="1">
            <a:spLocks/>
          </p:cNvSpPr>
          <p:nvPr/>
        </p:nvSpPr>
        <p:spPr>
          <a:xfrm>
            <a:off x="3414713" y="105424"/>
            <a:ext cx="5854046" cy="527326"/>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a:t>
            </a:r>
            <a:endParaRPr lang="en-US" sz="4800" b="1" u="sng">
              <a:latin typeface="+mn-lt"/>
            </a:endParaRPr>
          </a:p>
        </p:txBody>
      </p:sp>
      <p:sp>
        <p:nvSpPr>
          <p:cNvPr id="35" name="TextBox 34">
            <a:extLst>
              <a:ext uri="{FF2B5EF4-FFF2-40B4-BE49-F238E27FC236}">
                <a16:creationId xmlns:a16="http://schemas.microsoft.com/office/drawing/2014/main" id="{6756BAFC-F72E-4FCE-8614-87A62C3560C1}"/>
              </a:ext>
            </a:extLst>
          </p:cNvPr>
          <p:cNvSpPr txBox="1"/>
          <p:nvPr/>
        </p:nvSpPr>
        <p:spPr>
          <a:xfrm>
            <a:off x="398626" y="3296949"/>
            <a:ext cx="3185910" cy="523220"/>
          </a:xfrm>
          <a:prstGeom prst="rect">
            <a:avLst/>
          </a:prstGeom>
          <a:noFill/>
        </p:spPr>
        <p:txBody>
          <a:bodyPr wrap="square" rtlCol="0">
            <a:spAutoFit/>
          </a:bodyPr>
          <a:lstStyle/>
          <a:p>
            <a:r>
              <a:rPr lang="en-US" sz="1400"/>
              <a:t>Plugging into the entropy balance equation we have:</a:t>
            </a:r>
          </a:p>
        </p:txBody>
      </p:sp>
      <p:graphicFrame>
        <p:nvGraphicFramePr>
          <p:cNvPr id="11" name="Object 10">
            <a:extLst>
              <a:ext uri="{FF2B5EF4-FFF2-40B4-BE49-F238E27FC236}">
                <a16:creationId xmlns:a16="http://schemas.microsoft.com/office/drawing/2014/main" id="{8AB6DAE4-9BC8-4AF6-8842-E60F570ADA34}"/>
              </a:ext>
            </a:extLst>
          </p:cNvPr>
          <p:cNvGraphicFramePr>
            <a:graphicFrameLocks noChangeAspect="1"/>
          </p:cNvGraphicFramePr>
          <p:nvPr/>
        </p:nvGraphicFramePr>
        <p:xfrm>
          <a:off x="3097173" y="1906319"/>
          <a:ext cx="974725" cy="1117600"/>
        </p:xfrm>
        <a:graphic>
          <a:graphicData uri="http://schemas.openxmlformats.org/presentationml/2006/ole">
            <mc:AlternateContent xmlns:mc="http://schemas.openxmlformats.org/markup-compatibility/2006">
              <mc:Choice xmlns:v="urn:schemas-microsoft-com:vml" Requires="v">
                <p:oleObj name="Equation" r:id="rId7" imgW="660240" imgH="812520" progId="Equation.DSMT4">
                  <p:embed/>
                </p:oleObj>
              </mc:Choice>
              <mc:Fallback>
                <p:oleObj name="Equation" r:id="rId7" imgW="660240" imgH="812520" progId="Equation.DSMT4">
                  <p:embed/>
                  <p:pic>
                    <p:nvPicPr>
                      <p:cNvPr id="11" name="Object 10">
                        <a:extLst>
                          <a:ext uri="{FF2B5EF4-FFF2-40B4-BE49-F238E27FC236}">
                            <a16:creationId xmlns:a16="http://schemas.microsoft.com/office/drawing/2014/main" id="{8AB6DAE4-9BC8-4AF6-8842-E60F570ADA34}"/>
                          </a:ext>
                        </a:extLst>
                      </p:cNvPr>
                      <p:cNvPicPr>
                        <a:picLocks noChangeAspect="1" noChangeArrowheads="1"/>
                      </p:cNvPicPr>
                      <p:nvPr/>
                    </p:nvPicPr>
                    <p:blipFill>
                      <a:blip r:embed="rId8"/>
                      <a:srcRect/>
                      <a:stretch>
                        <a:fillRect/>
                      </a:stretch>
                    </p:blipFill>
                    <p:spPr bwMode="auto">
                      <a:xfrm>
                        <a:off x="3097173" y="1906319"/>
                        <a:ext cx="974725" cy="1117600"/>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5AFE9688-32A5-4B7C-ACD1-7BDC51916431}"/>
              </a:ext>
            </a:extLst>
          </p:cNvPr>
          <p:cNvSpPr txBox="1"/>
          <p:nvPr/>
        </p:nvSpPr>
        <p:spPr>
          <a:xfrm>
            <a:off x="4799325" y="4511654"/>
            <a:ext cx="6096000" cy="307777"/>
          </a:xfrm>
          <a:prstGeom prst="rect">
            <a:avLst/>
          </a:prstGeom>
          <a:noFill/>
        </p:spPr>
        <p:txBody>
          <a:bodyPr wrap="square">
            <a:spAutoFit/>
          </a:bodyPr>
          <a:lstStyle/>
          <a:p>
            <a:r>
              <a:rPr lang="en-US" sz="1400"/>
              <a:t>and we can plug this into the energy balances to get T</a:t>
            </a:r>
            <a:r>
              <a:rPr lang="en-US" sz="1400" baseline="-25000"/>
              <a:t>1,2</a:t>
            </a:r>
            <a:r>
              <a:rPr lang="en-US" sz="1400"/>
              <a:t>(t).</a:t>
            </a:r>
          </a:p>
        </p:txBody>
      </p:sp>
      <p:pic>
        <p:nvPicPr>
          <p:cNvPr id="2" name="Picture 1">
            <a:extLst>
              <a:ext uri="{FF2B5EF4-FFF2-40B4-BE49-F238E27FC236}">
                <a16:creationId xmlns:a16="http://schemas.microsoft.com/office/drawing/2014/main" id="{E1A03A9D-6B26-D137-4B77-1980C395B448}"/>
              </a:ext>
            </a:extLst>
          </p:cNvPr>
          <p:cNvPicPr>
            <a:picLocks noChangeAspect="1"/>
          </p:cNvPicPr>
          <p:nvPr/>
        </p:nvPicPr>
        <p:blipFill>
          <a:blip r:embed="rId9"/>
          <a:stretch>
            <a:fillRect/>
          </a:stretch>
        </p:blipFill>
        <p:spPr>
          <a:xfrm>
            <a:off x="499591" y="1894204"/>
            <a:ext cx="1714739" cy="1162212"/>
          </a:xfrm>
          <a:prstGeom prst="rect">
            <a:avLst/>
          </a:prstGeom>
        </p:spPr>
      </p:pic>
    </p:spTree>
    <p:extLst>
      <p:ext uri="{BB962C8B-B14F-4D97-AF65-F5344CB8AC3E}">
        <p14:creationId xmlns:p14="http://schemas.microsoft.com/office/powerpoint/2010/main" val="4613090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C90469FC-90F0-4409-B575-B2BD2280E988}"/>
              </a:ext>
            </a:extLst>
          </p:cNvPr>
          <p:cNvSpPr/>
          <p:nvPr/>
        </p:nvSpPr>
        <p:spPr>
          <a:xfrm>
            <a:off x="420969" y="784327"/>
            <a:ext cx="11202280" cy="769441"/>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Diffusion in a force field</a:t>
            </a:r>
          </a:p>
          <a:p>
            <a:r>
              <a:rPr lang="en-US" sz="1400"/>
              <a:t>Suppose add a force field to the mix, like with the battery.  Let’s consider just diffusion, at the same temperature.  Note that there is no particle current entropy transfer term on the RHS because that is for reversible currents, i.e., bulk currents, not diffusive ones.  Diffusive one would go into S</a:t>
            </a:r>
            <a:r>
              <a:rPr lang="en-US" sz="1400" baseline="-25000"/>
              <a:t>int</a:t>
            </a:r>
            <a:r>
              <a:rPr lang="en-US" sz="1400"/>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8" name="Object 27">
            <a:extLst>
              <a:ext uri="{FF2B5EF4-FFF2-40B4-BE49-F238E27FC236}">
                <a16:creationId xmlns:a16="http://schemas.microsoft.com/office/drawing/2014/main" id="{47474343-E3BB-4012-95E6-8ABA96A2C186}"/>
              </a:ext>
            </a:extLst>
          </p:cNvPr>
          <p:cNvGraphicFramePr>
            <a:graphicFrameLocks noChangeAspect="1"/>
          </p:cNvGraphicFramePr>
          <p:nvPr/>
        </p:nvGraphicFramePr>
        <p:xfrm>
          <a:off x="2479675" y="2097346"/>
          <a:ext cx="2189163" cy="1139825"/>
        </p:xfrm>
        <a:graphic>
          <a:graphicData uri="http://schemas.openxmlformats.org/presentationml/2006/ole">
            <mc:AlternateContent xmlns:mc="http://schemas.openxmlformats.org/markup-compatibility/2006">
              <mc:Choice xmlns:v="urn:schemas-microsoft-com:vml" Requires="v">
                <p:oleObj name="Equation" r:id="rId3" imgW="1562040" imgH="812520" progId="Equation.DSMT4">
                  <p:embed/>
                </p:oleObj>
              </mc:Choice>
              <mc:Fallback>
                <p:oleObj name="Equation" r:id="rId3" imgW="1562040" imgH="812520" progId="Equation.DSMT4">
                  <p:embed/>
                  <p:pic>
                    <p:nvPicPr>
                      <p:cNvPr id="28" name="Object 27">
                        <a:extLst>
                          <a:ext uri="{FF2B5EF4-FFF2-40B4-BE49-F238E27FC236}">
                            <a16:creationId xmlns:a16="http://schemas.microsoft.com/office/drawing/2014/main" id="{47474343-E3BB-4012-95E6-8ABA96A2C186}"/>
                          </a:ext>
                        </a:extLst>
                      </p:cNvPr>
                      <p:cNvPicPr>
                        <a:picLocks noChangeAspect="1" noChangeArrowheads="1"/>
                      </p:cNvPicPr>
                      <p:nvPr/>
                    </p:nvPicPr>
                    <p:blipFill>
                      <a:blip r:embed="rId4"/>
                      <a:srcRect/>
                      <a:stretch>
                        <a:fillRect/>
                      </a:stretch>
                    </p:blipFill>
                    <p:spPr bwMode="auto">
                      <a:xfrm>
                        <a:off x="2479675" y="2097346"/>
                        <a:ext cx="2189163" cy="1139825"/>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91C70D16-9D5F-4A94-BA2D-4732947EBDA4}"/>
              </a:ext>
            </a:extLst>
          </p:cNvPr>
          <p:cNvGraphicFramePr>
            <a:graphicFrameLocks noChangeAspect="1"/>
          </p:cNvGraphicFramePr>
          <p:nvPr>
            <p:extLst>
              <p:ext uri="{D42A27DB-BD31-4B8C-83A1-F6EECF244321}">
                <p14:modId xmlns:p14="http://schemas.microsoft.com/office/powerpoint/2010/main" val="751155203"/>
              </p:ext>
            </p:extLst>
          </p:nvPr>
        </p:nvGraphicFramePr>
        <p:xfrm>
          <a:off x="5540020" y="4310643"/>
          <a:ext cx="2559262" cy="1089017"/>
        </p:xfrm>
        <a:graphic>
          <a:graphicData uri="http://schemas.openxmlformats.org/presentationml/2006/ole">
            <mc:AlternateContent xmlns:mc="http://schemas.openxmlformats.org/markup-compatibility/2006">
              <mc:Choice xmlns:v="urn:schemas-microsoft-com:vml" Requires="v">
                <p:oleObj name="Equation" r:id="rId5" imgW="1917360" imgH="812520" progId="Equation.DSMT4">
                  <p:embed/>
                </p:oleObj>
              </mc:Choice>
              <mc:Fallback>
                <p:oleObj name="Equation" r:id="rId5" imgW="1917360" imgH="812520" progId="Equation.DSMT4">
                  <p:embed/>
                  <p:pic>
                    <p:nvPicPr>
                      <p:cNvPr id="32" name="Object 31">
                        <a:extLst>
                          <a:ext uri="{FF2B5EF4-FFF2-40B4-BE49-F238E27FC236}">
                            <a16:creationId xmlns:a16="http://schemas.microsoft.com/office/drawing/2014/main" id="{91C70D16-9D5F-4A94-BA2D-4732947EBDA4}"/>
                          </a:ext>
                        </a:extLst>
                      </p:cNvPr>
                      <p:cNvPicPr>
                        <a:picLocks noChangeAspect="1" noChangeArrowheads="1"/>
                      </p:cNvPicPr>
                      <p:nvPr/>
                    </p:nvPicPr>
                    <p:blipFill>
                      <a:blip r:embed="rId6"/>
                      <a:srcRect/>
                      <a:stretch>
                        <a:fillRect/>
                      </a:stretch>
                    </p:blipFill>
                    <p:spPr bwMode="auto">
                      <a:xfrm>
                        <a:off x="5540020" y="4310643"/>
                        <a:ext cx="2559262" cy="1089017"/>
                      </a:xfrm>
                      <a:prstGeom prst="rect">
                        <a:avLst/>
                      </a:prstGeom>
                      <a:noFill/>
                    </p:spPr>
                  </p:pic>
                </p:oleObj>
              </mc:Fallback>
            </mc:AlternateContent>
          </a:graphicData>
        </a:graphic>
      </p:graphicFrame>
      <p:sp>
        <p:nvSpPr>
          <p:cNvPr id="33" name="TextBox 32">
            <a:extLst>
              <a:ext uri="{FF2B5EF4-FFF2-40B4-BE49-F238E27FC236}">
                <a16:creationId xmlns:a16="http://schemas.microsoft.com/office/drawing/2014/main" id="{8A993EBE-7FFE-452D-95DA-0BD64D0E99C2}"/>
              </a:ext>
            </a:extLst>
          </p:cNvPr>
          <p:cNvSpPr txBox="1"/>
          <p:nvPr/>
        </p:nvSpPr>
        <p:spPr>
          <a:xfrm>
            <a:off x="5464606" y="3605578"/>
            <a:ext cx="6516861" cy="523220"/>
          </a:xfrm>
          <a:prstGeom prst="rect">
            <a:avLst/>
          </a:prstGeom>
          <a:noFill/>
        </p:spPr>
        <p:txBody>
          <a:bodyPr wrap="square" rtlCol="0">
            <a:spAutoFit/>
          </a:bodyPr>
          <a:lstStyle/>
          <a:p>
            <a:r>
              <a:rPr lang="en-US" sz="1400"/>
              <a:t>Keeping in mind how the field enters the chemical potential (c is charge), Onsager’s theorem says…</a:t>
            </a:r>
          </a:p>
        </p:txBody>
      </p:sp>
      <p:sp>
        <p:nvSpPr>
          <p:cNvPr id="34" name="Title 1">
            <a:extLst>
              <a:ext uri="{FF2B5EF4-FFF2-40B4-BE49-F238E27FC236}">
                <a16:creationId xmlns:a16="http://schemas.microsoft.com/office/drawing/2014/main" id="{E09F1572-EE4C-423A-B9B4-CDA6A69C490C}"/>
              </a:ext>
            </a:extLst>
          </p:cNvPr>
          <p:cNvSpPr txBox="1">
            <a:spLocks/>
          </p:cNvSpPr>
          <p:nvPr/>
        </p:nvSpPr>
        <p:spPr>
          <a:xfrm>
            <a:off x="3243431" y="114270"/>
            <a:ext cx="5854046" cy="527326"/>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a:t>
            </a:r>
            <a:endParaRPr lang="en-US" sz="4800" b="1" u="sng">
              <a:latin typeface="+mn-lt"/>
            </a:endParaRPr>
          </a:p>
        </p:txBody>
      </p:sp>
      <p:sp>
        <p:nvSpPr>
          <p:cNvPr id="3" name="TextBox 2">
            <a:extLst>
              <a:ext uri="{FF2B5EF4-FFF2-40B4-BE49-F238E27FC236}">
                <a16:creationId xmlns:a16="http://schemas.microsoft.com/office/drawing/2014/main" id="{54CF7711-5DEC-40F1-9864-AC23ED6A3C7C}"/>
              </a:ext>
            </a:extLst>
          </p:cNvPr>
          <p:cNvSpPr txBox="1"/>
          <p:nvPr/>
        </p:nvSpPr>
        <p:spPr>
          <a:xfrm>
            <a:off x="464278" y="3515407"/>
            <a:ext cx="2637141" cy="369332"/>
          </a:xfrm>
          <a:prstGeom prst="rect">
            <a:avLst/>
          </a:prstGeom>
          <a:noFill/>
        </p:spPr>
        <p:txBody>
          <a:bodyPr wrap="square" rtlCol="0">
            <a:spAutoFit/>
          </a:bodyPr>
          <a:lstStyle/>
          <a:p>
            <a:r>
              <a:rPr lang="en-US" sz="1400"/>
              <a:t>Plugging into entropy balance</a:t>
            </a:r>
            <a:r>
              <a:rPr lang="en-US"/>
              <a:t> </a:t>
            </a:r>
          </a:p>
        </p:txBody>
      </p:sp>
      <p:graphicFrame>
        <p:nvGraphicFramePr>
          <p:cNvPr id="5" name="Object 4">
            <a:extLst>
              <a:ext uri="{FF2B5EF4-FFF2-40B4-BE49-F238E27FC236}">
                <a16:creationId xmlns:a16="http://schemas.microsoft.com/office/drawing/2014/main" id="{0402FF36-C8C3-4040-A1F7-12354052CA32}"/>
              </a:ext>
            </a:extLst>
          </p:cNvPr>
          <p:cNvGraphicFramePr>
            <a:graphicFrameLocks noChangeAspect="1"/>
          </p:cNvGraphicFramePr>
          <p:nvPr/>
        </p:nvGraphicFramePr>
        <p:xfrm>
          <a:off x="532774" y="4150662"/>
          <a:ext cx="3703104" cy="2563688"/>
        </p:xfrm>
        <a:graphic>
          <a:graphicData uri="http://schemas.openxmlformats.org/presentationml/2006/ole">
            <mc:AlternateContent xmlns:mc="http://schemas.openxmlformats.org/markup-compatibility/2006">
              <mc:Choice xmlns:v="urn:schemas-microsoft-com:vml" Requires="v">
                <p:oleObj name="Equation" r:id="rId7" imgW="2921000" imgH="2082800" progId="Equation.DSMT4">
                  <p:embed/>
                </p:oleObj>
              </mc:Choice>
              <mc:Fallback>
                <p:oleObj name="Equation" r:id="rId7" imgW="2921000" imgH="2082800" progId="Equation.DSMT4">
                  <p:embed/>
                  <p:pic>
                    <p:nvPicPr>
                      <p:cNvPr id="5" name="Object 4">
                        <a:extLst>
                          <a:ext uri="{FF2B5EF4-FFF2-40B4-BE49-F238E27FC236}">
                            <a16:creationId xmlns:a16="http://schemas.microsoft.com/office/drawing/2014/main" id="{0402FF36-C8C3-4040-A1F7-12354052CA3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2774" y="4150662"/>
                        <a:ext cx="3703104" cy="2563688"/>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9BA494F9-B1BD-41FF-BB16-778305D4E71F}"/>
              </a:ext>
            </a:extLst>
          </p:cNvPr>
          <p:cNvGraphicFramePr>
            <a:graphicFrameLocks noChangeAspect="1"/>
          </p:cNvGraphicFramePr>
          <p:nvPr>
            <p:extLst>
              <p:ext uri="{D42A27DB-BD31-4B8C-83A1-F6EECF244321}">
                <p14:modId xmlns:p14="http://schemas.microsoft.com/office/powerpoint/2010/main" val="3292019211"/>
              </p:ext>
            </p:extLst>
          </p:nvPr>
        </p:nvGraphicFramePr>
        <p:xfrm>
          <a:off x="9097477" y="4666425"/>
          <a:ext cx="1848700" cy="326241"/>
        </p:xfrm>
        <a:graphic>
          <a:graphicData uri="http://schemas.openxmlformats.org/presentationml/2006/ole">
            <mc:AlternateContent xmlns:mc="http://schemas.openxmlformats.org/markup-compatibility/2006">
              <mc:Choice xmlns:v="urn:schemas-microsoft-com:vml" Requires="v">
                <p:oleObj name="Equation" r:id="rId9" imgW="1257300" imgH="228600" progId="Equation.DSMT4">
                  <p:embed/>
                </p:oleObj>
              </mc:Choice>
              <mc:Fallback>
                <p:oleObj name="Equation" r:id="rId9" imgW="1257300" imgH="228600" progId="Equation.DSMT4">
                  <p:embed/>
                  <p:pic>
                    <p:nvPicPr>
                      <p:cNvPr id="7" name="Object 6">
                        <a:extLst>
                          <a:ext uri="{FF2B5EF4-FFF2-40B4-BE49-F238E27FC236}">
                            <a16:creationId xmlns:a16="http://schemas.microsoft.com/office/drawing/2014/main" id="{9BA494F9-B1BD-41FF-BB16-778305D4E71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097477" y="4666425"/>
                        <a:ext cx="1848700" cy="326241"/>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8" name="Ink 7">
                <a:extLst>
                  <a:ext uri="{FF2B5EF4-FFF2-40B4-BE49-F238E27FC236}">
                    <a16:creationId xmlns:a16="http://schemas.microsoft.com/office/drawing/2014/main" id="{641472EE-C066-4BC8-ACF5-C3847C4A2CAD}"/>
                  </a:ext>
                </a:extLst>
              </p14:cNvPr>
              <p14:cNvContentPartPr/>
              <p14:nvPr/>
            </p14:nvContentPartPr>
            <p14:xfrm>
              <a:off x="8278117" y="4718195"/>
              <a:ext cx="587520" cy="198000"/>
            </p14:xfrm>
          </p:contentPart>
        </mc:Choice>
        <mc:Fallback xmlns="">
          <p:pic>
            <p:nvPicPr>
              <p:cNvPr id="8" name="Ink 7">
                <a:extLst>
                  <a:ext uri="{FF2B5EF4-FFF2-40B4-BE49-F238E27FC236}">
                    <a16:creationId xmlns:a16="http://schemas.microsoft.com/office/drawing/2014/main" id="{641472EE-C066-4BC8-ACF5-C3847C4A2CAD}"/>
                  </a:ext>
                </a:extLst>
              </p:cNvPr>
              <p:cNvPicPr/>
              <p:nvPr/>
            </p:nvPicPr>
            <p:blipFill>
              <a:blip r:embed="rId14"/>
              <a:stretch>
                <a:fillRect/>
              </a:stretch>
            </p:blipFill>
            <p:spPr>
              <a:xfrm>
                <a:off x="8273794" y="4713867"/>
                <a:ext cx="596165" cy="206656"/>
              </a:xfrm>
              <a:prstGeom prst="rect">
                <a:avLst/>
              </a:prstGeom>
            </p:spPr>
          </p:pic>
        </mc:Fallback>
      </mc:AlternateContent>
      <p:sp>
        <p:nvSpPr>
          <p:cNvPr id="9" name="TextBox 8">
            <a:extLst>
              <a:ext uri="{FF2B5EF4-FFF2-40B4-BE49-F238E27FC236}">
                <a16:creationId xmlns:a16="http://schemas.microsoft.com/office/drawing/2014/main" id="{1877A4F2-FD1D-494B-BB84-9943C2E4D2C2}"/>
              </a:ext>
            </a:extLst>
          </p:cNvPr>
          <p:cNvSpPr txBox="1"/>
          <p:nvPr/>
        </p:nvSpPr>
        <p:spPr>
          <a:xfrm>
            <a:off x="5464605" y="2042163"/>
            <a:ext cx="6516861" cy="954107"/>
          </a:xfrm>
          <a:prstGeom prst="rect">
            <a:avLst/>
          </a:prstGeom>
          <a:noFill/>
        </p:spPr>
        <p:txBody>
          <a:bodyPr wrap="square" rtlCol="0">
            <a:spAutoFit/>
          </a:bodyPr>
          <a:lstStyle/>
          <a:p>
            <a:r>
              <a:rPr lang="en-US" sz="1400"/>
              <a:t>We don’t include momentum as a state variable in the discrete case (I don’t think) because the momentum is mainly possessed by particles close to the interface, and so is more like a statistical fluctuation on the distribution function - could say we’re trying to describe in terms of most probable state variables rather than average state values.</a:t>
            </a:r>
          </a:p>
        </p:txBody>
      </p:sp>
      <p:sp>
        <p:nvSpPr>
          <p:cNvPr id="16" name="TextBox 15">
            <a:extLst>
              <a:ext uri="{FF2B5EF4-FFF2-40B4-BE49-F238E27FC236}">
                <a16:creationId xmlns:a16="http://schemas.microsoft.com/office/drawing/2014/main" id="{76743F1D-A4F5-44B3-A7D6-4AD414F7DDE7}"/>
              </a:ext>
            </a:extLst>
          </p:cNvPr>
          <p:cNvSpPr txBox="1"/>
          <p:nvPr/>
        </p:nvSpPr>
        <p:spPr>
          <a:xfrm>
            <a:off x="5464605" y="5550826"/>
            <a:ext cx="6094428" cy="738664"/>
          </a:xfrm>
          <a:prstGeom prst="rect">
            <a:avLst/>
          </a:prstGeom>
          <a:noFill/>
        </p:spPr>
        <p:txBody>
          <a:bodyPr wrap="square">
            <a:spAutoFit/>
          </a:bodyPr>
          <a:lstStyle/>
          <a:p>
            <a:r>
              <a:rPr lang="en-US" sz="1400"/>
              <a:t>note how this makes internal entropy production equal basically I</a:t>
            </a:r>
            <a:r>
              <a:rPr lang="el-GR" sz="1400"/>
              <a:t>Δ</a:t>
            </a:r>
            <a:r>
              <a:rPr lang="en-US" sz="1400"/>
              <a:t>V/T, which is same as rate of entropy loss due to heat conduction, which makes sense b/c we’re in a steady state.  Also </a:t>
            </a:r>
            <a:r>
              <a:rPr lang="el-GR" sz="1400"/>
              <a:t>Δμ</a:t>
            </a:r>
            <a:r>
              <a:rPr lang="en-US" sz="1400" baseline="-25000"/>
              <a:t>0</a:t>
            </a:r>
            <a:r>
              <a:rPr lang="en-US" sz="1400"/>
              <a:t> ~ </a:t>
            </a:r>
            <a:r>
              <a:rPr lang="el-GR" sz="1400"/>
              <a:t>Δ</a:t>
            </a:r>
            <a:r>
              <a:rPr lang="en-US" sz="1400"/>
              <a:t>n for small changes.  This is Fick’s law.</a:t>
            </a:r>
          </a:p>
        </p:txBody>
      </p:sp>
      <p:pic>
        <p:nvPicPr>
          <p:cNvPr id="2" name="Picture 1">
            <a:extLst>
              <a:ext uri="{FF2B5EF4-FFF2-40B4-BE49-F238E27FC236}">
                <a16:creationId xmlns:a16="http://schemas.microsoft.com/office/drawing/2014/main" id="{E03B400B-0007-C16A-2CDD-BC5F3A47532D}"/>
              </a:ext>
            </a:extLst>
          </p:cNvPr>
          <p:cNvPicPr>
            <a:picLocks noChangeAspect="1"/>
          </p:cNvPicPr>
          <p:nvPr/>
        </p:nvPicPr>
        <p:blipFill>
          <a:blip r:embed="rId15"/>
          <a:stretch>
            <a:fillRect/>
          </a:stretch>
        </p:blipFill>
        <p:spPr>
          <a:xfrm>
            <a:off x="464278" y="1696499"/>
            <a:ext cx="1567722" cy="1678267"/>
          </a:xfrm>
          <a:prstGeom prst="rect">
            <a:avLst/>
          </a:prstGeom>
        </p:spPr>
      </p:pic>
    </p:spTree>
    <p:extLst>
      <p:ext uri="{BB962C8B-B14F-4D97-AF65-F5344CB8AC3E}">
        <p14:creationId xmlns:p14="http://schemas.microsoft.com/office/powerpoint/2010/main" val="3345314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040044-EEF4-5B03-F2B7-B6672CFEF2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DAABBD-3DF3-D06A-3AC7-39D082E7D5F2}"/>
              </a:ext>
            </a:extLst>
          </p:cNvPr>
          <p:cNvSpPr>
            <a:spLocks noGrp="1"/>
          </p:cNvSpPr>
          <p:nvPr>
            <p:ph type="ctrTitle"/>
          </p:nvPr>
        </p:nvSpPr>
        <p:spPr>
          <a:xfrm>
            <a:off x="3350825" y="108235"/>
            <a:ext cx="5854046" cy="584776"/>
          </a:xfrm>
        </p:spPr>
        <p:txBody>
          <a:bodyPr>
            <a:normAutofit/>
          </a:bodyPr>
          <a:lstStyle/>
          <a:p>
            <a:r>
              <a:rPr lang="en-US" sz="3200" b="1" u="sng">
                <a:latin typeface="+mn-lt"/>
              </a:rPr>
              <a:t>Laws of Thermodynamics</a:t>
            </a:r>
            <a:endParaRPr lang="en-US" sz="4800" b="1" u="sng">
              <a:latin typeface="+mn-lt"/>
            </a:endParaRPr>
          </a:p>
        </p:txBody>
      </p:sp>
      <p:sp>
        <p:nvSpPr>
          <p:cNvPr id="3" name="TextBox 2">
            <a:extLst>
              <a:ext uri="{FF2B5EF4-FFF2-40B4-BE49-F238E27FC236}">
                <a16:creationId xmlns:a16="http://schemas.microsoft.com/office/drawing/2014/main" id="{CF272366-2490-BEA9-8BF2-9930A54FDDC6}"/>
              </a:ext>
            </a:extLst>
          </p:cNvPr>
          <p:cNvSpPr txBox="1"/>
          <p:nvPr/>
        </p:nvSpPr>
        <p:spPr>
          <a:xfrm>
            <a:off x="335256" y="1099074"/>
            <a:ext cx="6031138" cy="338554"/>
          </a:xfrm>
          <a:prstGeom prst="rect">
            <a:avLst/>
          </a:prstGeom>
          <a:noFill/>
        </p:spPr>
        <p:txBody>
          <a:bodyPr wrap="none" rtlCol="0">
            <a:spAutoFit/>
          </a:bodyPr>
          <a:lstStyle/>
          <a:p>
            <a:r>
              <a:rPr lang="en-US" sz="1600"/>
              <a:t>Guess I’ll display a few (bulk) work and (surface mainly) heat formulas:</a:t>
            </a:r>
            <a:endParaRPr lang="en-US"/>
          </a:p>
        </p:txBody>
      </p:sp>
      <p:sp>
        <p:nvSpPr>
          <p:cNvPr id="6" name="Rectangle 2">
            <a:extLst>
              <a:ext uri="{FF2B5EF4-FFF2-40B4-BE49-F238E27FC236}">
                <a16:creationId xmlns:a16="http://schemas.microsoft.com/office/drawing/2014/main" id="{02D69E1A-91A7-FBC1-CDC4-B29DAB9C085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a:extLst>
              <a:ext uri="{FF2B5EF4-FFF2-40B4-BE49-F238E27FC236}">
                <a16:creationId xmlns:a16="http://schemas.microsoft.com/office/drawing/2014/main" id="{E9D5128F-8C23-E58A-124E-2E9708453072}"/>
              </a:ext>
            </a:extLst>
          </p:cNvPr>
          <p:cNvSpPr/>
          <p:nvPr/>
        </p:nvSpPr>
        <p:spPr>
          <a:xfrm>
            <a:off x="335256" y="1618361"/>
            <a:ext cx="936492" cy="369332"/>
          </a:xfrm>
          <a:prstGeom prst="rect">
            <a:avLst/>
          </a:prstGeom>
        </p:spPr>
        <p:txBody>
          <a:bodyPr wrap="square">
            <a:spAutoFit/>
          </a:bodyPr>
          <a:lstStyle/>
          <a:p>
            <a:r>
              <a:rPr lang="en-US" b="1">
                <a:latin typeface="Calibri" panose="020F0502020204030204" pitchFamily="34" charset="0"/>
                <a:ea typeface="Calibri" panose="020F0502020204030204" pitchFamily="34" charset="0"/>
                <a:cs typeface="Times New Roman" panose="02020603050405020304" pitchFamily="18" charset="0"/>
              </a:rPr>
              <a:t>Heat</a:t>
            </a:r>
          </a:p>
        </p:txBody>
      </p:sp>
      <p:graphicFrame>
        <p:nvGraphicFramePr>
          <p:cNvPr id="5" name="Object 4">
            <a:extLst>
              <a:ext uri="{FF2B5EF4-FFF2-40B4-BE49-F238E27FC236}">
                <a16:creationId xmlns:a16="http://schemas.microsoft.com/office/drawing/2014/main" id="{55539C39-FAED-60DF-3B03-9A92B068B612}"/>
              </a:ext>
            </a:extLst>
          </p:cNvPr>
          <p:cNvGraphicFramePr>
            <a:graphicFrameLocks noChangeAspect="1"/>
          </p:cNvGraphicFramePr>
          <p:nvPr>
            <p:extLst>
              <p:ext uri="{D42A27DB-BD31-4B8C-83A1-F6EECF244321}">
                <p14:modId xmlns:p14="http://schemas.microsoft.com/office/powerpoint/2010/main" val="4218297326"/>
              </p:ext>
            </p:extLst>
          </p:nvPr>
        </p:nvGraphicFramePr>
        <p:xfrm>
          <a:off x="424762" y="2090560"/>
          <a:ext cx="4980357" cy="493604"/>
        </p:xfrm>
        <a:graphic>
          <a:graphicData uri="http://schemas.openxmlformats.org/presentationml/2006/ole">
            <mc:AlternateContent xmlns:mc="http://schemas.openxmlformats.org/markup-compatibility/2006">
              <mc:Choice xmlns:v="urn:schemas-microsoft-com:vml" Requires="v">
                <p:oleObj name="Equation" r:id="rId2" imgW="3924300" imgH="393700" progId="Equation.DSMT4">
                  <p:embed/>
                </p:oleObj>
              </mc:Choice>
              <mc:Fallback>
                <p:oleObj name="Equation" r:id="rId2" imgW="3924300" imgH="393700" progId="Equation.DSMT4">
                  <p:embed/>
                  <p:pic>
                    <p:nvPicPr>
                      <p:cNvPr id="5" name="Object 4">
                        <a:extLst>
                          <a:ext uri="{FF2B5EF4-FFF2-40B4-BE49-F238E27FC236}">
                            <a16:creationId xmlns:a16="http://schemas.microsoft.com/office/drawing/2014/main" id="{9C288B65-A5DB-43A7-94C4-18C6EEDDBF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762" y="2090560"/>
                        <a:ext cx="4980357" cy="493604"/>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40408C96-71C2-5463-6C45-2CE6C5A35FDF}"/>
              </a:ext>
            </a:extLst>
          </p:cNvPr>
          <p:cNvGraphicFramePr>
            <a:graphicFrameLocks noChangeAspect="1"/>
          </p:cNvGraphicFramePr>
          <p:nvPr>
            <p:extLst>
              <p:ext uri="{D42A27DB-BD31-4B8C-83A1-F6EECF244321}">
                <p14:modId xmlns:p14="http://schemas.microsoft.com/office/powerpoint/2010/main" val="1739680091"/>
              </p:ext>
            </p:extLst>
          </p:nvPr>
        </p:nvGraphicFramePr>
        <p:xfrm>
          <a:off x="426506" y="2701150"/>
          <a:ext cx="4358854" cy="520896"/>
        </p:xfrm>
        <a:graphic>
          <a:graphicData uri="http://schemas.openxmlformats.org/presentationml/2006/ole">
            <mc:AlternateContent xmlns:mc="http://schemas.openxmlformats.org/markup-compatibility/2006">
              <mc:Choice xmlns:v="urn:schemas-microsoft-com:vml" Requires="v">
                <p:oleObj name="Equation" r:id="rId4" imgW="3314520" imgH="393480" progId="Equation.DSMT4">
                  <p:embed/>
                </p:oleObj>
              </mc:Choice>
              <mc:Fallback>
                <p:oleObj name="Equation" r:id="rId4" imgW="3314520" imgH="393480" progId="Equation.DSMT4">
                  <p:embed/>
                  <p:pic>
                    <p:nvPicPr>
                      <p:cNvPr id="9" name="Object 8">
                        <a:extLst>
                          <a:ext uri="{FF2B5EF4-FFF2-40B4-BE49-F238E27FC236}">
                            <a16:creationId xmlns:a16="http://schemas.microsoft.com/office/drawing/2014/main" id="{80DFF718-5C93-419F-B92E-E58F75EFBB0C}"/>
                          </a:ext>
                        </a:extLst>
                      </p:cNvPr>
                      <p:cNvPicPr>
                        <a:picLocks noChangeAspect="1" noChangeArrowheads="1"/>
                      </p:cNvPicPr>
                      <p:nvPr/>
                    </p:nvPicPr>
                    <p:blipFill>
                      <a:blip r:embed="rId5"/>
                      <a:srcRect/>
                      <a:stretch>
                        <a:fillRect/>
                      </a:stretch>
                    </p:blipFill>
                    <p:spPr bwMode="auto">
                      <a:xfrm>
                        <a:off x="426506" y="2701150"/>
                        <a:ext cx="4358854" cy="520896"/>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4581E242-DBC8-C8DB-C791-578E249AE39A}"/>
              </a:ext>
            </a:extLst>
          </p:cNvPr>
          <p:cNvGraphicFramePr>
            <a:graphicFrameLocks noChangeAspect="1"/>
          </p:cNvGraphicFramePr>
          <p:nvPr>
            <p:extLst>
              <p:ext uri="{D42A27DB-BD31-4B8C-83A1-F6EECF244321}">
                <p14:modId xmlns:p14="http://schemas.microsoft.com/office/powerpoint/2010/main" val="3319399121"/>
              </p:ext>
            </p:extLst>
          </p:nvPr>
        </p:nvGraphicFramePr>
        <p:xfrm>
          <a:off x="424762" y="3337945"/>
          <a:ext cx="4553637" cy="486596"/>
        </p:xfrm>
        <a:graphic>
          <a:graphicData uri="http://schemas.openxmlformats.org/presentationml/2006/ole">
            <mc:AlternateContent xmlns:mc="http://schemas.openxmlformats.org/markup-compatibility/2006">
              <mc:Choice xmlns:v="urn:schemas-microsoft-com:vml" Requires="v">
                <p:oleObj name="Equation" r:id="rId6" imgW="3644640" imgH="393480" progId="Equation.DSMT4">
                  <p:embed/>
                </p:oleObj>
              </mc:Choice>
              <mc:Fallback>
                <p:oleObj name="Equation" r:id="rId6" imgW="3644640" imgH="393480" progId="Equation.DSMT4">
                  <p:embed/>
                  <p:pic>
                    <p:nvPicPr>
                      <p:cNvPr id="12" name="Object 11">
                        <a:extLst>
                          <a:ext uri="{FF2B5EF4-FFF2-40B4-BE49-F238E27FC236}">
                            <a16:creationId xmlns:a16="http://schemas.microsoft.com/office/drawing/2014/main" id="{2C7582A3-BD82-471C-B8F6-4A84EC35D9A5}"/>
                          </a:ext>
                        </a:extLst>
                      </p:cNvPr>
                      <p:cNvPicPr>
                        <a:picLocks noChangeAspect="1" noChangeArrowheads="1"/>
                      </p:cNvPicPr>
                      <p:nvPr/>
                    </p:nvPicPr>
                    <p:blipFill>
                      <a:blip r:embed="rId7"/>
                      <a:srcRect/>
                      <a:stretch>
                        <a:fillRect/>
                      </a:stretch>
                    </p:blipFill>
                    <p:spPr bwMode="auto">
                      <a:xfrm>
                        <a:off x="424762" y="3337945"/>
                        <a:ext cx="4553637" cy="486596"/>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EDEB8381-7A97-C6D1-3C5F-6FA516A732EB}"/>
              </a:ext>
            </a:extLst>
          </p:cNvPr>
          <p:cNvGraphicFramePr>
            <a:graphicFrameLocks noChangeAspect="1"/>
          </p:cNvGraphicFramePr>
          <p:nvPr>
            <p:extLst>
              <p:ext uri="{D42A27DB-BD31-4B8C-83A1-F6EECF244321}">
                <p14:modId xmlns:p14="http://schemas.microsoft.com/office/powerpoint/2010/main" val="2787970356"/>
              </p:ext>
            </p:extLst>
          </p:nvPr>
        </p:nvGraphicFramePr>
        <p:xfrm>
          <a:off x="424762" y="3952529"/>
          <a:ext cx="4360598" cy="557906"/>
        </p:xfrm>
        <a:graphic>
          <a:graphicData uri="http://schemas.openxmlformats.org/presentationml/2006/ole">
            <mc:AlternateContent xmlns:mc="http://schemas.openxmlformats.org/markup-compatibility/2006">
              <mc:Choice xmlns:v="urn:schemas-microsoft-com:vml" Requires="v">
                <p:oleObj name="Equation" r:id="rId8" imgW="3098800" imgH="393700" progId="Equation.DSMT4">
                  <p:embed/>
                </p:oleObj>
              </mc:Choice>
              <mc:Fallback>
                <p:oleObj name="Equation" r:id="rId8" imgW="3098800" imgH="393700" progId="Equation.DSMT4">
                  <p:embed/>
                  <p:pic>
                    <p:nvPicPr>
                      <p:cNvPr id="14" name="Object 13">
                        <a:extLst>
                          <a:ext uri="{FF2B5EF4-FFF2-40B4-BE49-F238E27FC236}">
                            <a16:creationId xmlns:a16="http://schemas.microsoft.com/office/drawing/2014/main" id="{46F8EA2F-2FB9-419A-90FB-AEFD65E6E8A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4762" y="3952529"/>
                        <a:ext cx="4360598" cy="557906"/>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CB0621CA-6D65-8A69-BCEB-36F8625FE7FC}"/>
              </a:ext>
            </a:extLst>
          </p:cNvPr>
          <p:cNvGraphicFramePr>
            <a:graphicFrameLocks noChangeAspect="1"/>
          </p:cNvGraphicFramePr>
          <p:nvPr>
            <p:extLst>
              <p:ext uri="{D42A27DB-BD31-4B8C-83A1-F6EECF244321}">
                <p14:modId xmlns:p14="http://schemas.microsoft.com/office/powerpoint/2010/main" val="3289789380"/>
              </p:ext>
            </p:extLst>
          </p:nvPr>
        </p:nvGraphicFramePr>
        <p:xfrm>
          <a:off x="424762" y="4688486"/>
          <a:ext cx="1089077" cy="551153"/>
        </p:xfrm>
        <a:graphic>
          <a:graphicData uri="http://schemas.openxmlformats.org/presentationml/2006/ole">
            <mc:AlternateContent xmlns:mc="http://schemas.openxmlformats.org/markup-compatibility/2006">
              <mc:Choice xmlns:v="urn:schemas-microsoft-com:vml" Requires="v">
                <p:oleObj name="Equation" r:id="rId10" imgW="787058" imgH="393529" progId="Equation.DSMT4">
                  <p:embed/>
                </p:oleObj>
              </mc:Choice>
              <mc:Fallback>
                <p:oleObj name="Equation" r:id="rId10" imgW="787058" imgH="393529" progId="Equation.DSMT4">
                  <p:embed/>
                  <p:pic>
                    <p:nvPicPr>
                      <p:cNvPr id="17" name="Object 16">
                        <a:extLst>
                          <a:ext uri="{FF2B5EF4-FFF2-40B4-BE49-F238E27FC236}">
                            <a16:creationId xmlns:a16="http://schemas.microsoft.com/office/drawing/2014/main" id="{91990DAB-DE45-4E07-9527-CF079472728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4762" y="4688486"/>
                        <a:ext cx="1089077" cy="55115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2943381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E26E527-3C75-4A11-8CE3-562BB8334764}"/>
              </a:ext>
            </a:extLst>
          </p:cNvPr>
          <p:cNvSpPr/>
          <p:nvPr/>
        </p:nvSpPr>
        <p:spPr>
          <a:xfrm>
            <a:off x="413209" y="763765"/>
            <a:ext cx="11210039" cy="553998"/>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Diffusion and conduction</a:t>
            </a:r>
          </a:p>
          <a:p>
            <a:r>
              <a:rPr lang="en-US" sz="1400"/>
              <a:t>Consider the following setup.  Let’s suppose the different compartments can be at different temperatures and chemical potentials.   We’ll have:</a:t>
            </a:r>
          </a:p>
        </p:txBody>
      </p:sp>
      <p:graphicFrame>
        <p:nvGraphicFramePr>
          <p:cNvPr id="17" name="Object 16">
            <a:extLst>
              <a:ext uri="{FF2B5EF4-FFF2-40B4-BE49-F238E27FC236}">
                <a16:creationId xmlns:a16="http://schemas.microsoft.com/office/drawing/2014/main" id="{954E7E3D-6CD3-4F17-95C7-62E112801285}"/>
              </a:ext>
            </a:extLst>
          </p:cNvPr>
          <p:cNvGraphicFramePr>
            <a:graphicFrameLocks noChangeAspect="1"/>
          </p:cNvGraphicFramePr>
          <p:nvPr/>
        </p:nvGraphicFramePr>
        <p:xfrm>
          <a:off x="2649481" y="1566907"/>
          <a:ext cx="979837" cy="1164712"/>
        </p:xfrm>
        <a:graphic>
          <a:graphicData uri="http://schemas.openxmlformats.org/presentationml/2006/ole">
            <mc:AlternateContent xmlns:mc="http://schemas.openxmlformats.org/markup-compatibility/2006">
              <mc:Choice xmlns:v="urn:schemas-microsoft-com:vml" Requires="v">
                <p:oleObj name="Equation" r:id="rId3" imgW="685800" imgH="812520" progId="Equation.DSMT4">
                  <p:embed/>
                </p:oleObj>
              </mc:Choice>
              <mc:Fallback>
                <p:oleObj name="Equation" r:id="rId3" imgW="685800" imgH="812520" progId="Equation.DSMT4">
                  <p:embed/>
                  <p:pic>
                    <p:nvPicPr>
                      <p:cNvPr id="17" name="Object 16">
                        <a:extLst>
                          <a:ext uri="{FF2B5EF4-FFF2-40B4-BE49-F238E27FC236}">
                            <a16:creationId xmlns:a16="http://schemas.microsoft.com/office/drawing/2014/main" id="{954E7E3D-6CD3-4F17-95C7-62E112801285}"/>
                          </a:ext>
                        </a:extLst>
                      </p:cNvPr>
                      <p:cNvPicPr>
                        <a:picLocks noChangeAspect="1" noChangeArrowheads="1"/>
                      </p:cNvPicPr>
                      <p:nvPr/>
                    </p:nvPicPr>
                    <p:blipFill>
                      <a:blip r:embed="rId4"/>
                      <a:srcRect/>
                      <a:stretch>
                        <a:fillRect/>
                      </a:stretch>
                    </p:blipFill>
                    <p:spPr bwMode="auto">
                      <a:xfrm>
                        <a:off x="2649481" y="1566907"/>
                        <a:ext cx="979837" cy="1164712"/>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527AD70A-2C13-4F62-8346-1E3BF34F011E}"/>
              </a:ext>
            </a:extLst>
          </p:cNvPr>
          <p:cNvSpPr txBox="1"/>
          <p:nvPr/>
        </p:nvSpPr>
        <p:spPr>
          <a:xfrm>
            <a:off x="5190090" y="3348312"/>
            <a:ext cx="3481030" cy="523220"/>
          </a:xfrm>
          <a:prstGeom prst="rect">
            <a:avLst/>
          </a:prstGeom>
          <a:noFill/>
        </p:spPr>
        <p:txBody>
          <a:bodyPr wrap="square" rtlCol="0">
            <a:spAutoFit/>
          </a:bodyPr>
          <a:lstStyle/>
          <a:p>
            <a:r>
              <a:rPr lang="en-US" sz="1400"/>
              <a:t>Putting in terms of temperature and chemical potential differences, this works out to:</a:t>
            </a:r>
            <a:endParaRPr lang="en-US" sz="1600"/>
          </a:p>
        </p:txBody>
      </p:sp>
      <p:sp>
        <p:nvSpPr>
          <p:cNvPr id="23" name="TextBox 22">
            <a:extLst>
              <a:ext uri="{FF2B5EF4-FFF2-40B4-BE49-F238E27FC236}">
                <a16:creationId xmlns:a16="http://schemas.microsoft.com/office/drawing/2014/main" id="{8A1BBB83-0D71-4CB1-AB90-5253E5FEE58B}"/>
              </a:ext>
            </a:extLst>
          </p:cNvPr>
          <p:cNvSpPr txBox="1"/>
          <p:nvPr/>
        </p:nvSpPr>
        <p:spPr>
          <a:xfrm>
            <a:off x="5154707" y="4365713"/>
            <a:ext cx="3762079" cy="738664"/>
          </a:xfrm>
          <a:prstGeom prst="rect">
            <a:avLst/>
          </a:prstGeom>
          <a:noFill/>
        </p:spPr>
        <p:txBody>
          <a:bodyPr wrap="square" rtlCol="0">
            <a:spAutoFit/>
          </a:bodyPr>
          <a:lstStyle/>
          <a:p>
            <a:r>
              <a:rPr lang="en-US" sz="1400"/>
              <a:t>And Onsager says…note the symmetry requirement (for positive definiteness) of on the L coefficients.</a:t>
            </a:r>
            <a:endParaRPr lang="en-US"/>
          </a:p>
        </p:txBody>
      </p:sp>
      <p:sp>
        <p:nvSpPr>
          <p:cNvPr id="25" name="Title 1">
            <a:extLst>
              <a:ext uri="{FF2B5EF4-FFF2-40B4-BE49-F238E27FC236}">
                <a16:creationId xmlns:a16="http://schemas.microsoft.com/office/drawing/2014/main" id="{CA2DDD84-B382-4F11-923B-20307BF0DE4F}"/>
              </a:ext>
            </a:extLst>
          </p:cNvPr>
          <p:cNvSpPr txBox="1">
            <a:spLocks/>
          </p:cNvSpPr>
          <p:nvPr/>
        </p:nvSpPr>
        <p:spPr>
          <a:xfrm>
            <a:off x="3104034" y="57135"/>
            <a:ext cx="5854046" cy="527326"/>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a:t>
            </a:r>
            <a:endParaRPr lang="en-US" sz="4800" b="1" u="sng">
              <a:latin typeface="+mn-lt"/>
            </a:endParaRPr>
          </a:p>
        </p:txBody>
      </p:sp>
      <p:graphicFrame>
        <p:nvGraphicFramePr>
          <p:cNvPr id="10" name="Object 9">
            <a:extLst>
              <a:ext uri="{FF2B5EF4-FFF2-40B4-BE49-F238E27FC236}">
                <a16:creationId xmlns:a16="http://schemas.microsoft.com/office/drawing/2014/main" id="{B0AD77EE-2701-4BAA-ADC2-F537C2086113}"/>
              </a:ext>
            </a:extLst>
          </p:cNvPr>
          <p:cNvGraphicFramePr>
            <a:graphicFrameLocks noChangeAspect="1"/>
          </p:cNvGraphicFramePr>
          <p:nvPr/>
        </p:nvGraphicFramePr>
        <p:xfrm>
          <a:off x="3982554" y="1595806"/>
          <a:ext cx="793244" cy="1090711"/>
        </p:xfrm>
        <a:graphic>
          <a:graphicData uri="http://schemas.openxmlformats.org/presentationml/2006/ole">
            <mc:AlternateContent xmlns:mc="http://schemas.openxmlformats.org/markup-compatibility/2006">
              <mc:Choice xmlns:v="urn:schemas-microsoft-com:vml" Requires="v">
                <p:oleObj name="Equation" r:id="rId5" imgW="622030" imgH="812447" progId="Equation.DSMT4">
                  <p:embed/>
                </p:oleObj>
              </mc:Choice>
              <mc:Fallback>
                <p:oleObj name="Equation" r:id="rId5" imgW="622030" imgH="812447" progId="Equation.DSMT4">
                  <p:embed/>
                  <p:pic>
                    <p:nvPicPr>
                      <p:cNvPr id="10" name="Object 9">
                        <a:extLst>
                          <a:ext uri="{FF2B5EF4-FFF2-40B4-BE49-F238E27FC236}">
                            <a16:creationId xmlns:a16="http://schemas.microsoft.com/office/drawing/2014/main" id="{B0AD77EE-2701-4BAA-ADC2-F537C208611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82554" y="1595806"/>
                        <a:ext cx="793244" cy="1090711"/>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94DB7003-C82E-4436-BE09-1FA00AFE2C91}"/>
              </a:ext>
            </a:extLst>
          </p:cNvPr>
          <p:cNvGraphicFramePr>
            <a:graphicFrameLocks noChangeAspect="1"/>
          </p:cNvGraphicFramePr>
          <p:nvPr/>
        </p:nvGraphicFramePr>
        <p:xfrm>
          <a:off x="5368352" y="1584298"/>
          <a:ext cx="6137275" cy="1284288"/>
        </p:xfrm>
        <a:graphic>
          <a:graphicData uri="http://schemas.openxmlformats.org/presentationml/2006/ole">
            <mc:AlternateContent xmlns:mc="http://schemas.openxmlformats.org/markup-compatibility/2006">
              <mc:Choice xmlns:v="urn:schemas-microsoft-com:vml" Requires="v">
                <p:oleObj name="Equation" r:id="rId7" imgW="5029200" imgH="1054080" progId="Equation.DSMT4">
                  <p:embed/>
                </p:oleObj>
              </mc:Choice>
              <mc:Fallback>
                <p:oleObj name="Equation" r:id="rId7" imgW="5029200" imgH="1054080" progId="Equation.DSMT4">
                  <p:embed/>
                  <p:pic>
                    <p:nvPicPr>
                      <p:cNvPr id="12" name="Object 11">
                        <a:extLst>
                          <a:ext uri="{FF2B5EF4-FFF2-40B4-BE49-F238E27FC236}">
                            <a16:creationId xmlns:a16="http://schemas.microsoft.com/office/drawing/2014/main" id="{94DB7003-C82E-4436-BE09-1FA00AFE2C91}"/>
                          </a:ext>
                        </a:extLst>
                      </p:cNvPr>
                      <p:cNvPicPr>
                        <a:picLocks noChangeAspect="1" noChangeArrowheads="1"/>
                      </p:cNvPicPr>
                      <p:nvPr/>
                    </p:nvPicPr>
                    <p:blipFill>
                      <a:blip r:embed="rId8"/>
                      <a:srcRect/>
                      <a:stretch>
                        <a:fillRect/>
                      </a:stretch>
                    </p:blipFill>
                    <p:spPr bwMode="auto">
                      <a:xfrm>
                        <a:off x="5368352" y="1584298"/>
                        <a:ext cx="6137275" cy="1284288"/>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A0F9BEC9-CE21-43E0-B48A-829EBC1F390C}"/>
              </a:ext>
            </a:extLst>
          </p:cNvPr>
          <p:cNvGraphicFramePr>
            <a:graphicFrameLocks noChangeAspect="1"/>
          </p:cNvGraphicFramePr>
          <p:nvPr/>
        </p:nvGraphicFramePr>
        <p:xfrm>
          <a:off x="490720" y="3943629"/>
          <a:ext cx="4184447" cy="2679278"/>
        </p:xfrm>
        <a:graphic>
          <a:graphicData uri="http://schemas.openxmlformats.org/presentationml/2006/ole">
            <mc:AlternateContent xmlns:mc="http://schemas.openxmlformats.org/markup-compatibility/2006">
              <mc:Choice xmlns:v="urn:schemas-microsoft-com:vml" Requires="v">
                <p:oleObj name="Equation" r:id="rId9" imgW="3441700" imgH="2209800" progId="Equation.DSMT4">
                  <p:embed/>
                </p:oleObj>
              </mc:Choice>
              <mc:Fallback>
                <p:oleObj name="Equation" r:id="rId9" imgW="3441700" imgH="2209800" progId="Equation.DSMT4">
                  <p:embed/>
                  <p:pic>
                    <p:nvPicPr>
                      <p:cNvPr id="16" name="Object 15">
                        <a:extLst>
                          <a:ext uri="{FF2B5EF4-FFF2-40B4-BE49-F238E27FC236}">
                            <a16:creationId xmlns:a16="http://schemas.microsoft.com/office/drawing/2014/main" id="{A0F9BEC9-CE21-43E0-B48A-829EBC1F390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0720" y="3943629"/>
                        <a:ext cx="4184447" cy="2679278"/>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13376E90-A42E-40B8-B7CA-A4D943C9221E}"/>
              </a:ext>
            </a:extLst>
          </p:cNvPr>
          <p:cNvGraphicFramePr>
            <a:graphicFrameLocks noChangeAspect="1"/>
          </p:cNvGraphicFramePr>
          <p:nvPr/>
        </p:nvGraphicFramePr>
        <p:xfrm>
          <a:off x="8916786" y="3348311"/>
          <a:ext cx="2706462" cy="524139"/>
        </p:xfrm>
        <a:graphic>
          <a:graphicData uri="http://schemas.openxmlformats.org/presentationml/2006/ole">
            <mc:AlternateContent xmlns:mc="http://schemas.openxmlformats.org/markup-compatibility/2006">
              <mc:Choice xmlns:v="urn:schemas-microsoft-com:vml" Requires="v">
                <p:oleObj name="Equation" r:id="rId11" imgW="2234880" imgH="431640" progId="Equation.DSMT4">
                  <p:embed/>
                </p:oleObj>
              </mc:Choice>
              <mc:Fallback>
                <p:oleObj name="Equation" r:id="rId11" imgW="2234880" imgH="431640" progId="Equation.DSMT4">
                  <p:embed/>
                  <p:pic>
                    <p:nvPicPr>
                      <p:cNvPr id="21" name="Object 20">
                        <a:extLst>
                          <a:ext uri="{FF2B5EF4-FFF2-40B4-BE49-F238E27FC236}">
                            <a16:creationId xmlns:a16="http://schemas.microsoft.com/office/drawing/2014/main" id="{13376E90-A42E-40B8-B7CA-A4D943C9221E}"/>
                          </a:ext>
                        </a:extLst>
                      </p:cNvPr>
                      <p:cNvPicPr>
                        <a:picLocks noChangeAspect="1" noChangeArrowheads="1"/>
                      </p:cNvPicPr>
                      <p:nvPr/>
                    </p:nvPicPr>
                    <p:blipFill>
                      <a:blip r:embed="rId12"/>
                      <a:srcRect/>
                      <a:stretch>
                        <a:fillRect/>
                      </a:stretch>
                    </p:blipFill>
                    <p:spPr bwMode="auto">
                      <a:xfrm>
                        <a:off x="8916786" y="3348311"/>
                        <a:ext cx="2706462" cy="524139"/>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E7738258-3C52-444B-8C62-7A971424D3A0}"/>
              </a:ext>
            </a:extLst>
          </p:cNvPr>
          <p:cNvSpPr txBox="1"/>
          <p:nvPr/>
        </p:nvSpPr>
        <p:spPr>
          <a:xfrm>
            <a:off x="413209" y="3331673"/>
            <a:ext cx="2650502" cy="307777"/>
          </a:xfrm>
          <a:prstGeom prst="rect">
            <a:avLst/>
          </a:prstGeom>
          <a:noFill/>
        </p:spPr>
        <p:txBody>
          <a:bodyPr wrap="square" rtlCol="0">
            <a:spAutoFit/>
          </a:bodyPr>
          <a:lstStyle/>
          <a:p>
            <a:r>
              <a:rPr lang="en-US" sz="1400"/>
              <a:t>Filling the balances in, we have:</a:t>
            </a:r>
            <a:endParaRPr lang="en-US" sz="1600"/>
          </a:p>
        </p:txBody>
      </p:sp>
      <mc:AlternateContent xmlns:mc="http://schemas.openxmlformats.org/markup-compatibility/2006" xmlns:p14="http://schemas.microsoft.com/office/powerpoint/2010/main">
        <mc:Choice Requires="p14">
          <p:contentPart p14:bwMode="auto" r:id="rId13">
            <p14:nvContentPartPr>
              <p14:cNvPr id="24" name="Ink 23">
                <a:extLst>
                  <a:ext uri="{FF2B5EF4-FFF2-40B4-BE49-F238E27FC236}">
                    <a16:creationId xmlns:a16="http://schemas.microsoft.com/office/drawing/2014/main" id="{ADE11334-87E7-4428-8B04-844092205E81}"/>
                  </a:ext>
                </a:extLst>
              </p14:cNvPr>
              <p14:cNvContentPartPr/>
              <p14:nvPr/>
            </p14:nvContentPartPr>
            <p14:xfrm>
              <a:off x="4486673" y="3467707"/>
              <a:ext cx="434160" cy="1755000"/>
            </p14:xfrm>
          </p:contentPart>
        </mc:Choice>
        <mc:Fallback xmlns="">
          <p:pic>
            <p:nvPicPr>
              <p:cNvPr id="24" name="Ink 23">
                <a:extLst>
                  <a:ext uri="{FF2B5EF4-FFF2-40B4-BE49-F238E27FC236}">
                    <a16:creationId xmlns:a16="http://schemas.microsoft.com/office/drawing/2014/main" id="{ADE11334-87E7-4428-8B04-844092205E81}"/>
                  </a:ext>
                </a:extLst>
              </p:cNvPr>
              <p:cNvPicPr/>
              <p:nvPr/>
            </p:nvPicPr>
            <p:blipFill>
              <a:blip r:embed="rId17"/>
              <a:stretch>
                <a:fillRect/>
              </a:stretch>
            </p:blipFill>
            <p:spPr>
              <a:xfrm>
                <a:off x="4477673" y="3458707"/>
                <a:ext cx="451800" cy="1772640"/>
              </a:xfrm>
              <a:prstGeom prst="rect">
                <a:avLst/>
              </a:prstGeom>
            </p:spPr>
          </p:pic>
        </mc:Fallback>
      </mc:AlternateContent>
      <p:graphicFrame>
        <p:nvGraphicFramePr>
          <p:cNvPr id="28" name="Object 27">
            <a:extLst>
              <a:ext uri="{FF2B5EF4-FFF2-40B4-BE49-F238E27FC236}">
                <a16:creationId xmlns:a16="http://schemas.microsoft.com/office/drawing/2014/main" id="{54321765-AD6F-4221-B784-D4B12EBA1B54}"/>
              </a:ext>
            </a:extLst>
          </p:cNvPr>
          <p:cNvGraphicFramePr>
            <a:graphicFrameLocks noChangeAspect="1"/>
          </p:cNvGraphicFramePr>
          <p:nvPr/>
        </p:nvGraphicFramePr>
        <p:xfrm>
          <a:off x="8958080" y="4084937"/>
          <a:ext cx="2743200" cy="1066800"/>
        </p:xfrm>
        <a:graphic>
          <a:graphicData uri="http://schemas.openxmlformats.org/presentationml/2006/ole">
            <mc:AlternateContent xmlns:mc="http://schemas.openxmlformats.org/markup-compatibility/2006">
              <mc:Choice xmlns:v="urn:schemas-microsoft-com:vml" Requires="v">
                <p:oleObj name="Equation" r:id="rId18" imgW="2234880" imgH="888840" progId="Equation.DSMT4">
                  <p:embed/>
                </p:oleObj>
              </mc:Choice>
              <mc:Fallback>
                <p:oleObj name="Equation" r:id="rId18" imgW="2234880" imgH="888840" progId="Equation.DSMT4">
                  <p:embed/>
                  <p:pic>
                    <p:nvPicPr>
                      <p:cNvPr id="28" name="Object 27">
                        <a:extLst>
                          <a:ext uri="{FF2B5EF4-FFF2-40B4-BE49-F238E27FC236}">
                            <a16:creationId xmlns:a16="http://schemas.microsoft.com/office/drawing/2014/main" id="{54321765-AD6F-4221-B784-D4B12EBA1B54}"/>
                          </a:ext>
                        </a:extLst>
                      </p:cNvPr>
                      <p:cNvPicPr>
                        <a:picLocks noChangeAspect="1" noChangeArrowheads="1"/>
                      </p:cNvPicPr>
                      <p:nvPr/>
                    </p:nvPicPr>
                    <p:blipFill>
                      <a:blip r:embed="rId19"/>
                      <a:srcRect/>
                      <a:stretch>
                        <a:fillRect/>
                      </a:stretch>
                    </p:blipFill>
                    <p:spPr bwMode="auto">
                      <a:xfrm>
                        <a:off x="8958080" y="4084937"/>
                        <a:ext cx="2743200" cy="1066800"/>
                      </a:xfrm>
                      <a:prstGeom prst="rect">
                        <a:avLst/>
                      </a:prstGeom>
                      <a:noFill/>
                    </p:spPr>
                  </p:pic>
                </p:oleObj>
              </mc:Fallback>
            </mc:AlternateContent>
          </a:graphicData>
        </a:graphic>
      </p:graphicFrame>
      <p:sp>
        <p:nvSpPr>
          <p:cNvPr id="29" name="TextBox 28">
            <a:extLst>
              <a:ext uri="{FF2B5EF4-FFF2-40B4-BE49-F238E27FC236}">
                <a16:creationId xmlns:a16="http://schemas.microsoft.com/office/drawing/2014/main" id="{2D13F53C-96E4-4E2C-B089-ED7E84F19637}"/>
              </a:ext>
            </a:extLst>
          </p:cNvPr>
          <p:cNvSpPr txBox="1"/>
          <p:nvPr/>
        </p:nvSpPr>
        <p:spPr>
          <a:xfrm>
            <a:off x="5135041" y="5524615"/>
            <a:ext cx="3103175" cy="738664"/>
          </a:xfrm>
          <a:prstGeom prst="rect">
            <a:avLst/>
          </a:prstGeom>
          <a:noFill/>
        </p:spPr>
        <p:txBody>
          <a:bodyPr wrap="square" rtlCol="0">
            <a:spAutoFit/>
          </a:bodyPr>
          <a:lstStyle/>
          <a:p>
            <a:r>
              <a:rPr lang="en-US" sz="1400"/>
              <a:t>Thermal conductivity, for instance, is defined as heat transfer at zero current.  So setting I = 0 and solving for Q,</a:t>
            </a:r>
            <a:endParaRPr lang="en-US"/>
          </a:p>
        </p:txBody>
      </p:sp>
      <p:sp>
        <p:nvSpPr>
          <p:cNvPr id="30" name="Rectangle 16">
            <a:extLst>
              <a:ext uri="{FF2B5EF4-FFF2-40B4-BE49-F238E27FC236}">
                <a16:creationId xmlns:a16="http://schemas.microsoft.com/office/drawing/2014/main" id="{7CEEC937-8234-4C4A-958B-E731AACF6DB6}"/>
              </a:ext>
            </a:extLst>
          </p:cNvPr>
          <p:cNvSpPr>
            <a:spLocks noChangeArrowheads="1"/>
          </p:cNvSpPr>
          <p:nvPr/>
        </p:nvSpPr>
        <p:spPr bwMode="auto">
          <a:xfrm>
            <a:off x="6768446" y="473504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1" name="Object 30">
            <a:extLst>
              <a:ext uri="{FF2B5EF4-FFF2-40B4-BE49-F238E27FC236}">
                <a16:creationId xmlns:a16="http://schemas.microsoft.com/office/drawing/2014/main" id="{7906BCCF-B6E8-4B3F-8128-719EF235E7C6}"/>
              </a:ext>
            </a:extLst>
          </p:cNvPr>
          <p:cNvGraphicFramePr>
            <a:graphicFrameLocks noChangeAspect="1"/>
          </p:cNvGraphicFramePr>
          <p:nvPr/>
        </p:nvGraphicFramePr>
        <p:xfrm>
          <a:off x="8473760" y="5579024"/>
          <a:ext cx="3592513" cy="646113"/>
        </p:xfrm>
        <a:graphic>
          <a:graphicData uri="http://schemas.openxmlformats.org/presentationml/2006/ole">
            <mc:AlternateContent xmlns:mc="http://schemas.openxmlformats.org/markup-compatibility/2006">
              <mc:Choice xmlns:v="urn:schemas-microsoft-com:vml" Requires="v">
                <p:oleObj name="Equation" r:id="rId20" imgW="2654280" imgH="482400" progId="Equation.DSMT4">
                  <p:embed/>
                </p:oleObj>
              </mc:Choice>
              <mc:Fallback>
                <p:oleObj name="Equation" r:id="rId20" imgW="2654280" imgH="482400" progId="Equation.DSMT4">
                  <p:embed/>
                  <p:pic>
                    <p:nvPicPr>
                      <p:cNvPr id="31" name="Object 30">
                        <a:extLst>
                          <a:ext uri="{FF2B5EF4-FFF2-40B4-BE49-F238E27FC236}">
                            <a16:creationId xmlns:a16="http://schemas.microsoft.com/office/drawing/2014/main" id="{7906BCCF-B6E8-4B3F-8128-719EF235E7C6}"/>
                          </a:ext>
                        </a:extLst>
                      </p:cNvPr>
                      <p:cNvPicPr>
                        <a:picLocks noChangeAspect="1" noChangeArrowheads="1"/>
                      </p:cNvPicPr>
                      <p:nvPr/>
                    </p:nvPicPr>
                    <p:blipFill>
                      <a:blip r:embed="rId21"/>
                      <a:srcRect/>
                      <a:stretch>
                        <a:fillRect/>
                      </a:stretch>
                    </p:blipFill>
                    <p:spPr bwMode="auto">
                      <a:xfrm>
                        <a:off x="8473760" y="5579024"/>
                        <a:ext cx="3592513" cy="646113"/>
                      </a:xfrm>
                      <a:prstGeom prst="rect">
                        <a:avLst/>
                      </a:prstGeom>
                      <a:noFill/>
                    </p:spPr>
                  </p:pic>
                </p:oleObj>
              </mc:Fallback>
            </mc:AlternateContent>
          </a:graphicData>
        </a:graphic>
      </p:graphicFrame>
      <p:pic>
        <p:nvPicPr>
          <p:cNvPr id="2" name="Picture 1">
            <a:extLst>
              <a:ext uri="{FF2B5EF4-FFF2-40B4-BE49-F238E27FC236}">
                <a16:creationId xmlns:a16="http://schemas.microsoft.com/office/drawing/2014/main" id="{484A77C3-1904-ADFC-05C5-5FC4FDB7B74D}"/>
              </a:ext>
            </a:extLst>
          </p:cNvPr>
          <p:cNvPicPr>
            <a:picLocks noChangeAspect="1"/>
          </p:cNvPicPr>
          <p:nvPr/>
        </p:nvPicPr>
        <p:blipFill>
          <a:blip r:embed="rId22"/>
          <a:stretch>
            <a:fillRect/>
          </a:stretch>
        </p:blipFill>
        <p:spPr>
          <a:xfrm>
            <a:off x="413209" y="1529717"/>
            <a:ext cx="1752845" cy="1238423"/>
          </a:xfrm>
          <a:prstGeom prst="rect">
            <a:avLst/>
          </a:prstGeom>
        </p:spPr>
      </p:pic>
    </p:spTree>
    <p:extLst>
      <p:ext uri="{BB962C8B-B14F-4D97-AF65-F5344CB8AC3E}">
        <p14:creationId xmlns:p14="http://schemas.microsoft.com/office/powerpoint/2010/main" val="20950445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0">
            <a:extLst>
              <a:ext uri="{FF2B5EF4-FFF2-40B4-BE49-F238E27FC236}">
                <a16:creationId xmlns:a16="http://schemas.microsoft.com/office/drawing/2014/main" id="{932ACE41-20D6-4E29-B83C-4071A2AA9280}"/>
              </a:ext>
            </a:extLst>
          </p:cNvPr>
          <p:cNvSpPr>
            <a:spLocks noChangeArrowheads="1"/>
          </p:cNvSpPr>
          <p:nvPr/>
        </p:nvSpPr>
        <p:spPr bwMode="auto">
          <a:xfrm>
            <a:off x="1790704" y="5844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CE26E527-3C75-4A11-8CE3-562BB8334764}"/>
              </a:ext>
            </a:extLst>
          </p:cNvPr>
          <p:cNvSpPr/>
          <p:nvPr/>
        </p:nvSpPr>
        <p:spPr>
          <a:xfrm>
            <a:off x="367276" y="633252"/>
            <a:ext cx="9170768" cy="769441"/>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Chemical Reaction</a:t>
            </a:r>
          </a:p>
          <a:p>
            <a:r>
              <a:rPr lang="en-US" sz="1400"/>
              <a:t>Say we have a batch of two chemicals mixed together, closed from the environment, that react: aA + bB </a:t>
            </a:r>
            <a:r>
              <a:rPr lang="en-US" sz="1400">
                <a:sym typeface="Wingdings" panose="05000000000000000000" pitchFamily="2" charset="2"/>
              </a:rPr>
              <a:t> cC.  T</a:t>
            </a:r>
            <a:r>
              <a:rPr lang="en-US" sz="1400"/>
              <a:t>he </a:t>
            </a:r>
            <a:r>
              <a:rPr lang="en-US" sz="1400" u="sng"/>
              <a:t>U</a:t>
            </a:r>
            <a:r>
              <a:rPr lang="en-US" sz="1400"/>
              <a:t> are related such as to conserve energy, i.e. a</a:t>
            </a:r>
            <a:r>
              <a:rPr lang="en-US" sz="1400" u="sng"/>
              <a:t>U</a:t>
            </a:r>
            <a:r>
              <a:rPr lang="en-US" sz="1400" baseline="-25000"/>
              <a:t>a</a:t>
            </a:r>
            <a:r>
              <a:rPr lang="en-US" sz="1400"/>
              <a:t> + b</a:t>
            </a:r>
            <a:r>
              <a:rPr lang="en-US" sz="1400" u="sng"/>
              <a:t>U</a:t>
            </a:r>
            <a:r>
              <a:rPr lang="en-US" sz="1400" baseline="-25000"/>
              <a:t>b</a:t>
            </a:r>
            <a:r>
              <a:rPr lang="en-US" sz="1400"/>
              <a:t> = c</a:t>
            </a:r>
            <a:r>
              <a:rPr lang="en-US" sz="1400" u="sng"/>
              <a:t>U</a:t>
            </a:r>
            <a:r>
              <a:rPr lang="en-US" sz="1400" baseline="-25000"/>
              <a:t>c</a:t>
            </a:r>
            <a:r>
              <a:rPr lang="en-US" sz="1400"/>
              <a:t>, and Q</a:t>
            </a:r>
            <a:r>
              <a:rPr lang="en-US" sz="1400" baseline="-25000"/>
              <a:t>ij</a:t>
            </a:r>
            <a:r>
              <a:rPr lang="en-US" sz="1400"/>
              <a:t> = -Q</a:t>
            </a:r>
            <a:r>
              <a:rPr lang="en-US" sz="1400" baseline="-25000"/>
              <a:t>ji</a:t>
            </a:r>
            <a:r>
              <a:rPr lang="en-US" sz="1400"/>
              <a:t> so that net heat transfer is zero as well. </a:t>
            </a:r>
            <a:r>
              <a:rPr lang="en-US" sz="1100"/>
              <a:t>  </a:t>
            </a:r>
            <a:endParaRPr lang="en-US" sz="1400"/>
          </a:p>
        </p:txBody>
      </p:sp>
      <p:graphicFrame>
        <p:nvGraphicFramePr>
          <p:cNvPr id="7" name="Object 6">
            <a:extLst>
              <a:ext uri="{FF2B5EF4-FFF2-40B4-BE49-F238E27FC236}">
                <a16:creationId xmlns:a16="http://schemas.microsoft.com/office/drawing/2014/main" id="{2F61D6D5-5750-45F4-9A92-1B927E009616}"/>
              </a:ext>
            </a:extLst>
          </p:cNvPr>
          <p:cNvGraphicFramePr>
            <a:graphicFrameLocks noChangeAspect="1"/>
          </p:cNvGraphicFramePr>
          <p:nvPr/>
        </p:nvGraphicFramePr>
        <p:xfrm>
          <a:off x="432192" y="1528716"/>
          <a:ext cx="3849688" cy="1576387"/>
        </p:xfrm>
        <a:graphic>
          <a:graphicData uri="http://schemas.openxmlformats.org/presentationml/2006/ole">
            <mc:AlternateContent xmlns:mc="http://schemas.openxmlformats.org/markup-compatibility/2006">
              <mc:Choice xmlns:v="urn:schemas-microsoft-com:vml" Requires="v">
                <p:oleObj name="Equation" r:id="rId3" imgW="2984400" imgH="1231560" progId="Equation.DSMT4">
                  <p:embed/>
                </p:oleObj>
              </mc:Choice>
              <mc:Fallback>
                <p:oleObj name="Equation" r:id="rId3" imgW="2984400" imgH="1231560" progId="Equation.DSMT4">
                  <p:embed/>
                  <p:pic>
                    <p:nvPicPr>
                      <p:cNvPr id="7" name="Object 6">
                        <a:extLst>
                          <a:ext uri="{FF2B5EF4-FFF2-40B4-BE49-F238E27FC236}">
                            <a16:creationId xmlns:a16="http://schemas.microsoft.com/office/drawing/2014/main" id="{2F61D6D5-5750-45F4-9A92-1B927E009616}"/>
                          </a:ext>
                        </a:extLst>
                      </p:cNvPr>
                      <p:cNvPicPr>
                        <a:picLocks noChangeAspect="1" noChangeArrowheads="1"/>
                      </p:cNvPicPr>
                      <p:nvPr/>
                    </p:nvPicPr>
                    <p:blipFill>
                      <a:blip r:embed="rId4"/>
                      <a:srcRect/>
                      <a:stretch>
                        <a:fillRect/>
                      </a:stretch>
                    </p:blipFill>
                    <p:spPr bwMode="auto">
                      <a:xfrm>
                        <a:off x="432192" y="1528716"/>
                        <a:ext cx="3849688" cy="1576387"/>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F340621F-1E09-4AD9-BAB6-304EDFF36A4F}"/>
              </a:ext>
            </a:extLst>
          </p:cNvPr>
          <p:cNvSpPr txBox="1"/>
          <p:nvPr/>
        </p:nvSpPr>
        <p:spPr>
          <a:xfrm>
            <a:off x="367276" y="3242667"/>
            <a:ext cx="1170641" cy="307777"/>
          </a:xfrm>
          <a:prstGeom prst="rect">
            <a:avLst/>
          </a:prstGeom>
          <a:noFill/>
        </p:spPr>
        <p:txBody>
          <a:bodyPr wrap="none" rtlCol="0">
            <a:spAutoFit/>
          </a:bodyPr>
          <a:lstStyle/>
          <a:p>
            <a:r>
              <a:rPr lang="en-US" sz="1400"/>
              <a:t>And we have:</a:t>
            </a:r>
            <a:endParaRPr lang="en-US" sz="1600"/>
          </a:p>
        </p:txBody>
      </p:sp>
      <p:graphicFrame>
        <p:nvGraphicFramePr>
          <p:cNvPr id="4" name="Object 3">
            <a:extLst>
              <a:ext uri="{FF2B5EF4-FFF2-40B4-BE49-F238E27FC236}">
                <a16:creationId xmlns:a16="http://schemas.microsoft.com/office/drawing/2014/main" id="{D3CCCF89-B73F-46F2-86AF-3FF914A407C5}"/>
              </a:ext>
            </a:extLst>
          </p:cNvPr>
          <p:cNvGraphicFramePr>
            <a:graphicFrameLocks noChangeAspect="1"/>
          </p:cNvGraphicFramePr>
          <p:nvPr/>
        </p:nvGraphicFramePr>
        <p:xfrm>
          <a:off x="432192" y="3604708"/>
          <a:ext cx="4106863" cy="2835275"/>
        </p:xfrm>
        <a:graphic>
          <a:graphicData uri="http://schemas.openxmlformats.org/presentationml/2006/ole">
            <mc:AlternateContent xmlns:mc="http://schemas.openxmlformats.org/markup-compatibility/2006">
              <mc:Choice xmlns:v="urn:schemas-microsoft-com:vml" Requires="v">
                <p:oleObj name="Equation" r:id="rId5" imgW="3213000" imgH="2222280" progId="Equation.DSMT4">
                  <p:embed/>
                </p:oleObj>
              </mc:Choice>
              <mc:Fallback>
                <p:oleObj name="Equation" r:id="rId5" imgW="3213000" imgH="2222280" progId="Equation.DSMT4">
                  <p:embed/>
                  <p:pic>
                    <p:nvPicPr>
                      <p:cNvPr id="4" name="Object 3">
                        <a:extLst>
                          <a:ext uri="{FF2B5EF4-FFF2-40B4-BE49-F238E27FC236}">
                            <a16:creationId xmlns:a16="http://schemas.microsoft.com/office/drawing/2014/main" id="{D3CCCF89-B73F-46F2-86AF-3FF914A407C5}"/>
                          </a:ext>
                        </a:extLst>
                      </p:cNvPr>
                      <p:cNvPicPr>
                        <a:picLocks noChangeAspect="1" noChangeArrowheads="1"/>
                      </p:cNvPicPr>
                      <p:nvPr/>
                    </p:nvPicPr>
                    <p:blipFill>
                      <a:blip r:embed="rId6"/>
                      <a:srcRect/>
                      <a:stretch>
                        <a:fillRect/>
                      </a:stretch>
                    </p:blipFill>
                    <p:spPr bwMode="auto">
                      <a:xfrm>
                        <a:off x="432192" y="3604708"/>
                        <a:ext cx="4106863" cy="2835275"/>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AE8E01F6-F60C-439E-B63E-8AF3BFA76271}"/>
              </a:ext>
            </a:extLst>
          </p:cNvPr>
          <p:cNvGraphicFramePr>
            <a:graphicFrameLocks noChangeAspect="1"/>
          </p:cNvGraphicFramePr>
          <p:nvPr/>
        </p:nvGraphicFramePr>
        <p:xfrm>
          <a:off x="5235490" y="3716836"/>
          <a:ext cx="6821391" cy="518385"/>
        </p:xfrm>
        <a:graphic>
          <a:graphicData uri="http://schemas.openxmlformats.org/presentationml/2006/ole">
            <mc:AlternateContent xmlns:mc="http://schemas.openxmlformats.org/markup-compatibility/2006">
              <mc:Choice xmlns:v="urn:schemas-microsoft-com:vml" Requires="v">
                <p:oleObj name="Equation" r:id="rId7" imgW="6311900" imgH="482600" progId="Equation.DSMT4">
                  <p:embed/>
                </p:oleObj>
              </mc:Choice>
              <mc:Fallback>
                <p:oleObj name="Equation" r:id="rId7" imgW="6311900" imgH="482600" progId="Equation.DSMT4">
                  <p:embed/>
                  <p:pic>
                    <p:nvPicPr>
                      <p:cNvPr id="8" name="Object 7">
                        <a:extLst>
                          <a:ext uri="{FF2B5EF4-FFF2-40B4-BE49-F238E27FC236}">
                            <a16:creationId xmlns:a16="http://schemas.microsoft.com/office/drawing/2014/main" id="{AE8E01F6-F60C-439E-B63E-8AF3BFA7627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35490" y="3716836"/>
                        <a:ext cx="6821391" cy="518385"/>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44FDFC1B-18E1-4BFE-BE1D-D3743AF5299D}"/>
              </a:ext>
            </a:extLst>
          </p:cNvPr>
          <p:cNvSpPr txBox="1"/>
          <p:nvPr/>
        </p:nvSpPr>
        <p:spPr>
          <a:xfrm>
            <a:off x="5169503" y="3261099"/>
            <a:ext cx="2406556" cy="307777"/>
          </a:xfrm>
          <a:prstGeom prst="rect">
            <a:avLst/>
          </a:prstGeom>
          <a:noFill/>
        </p:spPr>
        <p:txBody>
          <a:bodyPr wrap="none" rtlCol="0">
            <a:spAutoFit/>
          </a:bodyPr>
          <a:lstStyle/>
          <a:p>
            <a:r>
              <a:rPr lang="en-US" sz="1400"/>
              <a:t>Grouping everything together:</a:t>
            </a:r>
            <a:endParaRPr lang="en-US" sz="1600"/>
          </a:p>
        </p:txBody>
      </p:sp>
      <p:sp>
        <p:nvSpPr>
          <p:cNvPr id="23" name="TextBox 22">
            <a:extLst>
              <a:ext uri="{FF2B5EF4-FFF2-40B4-BE49-F238E27FC236}">
                <a16:creationId xmlns:a16="http://schemas.microsoft.com/office/drawing/2014/main" id="{746883A5-C379-4ABB-B54B-4716741B367F}"/>
              </a:ext>
            </a:extLst>
          </p:cNvPr>
          <p:cNvSpPr txBox="1"/>
          <p:nvPr/>
        </p:nvSpPr>
        <p:spPr>
          <a:xfrm>
            <a:off x="5235490" y="4330216"/>
            <a:ext cx="6293491" cy="523220"/>
          </a:xfrm>
          <a:prstGeom prst="rect">
            <a:avLst/>
          </a:prstGeom>
          <a:noFill/>
        </p:spPr>
        <p:txBody>
          <a:bodyPr wrap="square" rtlCol="0">
            <a:spAutoFit/>
          </a:bodyPr>
          <a:lstStyle/>
          <a:p>
            <a:r>
              <a:rPr lang="en-US" sz="1400"/>
              <a:t>So we get the usual heat conduction equations.  If we assume constant temperatures, then, the chemical reaction rate part of Onsager’s relation says:</a:t>
            </a:r>
            <a:endParaRPr lang="en-US" sz="1600"/>
          </a:p>
        </p:txBody>
      </p:sp>
      <p:graphicFrame>
        <p:nvGraphicFramePr>
          <p:cNvPr id="15" name="Object 14">
            <a:extLst>
              <a:ext uri="{FF2B5EF4-FFF2-40B4-BE49-F238E27FC236}">
                <a16:creationId xmlns:a16="http://schemas.microsoft.com/office/drawing/2014/main" id="{EAF87323-01FB-4DA4-B490-38D702D69317}"/>
              </a:ext>
            </a:extLst>
          </p:cNvPr>
          <p:cNvGraphicFramePr>
            <a:graphicFrameLocks noChangeAspect="1"/>
          </p:cNvGraphicFramePr>
          <p:nvPr/>
        </p:nvGraphicFramePr>
        <p:xfrm>
          <a:off x="5320331" y="4948431"/>
          <a:ext cx="1881747" cy="335404"/>
        </p:xfrm>
        <a:graphic>
          <a:graphicData uri="http://schemas.openxmlformats.org/presentationml/2006/ole">
            <mc:AlternateContent xmlns:mc="http://schemas.openxmlformats.org/markup-compatibility/2006">
              <mc:Choice xmlns:v="urn:schemas-microsoft-com:vml" Requires="v">
                <p:oleObj name="Equation" r:id="rId9" imgW="1371600" imgH="241300" progId="Equation.DSMT4">
                  <p:embed/>
                </p:oleObj>
              </mc:Choice>
              <mc:Fallback>
                <p:oleObj name="Equation" r:id="rId9" imgW="1371600" imgH="241300" progId="Equation.DSMT4">
                  <p:embed/>
                  <p:pic>
                    <p:nvPicPr>
                      <p:cNvPr id="15" name="Object 14">
                        <a:extLst>
                          <a:ext uri="{FF2B5EF4-FFF2-40B4-BE49-F238E27FC236}">
                            <a16:creationId xmlns:a16="http://schemas.microsoft.com/office/drawing/2014/main" id="{EAF87323-01FB-4DA4-B490-38D702D6931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20331" y="4948431"/>
                        <a:ext cx="1881747" cy="335404"/>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6F7BB42-4CC8-47D8-8F53-248286E82105}"/>
              </a:ext>
            </a:extLst>
          </p:cNvPr>
          <p:cNvSpPr txBox="1"/>
          <p:nvPr/>
        </p:nvSpPr>
        <p:spPr>
          <a:xfrm>
            <a:off x="5235490" y="5328603"/>
            <a:ext cx="6293490" cy="523220"/>
          </a:xfrm>
          <a:prstGeom prst="rect">
            <a:avLst/>
          </a:prstGeom>
          <a:noFill/>
        </p:spPr>
        <p:txBody>
          <a:bodyPr wrap="square" rtlCol="0">
            <a:spAutoFit/>
          </a:bodyPr>
          <a:lstStyle/>
          <a:p>
            <a:r>
              <a:rPr lang="en-US" sz="1400"/>
              <a:t>So the chemical reaction rate is is proportional to the difference in chemical potential things.  If we fill in the chemical potential of an ideal gas, this works out to:</a:t>
            </a:r>
            <a:endParaRPr lang="en-US" sz="1600"/>
          </a:p>
        </p:txBody>
      </p:sp>
      <p:sp>
        <p:nvSpPr>
          <p:cNvPr id="31" name="Title 1">
            <a:extLst>
              <a:ext uri="{FF2B5EF4-FFF2-40B4-BE49-F238E27FC236}">
                <a16:creationId xmlns:a16="http://schemas.microsoft.com/office/drawing/2014/main" id="{7EC21C5C-BC8B-479D-8529-B96F84982DE4}"/>
              </a:ext>
            </a:extLst>
          </p:cNvPr>
          <p:cNvSpPr txBox="1">
            <a:spLocks/>
          </p:cNvSpPr>
          <p:nvPr/>
        </p:nvSpPr>
        <p:spPr>
          <a:xfrm>
            <a:off x="3168977" y="57135"/>
            <a:ext cx="5854046" cy="527326"/>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a:t>
            </a:r>
            <a:endParaRPr lang="en-US" sz="4800" b="1" u="sng">
              <a:latin typeface="+mn-lt"/>
            </a:endParaRPr>
          </a:p>
        </p:txBody>
      </p:sp>
      <p:graphicFrame>
        <p:nvGraphicFramePr>
          <p:cNvPr id="5" name="Object 4">
            <a:extLst>
              <a:ext uri="{FF2B5EF4-FFF2-40B4-BE49-F238E27FC236}">
                <a16:creationId xmlns:a16="http://schemas.microsoft.com/office/drawing/2014/main" id="{F8F2DB2C-A5CC-44B0-81F9-20E1B92354CB}"/>
              </a:ext>
            </a:extLst>
          </p:cNvPr>
          <p:cNvGraphicFramePr>
            <a:graphicFrameLocks noChangeAspect="1"/>
          </p:cNvGraphicFramePr>
          <p:nvPr>
            <p:extLst>
              <p:ext uri="{D42A27DB-BD31-4B8C-83A1-F6EECF244321}">
                <p14:modId xmlns:p14="http://schemas.microsoft.com/office/powerpoint/2010/main" val="1435547460"/>
              </p:ext>
            </p:extLst>
          </p:nvPr>
        </p:nvGraphicFramePr>
        <p:xfrm>
          <a:off x="5320331" y="5945092"/>
          <a:ext cx="1239816" cy="652773"/>
        </p:xfrm>
        <a:graphic>
          <a:graphicData uri="http://schemas.openxmlformats.org/presentationml/2006/ole">
            <mc:AlternateContent xmlns:mc="http://schemas.openxmlformats.org/markup-compatibility/2006">
              <mc:Choice xmlns:v="urn:schemas-microsoft-com:vml" Requires="v">
                <p:oleObj name="Equation" r:id="rId11" imgW="863225" imgH="482391" progId="Equation.DSMT4">
                  <p:embed/>
                </p:oleObj>
              </mc:Choice>
              <mc:Fallback>
                <p:oleObj name="Equation" r:id="rId11" imgW="863225" imgH="482391" progId="Equation.DSMT4">
                  <p:embed/>
                  <p:pic>
                    <p:nvPicPr>
                      <p:cNvPr id="5" name="Object 4">
                        <a:extLst>
                          <a:ext uri="{FF2B5EF4-FFF2-40B4-BE49-F238E27FC236}">
                            <a16:creationId xmlns:a16="http://schemas.microsoft.com/office/drawing/2014/main" id="{F8F2DB2C-A5CC-44B0-81F9-20E1B92354C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320331" y="5945092"/>
                        <a:ext cx="1239816" cy="652773"/>
                      </a:xfrm>
                      <a:prstGeom prst="rect">
                        <a:avLst/>
                      </a:prstGeom>
                      <a:solidFill>
                        <a:srgbClr val="DFD9F5"/>
                      </a:solidFill>
                    </p:spPr>
                  </p:pic>
                </p:oleObj>
              </mc:Fallback>
            </mc:AlternateContent>
          </a:graphicData>
        </a:graphic>
      </p:graphicFrame>
      <p:sp>
        <p:nvSpPr>
          <p:cNvPr id="6" name="TextBox 5">
            <a:extLst>
              <a:ext uri="{FF2B5EF4-FFF2-40B4-BE49-F238E27FC236}">
                <a16:creationId xmlns:a16="http://schemas.microsoft.com/office/drawing/2014/main" id="{D0C58F81-53CC-4DB0-A44C-357511DE02AB}"/>
              </a:ext>
            </a:extLst>
          </p:cNvPr>
          <p:cNvSpPr txBox="1"/>
          <p:nvPr/>
        </p:nvSpPr>
        <p:spPr>
          <a:xfrm>
            <a:off x="7110642" y="5902146"/>
            <a:ext cx="4854803" cy="738664"/>
          </a:xfrm>
          <a:prstGeom prst="rect">
            <a:avLst/>
          </a:prstGeom>
          <a:noFill/>
        </p:spPr>
        <p:txBody>
          <a:bodyPr wrap="square" rtlCol="0">
            <a:spAutoFit/>
          </a:bodyPr>
          <a:lstStyle/>
          <a:p>
            <a:r>
              <a:rPr lang="en-US" sz="1400"/>
              <a:t>Which is similarish to the actual formula, which has no ln.  We’ll note that either formula satisfies the positive entropy production criteria, which is all that we really demand.</a:t>
            </a:r>
          </a:p>
        </p:txBody>
      </p:sp>
    </p:spTree>
    <p:extLst>
      <p:ext uri="{BB962C8B-B14F-4D97-AF65-F5344CB8AC3E}">
        <p14:creationId xmlns:p14="http://schemas.microsoft.com/office/powerpoint/2010/main" val="14011974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E26E527-3C75-4A11-8CE3-562BB8334764}"/>
              </a:ext>
            </a:extLst>
          </p:cNvPr>
          <p:cNvSpPr/>
          <p:nvPr/>
        </p:nvSpPr>
        <p:spPr>
          <a:xfrm>
            <a:off x="347220" y="707203"/>
            <a:ext cx="7731551" cy="553998"/>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Mechanical Example</a:t>
            </a:r>
          </a:p>
          <a:p>
            <a:r>
              <a:rPr lang="en-US" sz="1400"/>
              <a:t>Let’s reprise the analysis of a gas, open to the environment, with a weight on top.  Balances are:  </a:t>
            </a:r>
          </a:p>
        </p:txBody>
      </p:sp>
      <p:sp>
        <p:nvSpPr>
          <p:cNvPr id="14" name="TextBox 13">
            <a:extLst>
              <a:ext uri="{FF2B5EF4-FFF2-40B4-BE49-F238E27FC236}">
                <a16:creationId xmlns:a16="http://schemas.microsoft.com/office/drawing/2014/main" id="{F340621F-1E09-4AD9-BAB6-304EDFF36A4F}"/>
              </a:ext>
            </a:extLst>
          </p:cNvPr>
          <p:cNvSpPr txBox="1"/>
          <p:nvPr/>
        </p:nvSpPr>
        <p:spPr>
          <a:xfrm>
            <a:off x="234229" y="2687602"/>
            <a:ext cx="4168088" cy="738664"/>
          </a:xfrm>
          <a:prstGeom prst="rect">
            <a:avLst/>
          </a:prstGeom>
          <a:noFill/>
        </p:spPr>
        <p:txBody>
          <a:bodyPr wrap="square" rtlCol="0">
            <a:spAutoFit/>
          </a:bodyPr>
          <a:lstStyle/>
          <a:p>
            <a:r>
              <a:rPr lang="en-US" sz="1400"/>
              <a:t>Plugging into entropy balance (having beforehand quasi-maximized entropy by setting V</a:t>
            </a:r>
            <a:r>
              <a:rPr lang="en-US" sz="1400" baseline="-25000"/>
              <a:t>gas</a:t>
            </a:r>
            <a:r>
              <a:rPr lang="en-US" sz="1400"/>
              <a:t> and V</a:t>
            </a:r>
            <a:r>
              <a:rPr lang="en-US" sz="1400" baseline="-25000"/>
              <a:t>air</a:t>
            </a:r>
            <a:r>
              <a:rPr lang="en-US" sz="1400"/>
              <a:t> to their max values), we get: </a:t>
            </a:r>
            <a:endParaRPr lang="en-US" sz="1600"/>
          </a:p>
        </p:txBody>
      </p:sp>
      <p:graphicFrame>
        <p:nvGraphicFramePr>
          <p:cNvPr id="26" name="Object 25">
            <a:extLst>
              <a:ext uri="{FF2B5EF4-FFF2-40B4-BE49-F238E27FC236}">
                <a16:creationId xmlns:a16="http://schemas.microsoft.com/office/drawing/2014/main" id="{F3E8A874-6440-467D-8766-764FDA9C6066}"/>
              </a:ext>
            </a:extLst>
          </p:cNvPr>
          <p:cNvGraphicFramePr>
            <a:graphicFrameLocks noChangeAspect="1"/>
          </p:cNvGraphicFramePr>
          <p:nvPr/>
        </p:nvGraphicFramePr>
        <p:xfrm>
          <a:off x="5324806" y="5140837"/>
          <a:ext cx="2901950" cy="1476375"/>
        </p:xfrm>
        <a:graphic>
          <a:graphicData uri="http://schemas.openxmlformats.org/presentationml/2006/ole">
            <mc:AlternateContent xmlns:mc="http://schemas.openxmlformats.org/markup-compatibility/2006">
              <mc:Choice xmlns:v="urn:schemas-microsoft-com:vml" Requires="v">
                <p:oleObj name="Equation" r:id="rId3" imgW="2133360" imgH="1079280" progId="Equation.DSMT4">
                  <p:embed/>
                </p:oleObj>
              </mc:Choice>
              <mc:Fallback>
                <p:oleObj name="Equation" r:id="rId3" imgW="2133360" imgH="1079280" progId="Equation.DSMT4">
                  <p:embed/>
                  <p:pic>
                    <p:nvPicPr>
                      <p:cNvPr id="26" name="Object 25">
                        <a:extLst>
                          <a:ext uri="{FF2B5EF4-FFF2-40B4-BE49-F238E27FC236}">
                            <a16:creationId xmlns:a16="http://schemas.microsoft.com/office/drawing/2014/main" id="{F3E8A874-6440-467D-8766-764FDA9C6066}"/>
                          </a:ext>
                        </a:extLst>
                      </p:cNvPr>
                      <p:cNvPicPr>
                        <a:picLocks noChangeAspect="1" noChangeArrowheads="1"/>
                      </p:cNvPicPr>
                      <p:nvPr/>
                    </p:nvPicPr>
                    <p:blipFill>
                      <a:blip r:embed="rId4"/>
                      <a:srcRect/>
                      <a:stretch>
                        <a:fillRect/>
                      </a:stretch>
                    </p:blipFill>
                    <p:spPr bwMode="auto">
                      <a:xfrm>
                        <a:off x="5324806" y="5140837"/>
                        <a:ext cx="2901950" cy="1476375"/>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0163B5FF-96E9-4959-BA80-F8B0C05A0D7F}"/>
              </a:ext>
            </a:extLst>
          </p:cNvPr>
          <p:cNvSpPr txBox="1"/>
          <p:nvPr/>
        </p:nvSpPr>
        <p:spPr>
          <a:xfrm>
            <a:off x="5239339" y="2939409"/>
            <a:ext cx="6393338" cy="523220"/>
          </a:xfrm>
          <a:prstGeom prst="rect">
            <a:avLst/>
          </a:prstGeom>
          <a:noFill/>
        </p:spPr>
        <p:txBody>
          <a:bodyPr wrap="square" rtlCol="0">
            <a:spAutoFit/>
          </a:bodyPr>
          <a:lstStyle/>
          <a:p>
            <a:r>
              <a:rPr lang="en-US" sz="1400"/>
              <a:t>Then Onsager would say (can strictly justify the last two equalities by doing entropy balance on just gas and just air).</a:t>
            </a:r>
            <a:endParaRPr lang="en-US"/>
          </a:p>
        </p:txBody>
      </p:sp>
      <p:sp>
        <p:nvSpPr>
          <p:cNvPr id="30" name="TextBox 29">
            <a:extLst>
              <a:ext uri="{FF2B5EF4-FFF2-40B4-BE49-F238E27FC236}">
                <a16:creationId xmlns:a16="http://schemas.microsoft.com/office/drawing/2014/main" id="{63A29DBA-71A2-4B41-9401-53008F61A736}"/>
              </a:ext>
            </a:extLst>
          </p:cNvPr>
          <p:cNvSpPr txBox="1"/>
          <p:nvPr/>
        </p:nvSpPr>
        <p:spPr>
          <a:xfrm>
            <a:off x="5239339" y="4751393"/>
            <a:ext cx="6393338" cy="307777"/>
          </a:xfrm>
          <a:prstGeom prst="rect">
            <a:avLst/>
          </a:prstGeom>
          <a:noFill/>
        </p:spPr>
        <p:txBody>
          <a:bodyPr wrap="square" rtlCol="0">
            <a:spAutoFit/>
          </a:bodyPr>
          <a:lstStyle/>
          <a:p>
            <a:r>
              <a:rPr lang="en-US" sz="1400"/>
              <a:t>Plugging this into the lid’s momentum balance…we get an equation for its motion.</a:t>
            </a:r>
            <a:endParaRPr lang="en-US"/>
          </a:p>
        </p:txBody>
      </p:sp>
      <p:sp>
        <p:nvSpPr>
          <p:cNvPr id="31" name="Title 1">
            <a:extLst>
              <a:ext uri="{FF2B5EF4-FFF2-40B4-BE49-F238E27FC236}">
                <a16:creationId xmlns:a16="http://schemas.microsoft.com/office/drawing/2014/main" id="{AD91BFC7-43EE-487A-A16F-414785EA2308}"/>
              </a:ext>
            </a:extLst>
          </p:cNvPr>
          <p:cNvSpPr txBox="1">
            <a:spLocks/>
          </p:cNvSpPr>
          <p:nvPr/>
        </p:nvSpPr>
        <p:spPr>
          <a:xfrm>
            <a:off x="3168977" y="37758"/>
            <a:ext cx="5854046" cy="527326"/>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a:t>
            </a:r>
            <a:endParaRPr lang="en-US" sz="4800" b="1" u="sng">
              <a:latin typeface="+mn-lt"/>
            </a:endParaRPr>
          </a:p>
        </p:txBody>
      </p:sp>
      <p:graphicFrame>
        <p:nvGraphicFramePr>
          <p:cNvPr id="8" name="Object 7">
            <a:extLst>
              <a:ext uri="{FF2B5EF4-FFF2-40B4-BE49-F238E27FC236}">
                <a16:creationId xmlns:a16="http://schemas.microsoft.com/office/drawing/2014/main" id="{9D8907C3-5054-4941-84E1-CC0E3959C380}"/>
              </a:ext>
            </a:extLst>
          </p:cNvPr>
          <p:cNvGraphicFramePr>
            <a:graphicFrameLocks noChangeAspect="1"/>
          </p:cNvGraphicFramePr>
          <p:nvPr/>
        </p:nvGraphicFramePr>
        <p:xfrm>
          <a:off x="383809" y="1407786"/>
          <a:ext cx="7110499" cy="1035941"/>
        </p:xfrm>
        <a:graphic>
          <a:graphicData uri="http://schemas.openxmlformats.org/presentationml/2006/ole">
            <mc:AlternateContent xmlns:mc="http://schemas.openxmlformats.org/markup-compatibility/2006">
              <mc:Choice xmlns:v="urn:schemas-microsoft-com:vml" Requires="v">
                <p:oleObj name="Equation" r:id="rId5" imgW="5702300" imgH="838200" progId="Equation.DSMT4">
                  <p:embed/>
                </p:oleObj>
              </mc:Choice>
              <mc:Fallback>
                <p:oleObj name="Equation" r:id="rId5" imgW="5702300" imgH="838200" progId="Equation.DSMT4">
                  <p:embed/>
                  <p:pic>
                    <p:nvPicPr>
                      <p:cNvPr id="8" name="Object 7">
                        <a:extLst>
                          <a:ext uri="{FF2B5EF4-FFF2-40B4-BE49-F238E27FC236}">
                            <a16:creationId xmlns:a16="http://schemas.microsoft.com/office/drawing/2014/main" id="{9D8907C3-5054-4941-84E1-CC0E3959C38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3809" y="1407786"/>
                        <a:ext cx="7110499" cy="1035941"/>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0F400330-A5E9-45C2-994C-A32611D9A2F3}"/>
              </a:ext>
            </a:extLst>
          </p:cNvPr>
          <p:cNvGraphicFramePr>
            <a:graphicFrameLocks noChangeAspect="1"/>
          </p:cNvGraphicFramePr>
          <p:nvPr/>
        </p:nvGraphicFramePr>
        <p:xfrm>
          <a:off x="326050" y="3475265"/>
          <a:ext cx="4641850" cy="2906713"/>
        </p:xfrm>
        <a:graphic>
          <a:graphicData uri="http://schemas.openxmlformats.org/presentationml/2006/ole">
            <mc:AlternateContent xmlns:mc="http://schemas.openxmlformats.org/markup-compatibility/2006">
              <mc:Choice xmlns:v="urn:schemas-microsoft-com:vml" Requires="v">
                <p:oleObj name="Equation" r:id="rId7" imgW="3784320" imgH="2323800" progId="Equation.DSMT4">
                  <p:embed/>
                </p:oleObj>
              </mc:Choice>
              <mc:Fallback>
                <p:oleObj name="Equation" r:id="rId7" imgW="3784320" imgH="2323800" progId="Equation.DSMT4">
                  <p:embed/>
                  <p:pic>
                    <p:nvPicPr>
                      <p:cNvPr id="11" name="Object 10">
                        <a:extLst>
                          <a:ext uri="{FF2B5EF4-FFF2-40B4-BE49-F238E27FC236}">
                            <a16:creationId xmlns:a16="http://schemas.microsoft.com/office/drawing/2014/main" id="{0F400330-A5E9-45C2-994C-A32611D9A2F3}"/>
                          </a:ext>
                        </a:extLst>
                      </p:cNvPr>
                      <p:cNvPicPr>
                        <a:picLocks noChangeAspect="1" noChangeArrowheads="1"/>
                      </p:cNvPicPr>
                      <p:nvPr/>
                    </p:nvPicPr>
                    <p:blipFill>
                      <a:blip r:embed="rId8"/>
                      <a:srcRect/>
                      <a:stretch>
                        <a:fillRect/>
                      </a:stretch>
                    </p:blipFill>
                    <p:spPr bwMode="auto">
                      <a:xfrm>
                        <a:off x="326050" y="3475265"/>
                        <a:ext cx="4641850" cy="2906713"/>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5ABF0FDB-DD83-4F52-A1BA-9A42F9675CEA}"/>
              </a:ext>
            </a:extLst>
          </p:cNvPr>
          <p:cNvGraphicFramePr>
            <a:graphicFrameLocks noChangeAspect="1"/>
          </p:cNvGraphicFramePr>
          <p:nvPr/>
        </p:nvGraphicFramePr>
        <p:xfrm>
          <a:off x="5324806" y="3574605"/>
          <a:ext cx="1609394" cy="1086722"/>
        </p:xfrm>
        <a:graphic>
          <a:graphicData uri="http://schemas.openxmlformats.org/presentationml/2006/ole">
            <mc:AlternateContent xmlns:mc="http://schemas.openxmlformats.org/markup-compatibility/2006">
              <mc:Choice xmlns:v="urn:schemas-microsoft-com:vml" Requires="v">
                <p:oleObj name="Equation" r:id="rId9" imgW="1181100" imgH="787400" progId="Equation.DSMT4">
                  <p:embed/>
                </p:oleObj>
              </mc:Choice>
              <mc:Fallback>
                <p:oleObj name="Equation" r:id="rId9" imgW="1181100" imgH="787400" progId="Equation.DSMT4">
                  <p:embed/>
                  <p:pic>
                    <p:nvPicPr>
                      <p:cNvPr id="15" name="Object 14">
                        <a:extLst>
                          <a:ext uri="{FF2B5EF4-FFF2-40B4-BE49-F238E27FC236}">
                            <a16:creationId xmlns:a16="http://schemas.microsoft.com/office/drawing/2014/main" id="{5ABF0FDB-DD83-4F52-A1BA-9A42F9675CE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24806" y="3574605"/>
                        <a:ext cx="1609394" cy="1086722"/>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0FF7C4D6-A972-4CBA-8C19-BBDD57F4ED9E}"/>
              </a:ext>
            </a:extLst>
          </p:cNvPr>
          <p:cNvSpPr txBox="1"/>
          <p:nvPr/>
        </p:nvSpPr>
        <p:spPr>
          <a:xfrm>
            <a:off x="8846768" y="5252178"/>
            <a:ext cx="2579281" cy="1169551"/>
          </a:xfrm>
          <a:prstGeom prst="rect">
            <a:avLst/>
          </a:prstGeom>
          <a:noFill/>
        </p:spPr>
        <p:txBody>
          <a:bodyPr wrap="square" rtlCol="0">
            <a:spAutoFit/>
          </a:bodyPr>
          <a:lstStyle/>
          <a:p>
            <a:r>
              <a:rPr lang="en-US" sz="1400"/>
              <a:t>Will observe that the oscillations will die down, thanks to presence of L</a:t>
            </a:r>
            <a:r>
              <a:rPr lang="en-US" sz="1400" baseline="-25000"/>
              <a:t>2</a:t>
            </a:r>
            <a:r>
              <a:rPr lang="en-US" sz="1400"/>
              <a:t>, and volume will come to rest at point where forces on the lid do match.</a:t>
            </a:r>
            <a:endParaRPr lang="en-US"/>
          </a:p>
        </p:txBody>
      </p:sp>
      <p:pic>
        <p:nvPicPr>
          <p:cNvPr id="2" name="Picture 1">
            <a:extLst>
              <a:ext uri="{FF2B5EF4-FFF2-40B4-BE49-F238E27FC236}">
                <a16:creationId xmlns:a16="http://schemas.microsoft.com/office/drawing/2014/main" id="{3E406726-E1B0-0BC0-415D-EB63988DDE90}"/>
              </a:ext>
            </a:extLst>
          </p:cNvPr>
          <p:cNvPicPr>
            <a:picLocks noChangeAspect="1"/>
          </p:cNvPicPr>
          <p:nvPr/>
        </p:nvPicPr>
        <p:blipFill>
          <a:blip r:embed="rId11"/>
          <a:stretch>
            <a:fillRect/>
          </a:stretch>
        </p:blipFill>
        <p:spPr>
          <a:xfrm>
            <a:off x="8332233" y="855196"/>
            <a:ext cx="3391373" cy="1590897"/>
          </a:xfrm>
          <a:prstGeom prst="rect">
            <a:avLst/>
          </a:prstGeom>
        </p:spPr>
      </p:pic>
    </p:spTree>
    <p:extLst>
      <p:ext uri="{BB962C8B-B14F-4D97-AF65-F5344CB8AC3E}">
        <p14:creationId xmlns:p14="http://schemas.microsoft.com/office/powerpoint/2010/main" val="188699471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2844332" y="24385"/>
            <a:ext cx="6443069" cy="637674"/>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Laws of Thermodynamics (continuum)</a:t>
            </a:r>
            <a:endParaRPr lang="en-US" sz="4800" b="1" u="sng">
              <a:latin typeface="+mn-lt"/>
            </a:endParaRPr>
          </a:p>
        </p:txBody>
      </p:sp>
      <p:sp>
        <p:nvSpPr>
          <p:cNvPr id="8" name="TextBox 7">
            <a:extLst>
              <a:ext uri="{FF2B5EF4-FFF2-40B4-BE49-F238E27FC236}">
                <a16:creationId xmlns:a16="http://schemas.microsoft.com/office/drawing/2014/main" id="{C37A6E31-88E5-45AC-A361-CDEA7F8841D2}"/>
              </a:ext>
            </a:extLst>
          </p:cNvPr>
          <p:cNvSpPr txBox="1"/>
          <p:nvPr/>
        </p:nvSpPr>
        <p:spPr>
          <a:xfrm>
            <a:off x="416448" y="792326"/>
            <a:ext cx="11636122" cy="584775"/>
          </a:xfrm>
          <a:prstGeom prst="rect">
            <a:avLst/>
          </a:prstGeom>
          <a:noFill/>
        </p:spPr>
        <p:txBody>
          <a:bodyPr wrap="square" rtlCol="0">
            <a:spAutoFit/>
          </a:bodyPr>
          <a:lstStyle/>
          <a:p>
            <a:r>
              <a:rPr lang="en-US" sz="1600"/>
              <a:t>The balance equations presented in beginning were somewhat ad hoc.  I’d like to put them on a firmer basis from mechanics.  We will define the macroscopic values of particle number, momentum, energy, etc., in terms of a microscopic time average over interval </a:t>
            </a:r>
            <a:r>
              <a:rPr lang="el-GR" sz="1600"/>
              <a:t>τ</a:t>
            </a:r>
            <a:r>
              <a:rPr lang="en-US" sz="1600"/>
              <a:t>.  </a:t>
            </a:r>
            <a:endParaRPr lang="en-US"/>
          </a:p>
        </p:txBody>
      </p:sp>
      <p:graphicFrame>
        <p:nvGraphicFramePr>
          <p:cNvPr id="18" name="Object 17">
            <a:extLst>
              <a:ext uri="{FF2B5EF4-FFF2-40B4-BE49-F238E27FC236}">
                <a16:creationId xmlns:a16="http://schemas.microsoft.com/office/drawing/2014/main" id="{748CA2FE-8A00-4676-8FA8-4795F97F226B}"/>
              </a:ext>
            </a:extLst>
          </p:cNvPr>
          <p:cNvGraphicFramePr>
            <a:graphicFrameLocks noChangeAspect="1"/>
          </p:cNvGraphicFramePr>
          <p:nvPr>
            <p:extLst>
              <p:ext uri="{D42A27DB-BD31-4B8C-83A1-F6EECF244321}">
                <p14:modId xmlns:p14="http://schemas.microsoft.com/office/powerpoint/2010/main" val="2625956709"/>
              </p:ext>
            </p:extLst>
          </p:nvPr>
        </p:nvGraphicFramePr>
        <p:xfrm>
          <a:off x="494719" y="2374450"/>
          <a:ext cx="3984625" cy="603250"/>
        </p:xfrm>
        <a:graphic>
          <a:graphicData uri="http://schemas.openxmlformats.org/presentationml/2006/ole">
            <mc:AlternateContent xmlns:mc="http://schemas.openxmlformats.org/markup-compatibility/2006">
              <mc:Choice xmlns:v="urn:schemas-microsoft-com:vml" Requires="v">
                <p:oleObj name="Equation" r:id="rId2" imgW="3111480" imgH="469800" progId="Equation.DSMT4">
                  <p:embed/>
                </p:oleObj>
              </mc:Choice>
              <mc:Fallback>
                <p:oleObj name="Equation" r:id="rId2" imgW="3111480" imgH="469800" progId="Equation.DSMT4">
                  <p:embed/>
                  <p:pic>
                    <p:nvPicPr>
                      <p:cNvPr id="18" name="Object 17">
                        <a:extLst>
                          <a:ext uri="{FF2B5EF4-FFF2-40B4-BE49-F238E27FC236}">
                            <a16:creationId xmlns:a16="http://schemas.microsoft.com/office/drawing/2014/main" id="{748CA2FE-8A00-4676-8FA8-4795F97F226B}"/>
                          </a:ext>
                        </a:extLst>
                      </p:cNvPr>
                      <p:cNvPicPr>
                        <a:picLocks noChangeAspect="1" noChangeArrowheads="1"/>
                      </p:cNvPicPr>
                      <p:nvPr/>
                    </p:nvPicPr>
                    <p:blipFill>
                      <a:blip r:embed="rId3"/>
                      <a:srcRect/>
                      <a:stretch>
                        <a:fillRect/>
                      </a:stretch>
                    </p:blipFill>
                    <p:spPr bwMode="auto">
                      <a:xfrm>
                        <a:off x="494719" y="2374450"/>
                        <a:ext cx="3984625" cy="603250"/>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9E7E48F3-06DB-4110-93D7-6F3ECB696CF7}"/>
              </a:ext>
            </a:extLst>
          </p:cNvPr>
          <p:cNvSpPr txBox="1"/>
          <p:nvPr/>
        </p:nvSpPr>
        <p:spPr>
          <a:xfrm>
            <a:off x="416448" y="1659768"/>
            <a:ext cx="5325325" cy="584775"/>
          </a:xfrm>
          <a:prstGeom prst="rect">
            <a:avLst/>
          </a:prstGeom>
          <a:noFill/>
        </p:spPr>
        <p:txBody>
          <a:bodyPr wrap="square" rtlCol="0">
            <a:spAutoFit/>
          </a:bodyPr>
          <a:lstStyle/>
          <a:p>
            <a:r>
              <a:rPr lang="en-US" b="1"/>
              <a:t>Particle Balance Equation</a:t>
            </a:r>
          </a:p>
          <a:p>
            <a:r>
              <a:rPr lang="en-US" sz="1400"/>
              <a:t>We’ll define the time-average density of particles, of species k, to be:</a:t>
            </a:r>
            <a:endParaRPr lang="en-US" sz="1600"/>
          </a:p>
        </p:txBody>
      </p:sp>
      <p:sp>
        <p:nvSpPr>
          <p:cNvPr id="19" name="TextBox 18">
            <a:extLst>
              <a:ext uri="{FF2B5EF4-FFF2-40B4-BE49-F238E27FC236}">
                <a16:creationId xmlns:a16="http://schemas.microsoft.com/office/drawing/2014/main" id="{FD0A32C4-AA84-4CB2-A09B-606E69799DD3}"/>
              </a:ext>
            </a:extLst>
          </p:cNvPr>
          <p:cNvSpPr txBox="1"/>
          <p:nvPr/>
        </p:nvSpPr>
        <p:spPr>
          <a:xfrm>
            <a:off x="423599" y="3104082"/>
            <a:ext cx="6207872" cy="307777"/>
          </a:xfrm>
          <a:prstGeom prst="rect">
            <a:avLst/>
          </a:prstGeom>
          <a:noFill/>
        </p:spPr>
        <p:txBody>
          <a:bodyPr wrap="square" rtlCol="0">
            <a:spAutoFit/>
          </a:bodyPr>
          <a:lstStyle/>
          <a:p>
            <a:r>
              <a:rPr lang="en-US" sz="1400"/>
              <a:t>Taking the time-derivative of this expression,</a:t>
            </a:r>
          </a:p>
        </p:txBody>
      </p:sp>
      <p:graphicFrame>
        <p:nvGraphicFramePr>
          <p:cNvPr id="25" name="Object 24">
            <a:extLst>
              <a:ext uri="{FF2B5EF4-FFF2-40B4-BE49-F238E27FC236}">
                <a16:creationId xmlns:a16="http://schemas.microsoft.com/office/drawing/2014/main" id="{79BB352A-BC46-43F4-899E-7A98925216E5}"/>
              </a:ext>
            </a:extLst>
          </p:cNvPr>
          <p:cNvGraphicFramePr>
            <a:graphicFrameLocks noChangeAspect="1"/>
          </p:cNvGraphicFramePr>
          <p:nvPr>
            <p:extLst>
              <p:ext uri="{D42A27DB-BD31-4B8C-83A1-F6EECF244321}">
                <p14:modId xmlns:p14="http://schemas.microsoft.com/office/powerpoint/2010/main" val="2368813753"/>
              </p:ext>
            </p:extLst>
          </p:nvPr>
        </p:nvGraphicFramePr>
        <p:xfrm>
          <a:off x="463020" y="5991201"/>
          <a:ext cx="2616090" cy="523218"/>
        </p:xfrm>
        <a:graphic>
          <a:graphicData uri="http://schemas.openxmlformats.org/presentationml/2006/ole">
            <mc:AlternateContent xmlns:mc="http://schemas.openxmlformats.org/markup-compatibility/2006">
              <mc:Choice xmlns:v="urn:schemas-microsoft-com:vml" Requires="v">
                <p:oleObj name="Equation" r:id="rId4" imgW="2082800" imgH="419100" progId="Equation.DSMT4">
                  <p:embed/>
                </p:oleObj>
              </mc:Choice>
              <mc:Fallback>
                <p:oleObj name="Equation" r:id="rId4" imgW="2082800" imgH="419100" progId="Equation.DSMT4">
                  <p:embed/>
                  <p:pic>
                    <p:nvPicPr>
                      <p:cNvPr id="25" name="Object 24">
                        <a:extLst>
                          <a:ext uri="{FF2B5EF4-FFF2-40B4-BE49-F238E27FC236}">
                            <a16:creationId xmlns:a16="http://schemas.microsoft.com/office/drawing/2014/main" id="{79BB352A-BC46-43F4-899E-7A98925216E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3020" y="5991201"/>
                        <a:ext cx="2616090" cy="523218"/>
                      </a:xfrm>
                      <a:prstGeom prst="rect">
                        <a:avLst/>
                      </a:prstGeom>
                      <a:solidFill>
                        <a:srgbClr val="CCFFCC"/>
                      </a:solidFill>
                    </p:spPr>
                  </p:pic>
                </p:oleObj>
              </mc:Fallback>
            </mc:AlternateContent>
          </a:graphicData>
        </a:graphic>
      </p:graphicFrame>
      <p:graphicFrame>
        <p:nvGraphicFramePr>
          <p:cNvPr id="32" name="Object 31">
            <a:extLst>
              <a:ext uri="{FF2B5EF4-FFF2-40B4-BE49-F238E27FC236}">
                <a16:creationId xmlns:a16="http://schemas.microsoft.com/office/drawing/2014/main" id="{0F77FDFD-45A5-4C79-A2D6-FEDC0DD85A58}"/>
              </a:ext>
            </a:extLst>
          </p:cNvPr>
          <p:cNvGraphicFramePr>
            <a:graphicFrameLocks noChangeAspect="1"/>
          </p:cNvGraphicFramePr>
          <p:nvPr>
            <p:extLst>
              <p:ext uri="{D42A27DB-BD31-4B8C-83A1-F6EECF244321}">
                <p14:modId xmlns:p14="http://schemas.microsoft.com/office/powerpoint/2010/main" val="4089098653"/>
              </p:ext>
            </p:extLst>
          </p:nvPr>
        </p:nvGraphicFramePr>
        <p:xfrm>
          <a:off x="494719" y="4585515"/>
          <a:ext cx="4179888" cy="461963"/>
        </p:xfrm>
        <a:graphic>
          <a:graphicData uri="http://schemas.openxmlformats.org/presentationml/2006/ole">
            <mc:AlternateContent xmlns:mc="http://schemas.openxmlformats.org/markup-compatibility/2006">
              <mc:Choice xmlns:v="urn:schemas-microsoft-com:vml" Requires="v">
                <p:oleObj name="Equation" r:id="rId6" imgW="3098520" imgH="342720" progId="Equation.DSMT4">
                  <p:embed/>
                </p:oleObj>
              </mc:Choice>
              <mc:Fallback>
                <p:oleObj name="Equation" r:id="rId6" imgW="3098520" imgH="342720" progId="Equation.DSMT4">
                  <p:embed/>
                  <p:pic>
                    <p:nvPicPr>
                      <p:cNvPr id="32" name="Object 31">
                        <a:extLst>
                          <a:ext uri="{FF2B5EF4-FFF2-40B4-BE49-F238E27FC236}">
                            <a16:creationId xmlns:a16="http://schemas.microsoft.com/office/drawing/2014/main" id="{0F77FDFD-45A5-4C79-A2D6-FEDC0DD85A58}"/>
                          </a:ext>
                        </a:extLst>
                      </p:cNvPr>
                      <p:cNvPicPr>
                        <a:picLocks noChangeAspect="1" noChangeArrowheads="1"/>
                      </p:cNvPicPr>
                      <p:nvPr/>
                    </p:nvPicPr>
                    <p:blipFill>
                      <a:blip r:embed="rId7"/>
                      <a:srcRect/>
                      <a:stretch>
                        <a:fillRect/>
                      </a:stretch>
                    </p:blipFill>
                    <p:spPr bwMode="auto">
                      <a:xfrm>
                        <a:off x="494719" y="4585515"/>
                        <a:ext cx="4179888" cy="461963"/>
                      </a:xfrm>
                      <a:prstGeom prst="rect">
                        <a:avLst/>
                      </a:prstGeom>
                      <a:noFill/>
                    </p:spPr>
                  </p:pic>
                </p:oleObj>
              </mc:Fallback>
            </mc:AlternateContent>
          </a:graphicData>
        </a:graphic>
      </p:graphicFrame>
      <p:sp>
        <p:nvSpPr>
          <p:cNvPr id="43" name="TextBox 42">
            <a:extLst>
              <a:ext uri="{FF2B5EF4-FFF2-40B4-BE49-F238E27FC236}">
                <a16:creationId xmlns:a16="http://schemas.microsoft.com/office/drawing/2014/main" id="{E83B3DA2-67E3-46B5-B267-2F8A51063740}"/>
              </a:ext>
            </a:extLst>
          </p:cNvPr>
          <p:cNvSpPr txBox="1"/>
          <p:nvPr/>
        </p:nvSpPr>
        <p:spPr>
          <a:xfrm>
            <a:off x="8059620" y="1607324"/>
            <a:ext cx="3195687" cy="800219"/>
          </a:xfrm>
          <a:prstGeom prst="rect">
            <a:avLst/>
          </a:prstGeom>
          <a:noFill/>
        </p:spPr>
        <p:txBody>
          <a:bodyPr wrap="square" rtlCol="0">
            <a:spAutoFit/>
          </a:bodyPr>
          <a:lstStyle/>
          <a:p>
            <a:r>
              <a:rPr lang="en-US" b="1"/>
              <a:t>Charge Balance Equation</a:t>
            </a:r>
          </a:p>
          <a:p>
            <a:r>
              <a:rPr lang="en-US" sz="1400"/>
              <a:t>We’ll define the time-average charge density of particles:</a:t>
            </a:r>
            <a:endParaRPr lang="en-US" sz="1600"/>
          </a:p>
        </p:txBody>
      </p:sp>
      <p:sp>
        <p:nvSpPr>
          <p:cNvPr id="44" name="TextBox 43">
            <a:extLst>
              <a:ext uri="{FF2B5EF4-FFF2-40B4-BE49-F238E27FC236}">
                <a16:creationId xmlns:a16="http://schemas.microsoft.com/office/drawing/2014/main" id="{5C5E2EC0-EC96-4535-BA0E-7EAE42F98B74}"/>
              </a:ext>
            </a:extLst>
          </p:cNvPr>
          <p:cNvSpPr txBox="1"/>
          <p:nvPr/>
        </p:nvSpPr>
        <p:spPr>
          <a:xfrm>
            <a:off x="8101475" y="2979178"/>
            <a:ext cx="4236332" cy="307777"/>
          </a:xfrm>
          <a:prstGeom prst="rect">
            <a:avLst/>
          </a:prstGeom>
          <a:noFill/>
        </p:spPr>
        <p:txBody>
          <a:bodyPr wrap="square" rtlCol="0">
            <a:spAutoFit/>
          </a:bodyPr>
          <a:lstStyle/>
          <a:p>
            <a:r>
              <a:rPr lang="en-US" sz="1400"/>
              <a:t>Differentiating gives us the charge current density:</a:t>
            </a:r>
          </a:p>
        </p:txBody>
      </p:sp>
      <p:graphicFrame>
        <p:nvGraphicFramePr>
          <p:cNvPr id="45" name="Object 44">
            <a:extLst>
              <a:ext uri="{FF2B5EF4-FFF2-40B4-BE49-F238E27FC236}">
                <a16:creationId xmlns:a16="http://schemas.microsoft.com/office/drawing/2014/main" id="{575780DE-E707-42BA-9936-44E0C2DC08F3}"/>
              </a:ext>
            </a:extLst>
          </p:cNvPr>
          <p:cNvGraphicFramePr>
            <a:graphicFrameLocks noChangeAspect="1"/>
          </p:cNvGraphicFramePr>
          <p:nvPr>
            <p:extLst>
              <p:ext uri="{D42A27DB-BD31-4B8C-83A1-F6EECF244321}">
                <p14:modId xmlns:p14="http://schemas.microsoft.com/office/powerpoint/2010/main" val="2572016027"/>
              </p:ext>
            </p:extLst>
          </p:nvPr>
        </p:nvGraphicFramePr>
        <p:xfrm>
          <a:off x="8202998" y="4442137"/>
          <a:ext cx="1803400" cy="492125"/>
        </p:xfrm>
        <a:graphic>
          <a:graphicData uri="http://schemas.openxmlformats.org/presentationml/2006/ole">
            <mc:AlternateContent xmlns:mc="http://schemas.openxmlformats.org/markup-compatibility/2006">
              <mc:Choice xmlns:v="urn:schemas-microsoft-com:vml" Requires="v">
                <p:oleObj name="Equation" r:id="rId8" imgW="1434960" imgH="393480" progId="Equation.DSMT4">
                  <p:embed/>
                </p:oleObj>
              </mc:Choice>
              <mc:Fallback>
                <p:oleObj name="Equation" r:id="rId8" imgW="1434960" imgH="393480" progId="Equation.DSMT4">
                  <p:embed/>
                  <p:pic>
                    <p:nvPicPr>
                      <p:cNvPr id="45" name="Object 44">
                        <a:extLst>
                          <a:ext uri="{FF2B5EF4-FFF2-40B4-BE49-F238E27FC236}">
                            <a16:creationId xmlns:a16="http://schemas.microsoft.com/office/drawing/2014/main" id="{575780DE-E707-42BA-9936-44E0C2DC08F3}"/>
                          </a:ext>
                        </a:extLst>
                      </p:cNvPr>
                      <p:cNvPicPr>
                        <a:picLocks noChangeAspect="1" noChangeArrowheads="1"/>
                      </p:cNvPicPr>
                      <p:nvPr/>
                    </p:nvPicPr>
                    <p:blipFill>
                      <a:blip r:embed="rId9"/>
                      <a:srcRect/>
                      <a:stretch>
                        <a:fillRect/>
                      </a:stretch>
                    </p:blipFill>
                    <p:spPr bwMode="auto">
                      <a:xfrm>
                        <a:off x="8202998" y="4442137"/>
                        <a:ext cx="1803400" cy="492125"/>
                      </a:xfrm>
                      <a:prstGeom prst="rect">
                        <a:avLst/>
                      </a:prstGeom>
                      <a:solidFill>
                        <a:srgbClr val="CCFFCC"/>
                      </a:solidFill>
                    </p:spPr>
                  </p:pic>
                </p:oleObj>
              </mc:Fallback>
            </mc:AlternateContent>
          </a:graphicData>
        </a:graphic>
      </p:graphicFrame>
      <p:graphicFrame>
        <p:nvGraphicFramePr>
          <p:cNvPr id="46" name="Object 45">
            <a:extLst>
              <a:ext uri="{FF2B5EF4-FFF2-40B4-BE49-F238E27FC236}">
                <a16:creationId xmlns:a16="http://schemas.microsoft.com/office/drawing/2014/main" id="{B1E229CC-24FF-4271-B8E1-703C6976D181}"/>
              </a:ext>
            </a:extLst>
          </p:cNvPr>
          <p:cNvGraphicFramePr>
            <a:graphicFrameLocks noChangeAspect="1"/>
          </p:cNvGraphicFramePr>
          <p:nvPr>
            <p:extLst>
              <p:ext uri="{D42A27DB-BD31-4B8C-83A1-F6EECF244321}">
                <p14:modId xmlns:p14="http://schemas.microsoft.com/office/powerpoint/2010/main" val="3903227764"/>
              </p:ext>
            </p:extLst>
          </p:nvPr>
        </p:nvGraphicFramePr>
        <p:xfrm>
          <a:off x="8181361" y="3484113"/>
          <a:ext cx="1727200" cy="463550"/>
        </p:xfrm>
        <a:graphic>
          <a:graphicData uri="http://schemas.openxmlformats.org/presentationml/2006/ole">
            <mc:AlternateContent xmlns:mc="http://schemas.openxmlformats.org/markup-compatibility/2006">
              <mc:Choice xmlns:v="urn:schemas-microsoft-com:vml" Requires="v">
                <p:oleObj name="Equation" r:id="rId10" imgW="1282680" imgH="342720" progId="Equation.DSMT4">
                  <p:embed/>
                </p:oleObj>
              </mc:Choice>
              <mc:Fallback>
                <p:oleObj name="Equation" r:id="rId10" imgW="1282680" imgH="342720" progId="Equation.DSMT4">
                  <p:embed/>
                  <p:pic>
                    <p:nvPicPr>
                      <p:cNvPr id="46" name="Object 45">
                        <a:extLst>
                          <a:ext uri="{FF2B5EF4-FFF2-40B4-BE49-F238E27FC236}">
                            <a16:creationId xmlns:a16="http://schemas.microsoft.com/office/drawing/2014/main" id="{B1E229CC-24FF-4271-B8E1-703C6976D181}"/>
                          </a:ext>
                        </a:extLst>
                      </p:cNvPr>
                      <p:cNvPicPr>
                        <a:picLocks noChangeAspect="1" noChangeArrowheads="1"/>
                      </p:cNvPicPr>
                      <p:nvPr/>
                    </p:nvPicPr>
                    <p:blipFill>
                      <a:blip r:embed="rId11"/>
                      <a:srcRect/>
                      <a:stretch>
                        <a:fillRect/>
                      </a:stretch>
                    </p:blipFill>
                    <p:spPr bwMode="auto">
                      <a:xfrm>
                        <a:off x="8181361" y="3484113"/>
                        <a:ext cx="1727200" cy="463550"/>
                      </a:xfrm>
                      <a:prstGeom prst="rect">
                        <a:avLst/>
                      </a:prstGeom>
                      <a:noFill/>
                    </p:spPr>
                  </p:pic>
                </p:oleObj>
              </mc:Fallback>
            </mc:AlternateContent>
          </a:graphicData>
        </a:graphic>
      </p:graphicFrame>
      <p:sp>
        <p:nvSpPr>
          <p:cNvPr id="47" name="TextBox 46">
            <a:extLst>
              <a:ext uri="{FF2B5EF4-FFF2-40B4-BE49-F238E27FC236}">
                <a16:creationId xmlns:a16="http://schemas.microsoft.com/office/drawing/2014/main" id="{D4E524DA-8706-4719-892C-5F041C6054E2}"/>
              </a:ext>
            </a:extLst>
          </p:cNvPr>
          <p:cNvSpPr txBox="1"/>
          <p:nvPr/>
        </p:nvSpPr>
        <p:spPr>
          <a:xfrm>
            <a:off x="8130659" y="4004093"/>
            <a:ext cx="1567995" cy="307777"/>
          </a:xfrm>
          <a:prstGeom prst="rect">
            <a:avLst/>
          </a:prstGeom>
          <a:noFill/>
        </p:spPr>
        <p:txBody>
          <a:bodyPr wrap="square" rtlCol="0">
            <a:spAutoFit/>
          </a:bodyPr>
          <a:lstStyle/>
          <a:p>
            <a:r>
              <a:rPr lang="en-US" sz="1400"/>
              <a:t>And get:</a:t>
            </a:r>
          </a:p>
        </p:txBody>
      </p:sp>
      <p:graphicFrame>
        <p:nvGraphicFramePr>
          <p:cNvPr id="51" name="Object 50">
            <a:extLst>
              <a:ext uri="{FF2B5EF4-FFF2-40B4-BE49-F238E27FC236}">
                <a16:creationId xmlns:a16="http://schemas.microsoft.com/office/drawing/2014/main" id="{4E8D25FF-CE32-4644-B27D-9BC7CC3D9F60}"/>
              </a:ext>
            </a:extLst>
          </p:cNvPr>
          <p:cNvGraphicFramePr>
            <a:graphicFrameLocks noChangeAspect="1"/>
          </p:cNvGraphicFramePr>
          <p:nvPr>
            <p:extLst>
              <p:ext uri="{D42A27DB-BD31-4B8C-83A1-F6EECF244321}">
                <p14:modId xmlns:p14="http://schemas.microsoft.com/office/powerpoint/2010/main" val="3728898925"/>
              </p:ext>
            </p:extLst>
          </p:nvPr>
        </p:nvGraphicFramePr>
        <p:xfrm>
          <a:off x="8116950" y="2505060"/>
          <a:ext cx="1574800" cy="414337"/>
        </p:xfrm>
        <a:graphic>
          <a:graphicData uri="http://schemas.openxmlformats.org/presentationml/2006/ole">
            <mc:AlternateContent xmlns:mc="http://schemas.openxmlformats.org/markup-compatibility/2006">
              <mc:Choice xmlns:v="urn:schemas-microsoft-com:vml" Requires="v">
                <p:oleObj name="Equation" r:id="rId12" imgW="1307880" imgH="342720" progId="Equation.DSMT4">
                  <p:embed/>
                </p:oleObj>
              </mc:Choice>
              <mc:Fallback>
                <p:oleObj name="Equation" r:id="rId12" imgW="1307880" imgH="342720" progId="Equation.DSMT4">
                  <p:embed/>
                  <p:pic>
                    <p:nvPicPr>
                      <p:cNvPr id="51" name="Object 50">
                        <a:extLst>
                          <a:ext uri="{FF2B5EF4-FFF2-40B4-BE49-F238E27FC236}">
                            <a16:creationId xmlns:a16="http://schemas.microsoft.com/office/drawing/2014/main" id="{4E8D25FF-CE32-4644-B27D-9BC7CC3D9F60}"/>
                          </a:ext>
                        </a:extLst>
                      </p:cNvPr>
                      <p:cNvPicPr>
                        <a:picLocks noChangeAspect="1" noChangeArrowheads="1"/>
                      </p:cNvPicPr>
                      <p:nvPr/>
                    </p:nvPicPr>
                    <p:blipFill>
                      <a:blip r:embed="rId13"/>
                      <a:srcRect/>
                      <a:stretch>
                        <a:fillRect/>
                      </a:stretch>
                    </p:blipFill>
                    <p:spPr bwMode="auto">
                      <a:xfrm>
                        <a:off x="8116950" y="2505060"/>
                        <a:ext cx="1574800" cy="414337"/>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3FD62B0C-1290-4FEE-8405-F6F2FC016E46}"/>
              </a:ext>
            </a:extLst>
          </p:cNvPr>
          <p:cNvSpPr txBox="1"/>
          <p:nvPr/>
        </p:nvSpPr>
        <p:spPr>
          <a:xfrm>
            <a:off x="416448" y="5109909"/>
            <a:ext cx="6522832" cy="738664"/>
          </a:xfrm>
          <a:prstGeom prst="rect">
            <a:avLst/>
          </a:prstGeom>
          <a:noFill/>
        </p:spPr>
        <p:txBody>
          <a:bodyPr wrap="square" rtlCol="0">
            <a:spAutoFit/>
          </a:bodyPr>
          <a:lstStyle/>
          <a:p>
            <a:r>
              <a:rPr lang="en-US" sz="1400"/>
              <a:t>Where v</a:t>
            </a:r>
            <a:r>
              <a:rPr lang="en-US" sz="1400" baseline="30000"/>
              <a:t>(k)</a:t>
            </a:r>
            <a:r>
              <a:rPr lang="en-US" sz="1400"/>
              <a:t> is defined as the entropic velocity, the velocity, about which velocity fluctuations averaged against the density are zero. And so we get, adding in chemical reactions at the last second:</a:t>
            </a:r>
          </a:p>
        </p:txBody>
      </p:sp>
      <p:graphicFrame>
        <p:nvGraphicFramePr>
          <p:cNvPr id="2" name="Object 1">
            <a:extLst>
              <a:ext uri="{FF2B5EF4-FFF2-40B4-BE49-F238E27FC236}">
                <a16:creationId xmlns:a16="http://schemas.microsoft.com/office/drawing/2014/main" id="{24781919-57CE-F73F-891F-D416BE0EEF10}"/>
              </a:ext>
            </a:extLst>
          </p:cNvPr>
          <p:cNvGraphicFramePr>
            <a:graphicFrameLocks noChangeAspect="1"/>
          </p:cNvGraphicFramePr>
          <p:nvPr>
            <p:extLst>
              <p:ext uri="{D42A27DB-BD31-4B8C-83A1-F6EECF244321}">
                <p14:modId xmlns:p14="http://schemas.microsoft.com/office/powerpoint/2010/main" val="180484067"/>
              </p:ext>
            </p:extLst>
          </p:nvPr>
        </p:nvGraphicFramePr>
        <p:xfrm>
          <a:off x="494719" y="3527676"/>
          <a:ext cx="6922604" cy="523220"/>
        </p:xfrm>
        <a:graphic>
          <a:graphicData uri="http://schemas.openxmlformats.org/presentationml/2006/ole">
            <mc:AlternateContent xmlns:mc="http://schemas.openxmlformats.org/markup-compatibility/2006">
              <mc:Choice xmlns:v="urn:schemas-microsoft-com:vml" Requires="v">
                <p:oleObj name="Equation" r:id="rId14" imgW="6553080" imgH="495000" progId="Equation.DSMT4">
                  <p:embed/>
                </p:oleObj>
              </mc:Choice>
              <mc:Fallback>
                <p:oleObj name="Equation" r:id="rId14" imgW="6553080" imgH="495000" progId="Equation.DSMT4">
                  <p:embed/>
                  <p:pic>
                    <p:nvPicPr>
                      <p:cNvPr id="0" name=""/>
                      <p:cNvPicPr/>
                      <p:nvPr/>
                    </p:nvPicPr>
                    <p:blipFill>
                      <a:blip r:embed="rId15"/>
                      <a:stretch>
                        <a:fillRect/>
                      </a:stretch>
                    </p:blipFill>
                    <p:spPr>
                      <a:xfrm>
                        <a:off x="494719" y="3527676"/>
                        <a:ext cx="6922604" cy="523220"/>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88694531-463A-9CBA-49B0-1BD727882791}"/>
              </a:ext>
            </a:extLst>
          </p:cNvPr>
          <p:cNvSpPr txBox="1"/>
          <p:nvPr/>
        </p:nvSpPr>
        <p:spPr>
          <a:xfrm>
            <a:off x="423599" y="4126901"/>
            <a:ext cx="3284801" cy="307777"/>
          </a:xfrm>
          <a:prstGeom prst="rect">
            <a:avLst/>
          </a:prstGeom>
          <a:noFill/>
        </p:spPr>
        <p:txBody>
          <a:bodyPr wrap="square" rtlCol="0">
            <a:spAutoFit/>
          </a:bodyPr>
          <a:lstStyle/>
          <a:p>
            <a:r>
              <a:rPr lang="en-US" sz="1400"/>
              <a:t>produces a current density term.</a:t>
            </a:r>
          </a:p>
        </p:txBody>
      </p:sp>
    </p:spTree>
    <p:extLst>
      <p:ext uri="{BB962C8B-B14F-4D97-AF65-F5344CB8AC3E}">
        <p14:creationId xmlns:p14="http://schemas.microsoft.com/office/powerpoint/2010/main" val="30460618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ct 17">
            <a:extLst>
              <a:ext uri="{FF2B5EF4-FFF2-40B4-BE49-F238E27FC236}">
                <a16:creationId xmlns:a16="http://schemas.microsoft.com/office/drawing/2014/main" id="{748CA2FE-8A00-4676-8FA8-4795F97F226B}"/>
              </a:ext>
            </a:extLst>
          </p:cNvPr>
          <p:cNvGraphicFramePr>
            <a:graphicFrameLocks noChangeAspect="1"/>
          </p:cNvGraphicFramePr>
          <p:nvPr>
            <p:extLst>
              <p:ext uri="{D42A27DB-BD31-4B8C-83A1-F6EECF244321}">
                <p14:modId xmlns:p14="http://schemas.microsoft.com/office/powerpoint/2010/main" val="3493350328"/>
              </p:ext>
            </p:extLst>
          </p:nvPr>
        </p:nvGraphicFramePr>
        <p:xfrm>
          <a:off x="613920" y="1827890"/>
          <a:ext cx="5249863" cy="439738"/>
        </p:xfrm>
        <a:graphic>
          <a:graphicData uri="http://schemas.openxmlformats.org/presentationml/2006/ole">
            <mc:AlternateContent xmlns:mc="http://schemas.openxmlformats.org/markup-compatibility/2006">
              <mc:Choice xmlns:v="urn:schemas-microsoft-com:vml" Requires="v">
                <p:oleObj name="Equation" r:id="rId2" imgW="4101840" imgH="342720" progId="Equation.DSMT4">
                  <p:embed/>
                </p:oleObj>
              </mc:Choice>
              <mc:Fallback>
                <p:oleObj name="Equation" r:id="rId2" imgW="4101840" imgH="342720" progId="Equation.DSMT4">
                  <p:embed/>
                  <p:pic>
                    <p:nvPicPr>
                      <p:cNvPr id="18" name="Object 17">
                        <a:extLst>
                          <a:ext uri="{FF2B5EF4-FFF2-40B4-BE49-F238E27FC236}">
                            <a16:creationId xmlns:a16="http://schemas.microsoft.com/office/drawing/2014/main" id="{748CA2FE-8A00-4676-8FA8-4795F97F226B}"/>
                          </a:ext>
                        </a:extLst>
                      </p:cNvPr>
                      <p:cNvPicPr>
                        <a:picLocks noChangeAspect="1" noChangeArrowheads="1"/>
                      </p:cNvPicPr>
                      <p:nvPr/>
                    </p:nvPicPr>
                    <p:blipFill>
                      <a:blip r:embed="rId3"/>
                      <a:srcRect/>
                      <a:stretch>
                        <a:fillRect/>
                      </a:stretch>
                    </p:blipFill>
                    <p:spPr bwMode="auto">
                      <a:xfrm>
                        <a:off x="613920" y="1827890"/>
                        <a:ext cx="5249863" cy="439738"/>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9E7E48F3-06DB-4110-93D7-6F3ECB696CF7}"/>
              </a:ext>
            </a:extLst>
          </p:cNvPr>
          <p:cNvSpPr txBox="1"/>
          <p:nvPr/>
        </p:nvSpPr>
        <p:spPr>
          <a:xfrm>
            <a:off x="499440" y="1030850"/>
            <a:ext cx="5720130" cy="584775"/>
          </a:xfrm>
          <a:prstGeom prst="rect">
            <a:avLst/>
          </a:prstGeom>
          <a:noFill/>
        </p:spPr>
        <p:txBody>
          <a:bodyPr wrap="square" rtlCol="0">
            <a:spAutoFit/>
          </a:bodyPr>
          <a:lstStyle/>
          <a:p>
            <a:r>
              <a:rPr lang="en-US" b="1"/>
              <a:t>Momentum Balance Equation</a:t>
            </a:r>
          </a:p>
          <a:p>
            <a:r>
              <a:rPr lang="en-US" sz="1400"/>
              <a:t>We’ll define the time-average momentum density of particles of species k.</a:t>
            </a:r>
            <a:endParaRPr lang="en-US" sz="1600"/>
          </a:p>
        </p:txBody>
      </p:sp>
      <p:sp>
        <p:nvSpPr>
          <p:cNvPr id="19" name="TextBox 18">
            <a:extLst>
              <a:ext uri="{FF2B5EF4-FFF2-40B4-BE49-F238E27FC236}">
                <a16:creationId xmlns:a16="http://schemas.microsoft.com/office/drawing/2014/main" id="{FD0A32C4-AA84-4CB2-A09B-606E69799DD3}"/>
              </a:ext>
            </a:extLst>
          </p:cNvPr>
          <p:cNvSpPr txBox="1"/>
          <p:nvPr/>
        </p:nvSpPr>
        <p:spPr>
          <a:xfrm>
            <a:off x="499440" y="2553775"/>
            <a:ext cx="8109101" cy="307777"/>
          </a:xfrm>
          <a:prstGeom prst="rect">
            <a:avLst/>
          </a:prstGeom>
          <a:noFill/>
        </p:spPr>
        <p:txBody>
          <a:bodyPr wrap="square" rtlCol="0">
            <a:spAutoFit/>
          </a:bodyPr>
          <a:lstStyle/>
          <a:p>
            <a:r>
              <a:rPr lang="en-US" sz="1400"/>
              <a:t>When take derivative of the first expression, you naturally get momentum flux term from dr</a:t>
            </a:r>
            <a:r>
              <a:rPr lang="en-US" sz="1400" baseline="-25000"/>
              <a:t>i</a:t>
            </a:r>
            <a:r>
              <a:rPr lang="en-US" sz="1400"/>
              <a:t>/dt</a:t>
            </a:r>
          </a:p>
        </p:txBody>
      </p:sp>
      <p:graphicFrame>
        <p:nvGraphicFramePr>
          <p:cNvPr id="5" name="Object 4">
            <a:extLst>
              <a:ext uri="{FF2B5EF4-FFF2-40B4-BE49-F238E27FC236}">
                <a16:creationId xmlns:a16="http://schemas.microsoft.com/office/drawing/2014/main" id="{46EBC27C-B231-43DD-9B1A-373E7B47E37E}"/>
              </a:ext>
            </a:extLst>
          </p:cNvPr>
          <p:cNvGraphicFramePr>
            <a:graphicFrameLocks noChangeAspect="1"/>
          </p:cNvGraphicFramePr>
          <p:nvPr>
            <p:extLst>
              <p:ext uri="{D42A27DB-BD31-4B8C-83A1-F6EECF244321}">
                <p14:modId xmlns:p14="http://schemas.microsoft.com/office/powerpoint/2010/main" val="1386313290"/>
              </p:ext>
            </p:extLst>
          </p:nvPr>
        </p:nvGraphicFramePr>
        <p:xfrm>
          <a:off x="613920" y="5593237"/>
          <a:ext cx="7262813" cy="514350"/>
        </p:xfrm>
        <a:graphic>
          <a:graphicData uri="http://schemas.openxmlformats.org/presentationml/2006/ole">
            <mc:AlternateContent xmlns:mc="http://schemas.openxmlformats.org/markup-compatibility/2006">
              <mc:Choice xmlns:v="urn:schemas-microsoft-com:vml" Requires="v">
                <p:oleObj name="Equation" r:id="rId4" imgW="5994360" imgH="419040" progId="Equation.DSMT4">
                  <p:embed/>
                </p:oleObj>
              </mc:Choice>
              <mc:Fallback>
                <p:oleObj name="Equation" r:id="rId4" imgW="5994360" imgH="419040" progId="Equation.DSMT4">
                  <p:embed/>
                  <p:pic>
                    <p:nvPicPr>
                      <p:cNvPr id="5" name="Object 4">
                        <a:extLst>
                          <a:ext uri="{FF2B5EF4-FFF2-40B4-BE49-F238E27FC236}">
                            <a16:creationId xmlns:a16="http://schemas.microsoft.com/office/drawing/2014/main" id="{46EBC27C-B231-43DD-9B1A-373E7B47E37E}"/>
                          </a:ext>
                        </a:extLst>
                      </p:cNvPr>
                      <p:cNvPicPr>
                        <a:picLocks noChangeAspect="1" noChangeArrowheads="1"/>
                      </p:cNvPicPr>
                      <p:nvPr/>
                    </p:nvPicPr>
                    <p:blipFill>
                      <a:blip r:embed="rId5"/>
                      <a:srcRect/>
                      <a:stretch>
                        <a:fillRect/>
                      </a:stretch>
                    </p:blipFill>
                    <p:spPr bwMode="auto">
                      <a:xfrm>
                        <a:off x="613920" y="5593237"/>
                        <a:ext cx="7262813" cy="514350"/>
                      </a:xfrm>
                      <a:prstGeom prst="rect">
                        <a:avLst/>
                      </a:prstGeom>
                      <a:solidFill>
                        <a:srgbClr val="CCFFCC"/>
                      </a:solidFill>
                    </p:spPr>
                  </p:pic>
                </p:oleObj>
              </mc:Fallback>
            </mc:AlternateContent>
          </a:graphicData>
        </a:graphic>
      </p:graphicFrame>
      <p:graphicFrame>
        <p:nvGraphicFramePr>
          <p:cNvPr id="27" name="Object 26">
            <a:extLst>
              <a:ext uri="{FF2B5EF4-FFF2-40B4-BE49-F238E27FC236}">
                <a16:creationId xmlns:a16="http://schemas.microsoft.com/office/drawing/2014/main" id="{E39E9C94-1D03-40CF-AD21-2AF9FFB1C358}"/>
              </a:ext>
            </a:extLst>
          </p:cNvPr>
          <p:cNvGraphicFramePr>
            <a:graphicFrameLocks noChangeAspect="1"/>
          </p:cNvGraphicFramePr>
          <p:nvPr>
            <p:extLst>
              <p:ext uri="{D42A27DB-BD31-4B8C-83A1-F6EECF244321}">
                <p14:modId xmlns:p14="http://schemas.microsoft.com/office/powerpoint/2010/main" val="1571306610"/>
              </p:ext>
            </p:extLst>
          </p:nvPr>
        </p:nvGraphicFramePr>
        <p:xfrm>
          <a:off x="613920" y="3089569"/>
          <a:ext cx="5197475" cy="431800"/>
        </p:xfrm>
        <a:graphic>
          <a:graphicData uri="http://schemas.openxmlformats.org/presentationml/2006/ole">
            <mc:AlternateContent xmlns:mc="http://schemas.openxmlformats.org/markup-compatibility/2006">
              <mc:Choice xmlns:v="urn:schemas-microsoft-com:vml" Requires="v">
                <p:oleObj name="Equation" r:id="rId6" imgW="4089240" imgH="342720" progId="Equation.DSMT4">
                  <p:embed/>
                </p:oleObj>
              </mc:Choice>
              <mc:Fallback>
                <p:oleObj name="Equation" r:id="rId6" imgW="4089240" imgH="342720" progId="Equation.DSMT4">
                  <p:embed/>
                  <p:pic>
                    <p:nvPicPr>
                      <p:cNvPr id="27" name="Object 26">
                        <a:extLst>
                          <a:ext uri="{FF2B5EF4-FFF2-40B4-BE49-F238E27FC236}">
                            <a16:creationId xmlns:a16="http://schemas.microsoft.com/office/drawing/2014/main" id="{E39E9C94-1D03-40CF-AD21-2AF9FFB1C358}"/>
                          </a:ext>
                        </a:extLst>
                      </p:cNvPr>
                      <p:cNvPicPr>
                        <a:picLocks noChangeAspect="1" noChangeArrowheads="1"/>
                      </p:cNvPicPr>
                      <p:nvPr/>
                    </p:nvPicPr>
                    <p:blipFill>
                      <a:blip r:embed="rId7"/>
                      <a:srcRect/>
                      <a:stretch>
                        <a:fillRect/>
                      </a:stretch>
                    </p:blipFill>
                    <p:spPr bwMode="auto">
                      <a:xfrm>
                        <a:off x="613920" y="3089569"/>
                        <a:ext cx="5197475" cy="431800"/>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3291E5E1-9F07-4A03-BF26-E1D2F67EB6F5}"/>
              </a:ext>
            </a:extLst>
          </p:cNvPr>
          <p:cNvGraphicFramePr>
            <a:graphicFrameLocks noChangeAspect="1"/>
          </p:cNvGraphicFramePr>
          <p:nvPr>
            <p:extLst>
              <p:ext uri="{D42A27DB-BD31-4B8C-83A1-F6EECF244321}">
                <p14:modId xmlns:p14="http://schemas.microsoft.com/office/powerpoint/2010/main" val="381342022"/>
              </p:ext>
            </p:extLst>
          </p:nvPr>
        </p:nvGraphicFramePr>
        <p:xfrm>
          <a:off x="5704703" y="4496489"/>
          <a:ext cx="2649538" cy="406400"/>
        </p:xfrm>
        <a:graphic>
          <a:graphicData uri="http://schemas.openxmlformats.org/presentationml/2006/ole">
            <mc:AlternateContent xmlns:mc="http://schemas.openxmlformats.org/markup-compatibility/2006">
              <mc:Choice xmlns:v="urn:schemas-microsoft-com:vml" Requires="v">
                <p:oleObj name="Equation" r:id="rId8" imgW="2450880" imgH="380880" progId="Equation.DSMT4">
                  <p:embed/>
                </p:oleObj>
              </mc:Choice>
              <mc:Fallback>
                <p:oleObj name="Equation" r:id="rId8" imgW="2450880" imgH="380880" progId="Equation.DSMT4">
                  <p:embed/>
                  <p:pic>
                    <p:nvPicPr>
                      <p:cNvPr id="28" name="Object 27">
                        <a:extLst>
                          <a:ext uri="{FF2B5EF4-FFF2-40B4-BE49-F238E27FC236}">
                            <a16:creationId xmlns:a16="http://schemas.microsoft.com/office/drawing/2014/main" id="{3291E5E1-9F07-4A03-BF26-E1D2F67EB6F5}"/>
                          </a:ext>
                        </a:extLst>
                      </p:cNvPr>
                      <p:cNvPicPr>
                        <a:picLocks noChangeAspect="1" noChangeArrowheads="1"/>
                      </p:cNvPicPr>
                      <p:nvPr/>
                    </p:nvPicPr>
                    <p:blipFill>
                      <a:blip r:embed="rId9"/>
                      <a:srcRect/>
                      <a:stretch>
                        <a:fillRect/>
                      </a:stretch>
                    </p:blipFill>
                    <p:spPr bwMode="auto">
                      <a:xfrm>
                        <a:off x="5704703" y="4496489"/>
                        <a:ext cx="2649538" cy="40640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4" name="Ink 3">
                <a:extLst>
                  <a:ext uri="{FF2B5EF4-FFF2-40B4-BE49-F238E27FC236}">
                    <a16:creationId xmlns:a16="http://schemas.microsoft.com/office/drawing/2014/main" id="{A885A668-4501-453B-A6B6-6EE37C206CF9}"/>
                  </a:ext>
                </a:extLst>
              </p14:cNvPr>
              <p14:cNvContentPartPr/>
              <p14:nvPr/>
            </p14:nvContentPartPr>
            <p14:xfrm>
              <a:off x="5403923" y="3543184"/>
              <a:ext cx="601560" cy="289080"/>
            </p14:xfrm>
          </p:contentPart>
        </mc:Choice>
        <mc:Fallback xmlns="">
          <p:pic>
            <p:nvPicPr>
              <p:cNvPr id="4" name="Ink 3">
                <a:extLst>
                  <a:ext uri="{FF2B5EF4-FFF2-40B4-BE49-F238E27FC236}">
                    <a16:creationId xmlns:a16="http://schemas.microsoft.com/office/drawing/2014/main" id="{A885A668-4501-453B-A6B6-6EE37C206CF9}"/>
                  </a:ext>
                </a:extLst>
              </p:cNvPr>
              <p:cNvPicPr/>
              <p:nvPr/>
            </p:nvPicPr>
            <p:blipFill>
              <a:blip r:embed="rId11"/>
              <a:stretch>
                <a:fillRect/>
              </a:stretch>
            </p:blipFill>
            <p:spPr>
              <a:xfrm>
                <a:off x="5394923" y="3534184"/>
                <a:ext cx="619200" cy="3067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6" name="Ink 5">
                <a:extLst>
                  <a:ext uri="{FF2B5EF4-FFF2-40B4-BE49-F238E27FC236}">
                    <a16:creationId xmlns:a16="http://schemas.microsoft.com/office/drawing/2014/main" id="{6D5DD4DB-1BF5-4763-879B-9FBEEA1C8878}"/>
                  </a:ext>
                </a:extLst>
              </p14:cNvPr>
              <p14:cNvContentPartPr/>
              <p14:nvPr/>
            </p14:nvContentPartPr>
            <p14:xfrm>
              <a:off x="3484763" y="3502504"/>
              <a:ext cx="551520" cy="337320"/>
            </p14:xfrm>
          </p:contentPart>
        </mc:Choice>
        <mc:Fallback xmlns="">
          <p:pic>
            <p:nvPicPr>
              <p:cNvPr id="6" name="Ink 5">
                <a:extLst>
                  <a:ext uri="{FF2B5EF4-FFF2-40B4-BE49-F238E27FC236}">
                    <a16:creationId xmlns:a16="http://schemas.microsoft.com/office/drawing/2014/main" id="{6D5DD4DB-1BF5-4763-879B-9FBEEA1C8878}"/>
                  </a:ext>
                </a:extLst>
              </p:cNvPr>
              <p:cNvPicPr/>
              <p:nvPr/>
            </p:nvPicPr>
            <p:blipFill>
              <a:blip r:embed="rId13"/>
              <a:stretch>
                <a:fillRect/>
              </a:stretch>
            </p:blipFill>
            <p:spPr>
              <a:xfrm>
                <a:off x="3475763" y="3493504"/>
                <a:ext cx="569160" cy="354960"/>
              </a:xfrm>
              <a:prstGeom prst="rect">
                <a:avLst/>
              </a:prstGeom>
            </p:spPr>
          </p:pic>
        </mc:Fallback>
      </mc:AlternateContent>
      <p:sp>
        <p:nvSpPr>
          <p:cNvPr id="8" name="TextBox 7">
            <a:extLst>
              <a:ext uri="{FF2B5EF4-FFF2-40B4-BE49-F238E27FC236}">
                <a16:creationId xmlns:a16="http://schemas.microsoft.com/office/drawing/2014/main" id="{14834C2E-1020-4EDC-9295-2E8AA491779B}"/>
              </a:ext>
            </a:extLst>
          </p:cNvPr>
          <p:cNvSpPr txBox="1"/>
          <p:nvPr/>
        </p:nvSpPr>
        <p:spPr>
          <a:xfrm>
            <a:off x="2899721" y="3932176"/>
            <a:ext cx="2129863" cy="461665"/>
          </a:xfrm>
          <a:prstGeom prst="rect">
            <a:avLst/>
          </a:prstGeom>
          <a:noFill/>
        </p:spPr>
        <p:txBody>
          <a:bodyPr wrap="square" rtlCol="0">
            <a:spAutoFit/>
          </a:bodyPr>
          <a:lstStyle/>
          <a:p>
            <a:r>
              <a:rPr lang="en-US" sz="1200"/>
              <a:t>Momentum flux via particle transfer.</a:t>
            </a:r>
          </a:p>
        </p:txBody>
      </p:sp>
      <p:sp>
        <p:nvSpPr>
          <p:cNvPr id="29" name="TextBox 28">
            <a:extLst>
              <a:ext uri="{FF2B5EF4-FFF2-40B4-BE49-F238E27FC236}">
                <a16:creationId xmlns:a16="http://schemas.microsoft.com/office/drawing/2014/main" id="{663FFC7C-4EF1-4EBA-A2C8-A785F4DEBEC6}"/>
              </a:ext>
            </a:extLst>
          </p:cNvPr>
          <p:cNvSpPr txBox="1"/>
          <p:nvPr/>
        </p:nvSpPr>
        <p:spPr>
          <a:xfrm>
            <a:off x="5633850" y="3932177"/>
            <a:ext cx="3090022" cy="461665"/>
          </a:xfrm>
          <a:prstGeom prst="rect">
            <a:avLst/>
          </a:prstGeom>
          <a:noFill/>
        </p:spPr>
        <p:txBody>
          <a:bodyPr wrap="square" rtlCol="0">
            <a:spAutoFit/>
          </a:bodyPr>
          <a:lstStyle/>
          <a:p>
            <a:r>
              <a:rPr lang="en-US" sz="1200"/>
              <a:t>Momentum flux via pressure or diffusive momentum transfer (or combination).</a:t>
            </a:r>
          </a:p>
        </p:txBody>
      </p:sp>
      <p:sp>
        <p:nvSpPr>
          <p:cNvPr id="31" name="TextBox 30">
            <a:extLst>
              <a:ext uri="{FF2B5EF4-FFF2-40B4-BE49-F238E27FC236}">
                <a16:creationId xmlns:a16="http://schemas.microsoft.com/office/drawing/2014/main" id="{24BA7304-B77A-475D-9288-BA9115A2FD73}"/>
              </a:ext>
            </a:extLst>
          </p:cNvPr>
          <p:cNvSpPr txBox="1"/>
          <p:nvPr/>
        </p:nvSpPr>
        <p:spPr>
          <a:xfrm>
            <a:off x="499440" y="5129315"/>
            <a:ext cx="8373195" cy="307777"/>
          </a:xfrm>
          <a:prstGeom prst="rect">
            <a:avLst/>
          </a:prstGeom>
          <a:noFill/>
        </p:spPr>
        <p:txBody>
          <a:bodyPr wrap="square" rtlCol="0">
            <a:spAutoFit/>
          </a:bodyPr>
          <a:lstStyle/>
          <a:p>
            <a:r>
              <a:rPr lang="en-US" sz="1400"/>
              <a:t>And get force, including momentum sink, term from dp/dt.  Altogether we have, adding in chemical reactions:</a:t>
            </a:r>
          </a:p>
        </p:txBody>
      </p:sp>
      <p:sp>
        <p:nvSpPr>
          <p:cNvPr id="2" name="Title 1">
            <a:extLst>
              <a:ext uri="{FF2B5EF4-FFF2-40B4-BE49-F238E27FC236}">
                <a16:creationId xmlns:a16="http://schemas.microsoft.com/office/drawing/2014/main" id="{2024A426-D1F0-D0D8-8D11-068182076615}"/>
              </a:ext>
            </a:extLst>
          </p:cNvPr>
          <p:cNvSpPr txBox="1">
            <a:spLocks/>
          </p:cNvSpPr>
          <p:nvPr/>
        </p:nvSpPr>
        <p:spPr>
          <a:xfrm>
            <a:off x="2899721" y="74721"/>
            <a:ext cx="6443069" cy="637674"/>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Laws of Thermodynamics (continuum)</a:t>
            </a:r>
            <a:endParaRPr lang="en-US" sz="4800" b="1" u="sng">
              <a:latin typeface="+mn-lt"/>
            </a:endParaRPr>
          </a:p>
        </p:txBody>
      </p:sp>
    </p:spTree>
    <p:extLst>
      <p:ext uri="{BB962C8B-B14F-4D97-AF65-F5344CB8AC3E}">
        <p14:creationId xmlns:p14="http://schemas.microsoft.com/office/powerpoint/2010/main" val="127587949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a:extLst>
              <a:ext uri="{FF2B5EF4-FFF2-40B4-BE49-F238E27FC236}">
                <a16:creationId xmlns:a16="http://schemas.microsoft.com/office/drawing/2014/main" id="{E83B3DA2-67E3-46B5-B267-2F8A51063740}"/>
              </a:ext>
            </a:extLst>
          </p:cNvPr>
          <p:cNvSpPr txBox="1"/>
          <p:nvPr/>
        </p:nvSpPr>
        <p:spPr>
          <a:xfrm>
            <a:off x="554473" y="1236782"/>
            <a:ext cx="6093461" cy="584775"/>
          </a:xfrm>
          <a:prstGeom prst="rect">
            <a:avLst/>
          </a:prstGeom>
          <a:noFill/>
        </p:spPr>
        <p:txBody>
          <a:bodyPr wrap="square" rtlCol="0">
            <a:spAutoFit/>
          </a:bodyPr>
          <a:lstStyle/>
          <a:p>
            <a:r>
              <a:rPr lang="en-US" b="1"/>
              <a:t>Angular Momentum Balance Equation</a:t>
            </a:r>
          </a:p>
          <a:p>
            <a:r>
              <a:rPr lang="en-US" sz="1400"/>
              <a:t>We’ll define the time-average angular momentum density of particles:</a:t>
            </a:r>
            <a:endParaRPr lang="en-US" sz="1600"/>
          </a:p>
        </p:txBody>
      </p:sp>
      <p:sp>
        <p:nvSpPr>
          <p:cNvPr id="44" name="TextBox 43">
            <a:extLst>
              <a:ext uri="{FF2B5EF4-FFF2-40B4-BE49-F238E27FC236}">
                <a16:creationId xmlns:a16="http://schemas.microsoft.com/office/drawing/2014/main" id="{5C5E2EC0-EC96-4535-BA0E-7EAE42F98B74}"/>
              </a:ext>
            </a:extLst>
          </p:cNvPr>
          <p:cNvSpPr txBox="1"/>
          <p:nvPr/>
        </p:nvSpPr>
        <p:spPr>
          <a:xfrm>
            <a:off x="587424" y="2656864"/>
            <a:ext cx="11176208" cy="738664"/>
          </a:xfrm>
          <a:prstGeom prst="rect">
            <a:avLst/>
          </a:prstGeom>
          <a:noFill/>
        </p:spPr>
        <p:txBody>
          <a:bodyPr wrap="square" rtlCol="0">
            <a:spAutoFit/>
          </a:bodyPr>
          <a:lstStyle/>
          <a:p>
            <a:r>
              <a:rPr lang="en-US" sz="1400"/>
              <a:t>where in the last equality we define a moment of inertia average and the entropic angular velocity.  Differentiating w/r to time in r</a:t>
            </a:r>
            <a:r>
              <a:rPr lang="en-US" sz="1400" baseline="-25000"/>
              <a:t>i</a:t>
            </a:r>
            <a:r>
              <a:rPr lang="en-US" sz="1400"/>
              <a:t>  gives us the angular momentum flux, and differentiating w/r to time in the other stuff gives us the torques exerted by same set of forces as was in momentum balance equation:</a:t>
            </a:r>
          </a:p>
        </p:txBody>
      </p:sp>
      <p:graphicFrame>
        <p:nvGraphicFramePr>
          <p:cNvPr id="45" name="Object 44">
            <a:extLst>
              <a:ext uri="{FF2B5EF4-FFF2-40B4-BE49-F238E27FC236}">
                <a16:creationId xmlns:a16="http://schemas.microsoft.com/office/drawing/2014/main" id="{575780DE-E707-42BA-9936-44E0C2DC08F3}"/>
              </a:ext>
            </a:extLst>
          </p:cNvPr>
          <p:cNvGraphicFramePr>
            <a:graphicFrameLocks noChangeAspect="1"/>
          </p:cNvGraphicFramePr>
          <p:nvPr/>
        </p:nvGraphicFramePr>
        <p:xfrm>
          <a:off x="644525" y="5821363"/>
          <a:ext cx="7307263" cy="523875"/>
        </p:xfrm>
        <a:graphic>
          <a:graphicData uri="http://schemas.openxmlformats.org/presentationml/2006/ole">
            <mc:AlternateContent xmlns:mc="http://schemas.openxmlformats.org/markup-compatibility/2006">
              <mc:Choice xmlns:v="urn:schemas-microsoft-com:vml" Requires="v">
                <p:oleObj name="Equation" r:id="rId2" imgW="5816520" imgH="419040" progId="Equation.DSMT4">
                  <p:embed/>
                </p:oleObj>
              </mc:Choice>
              <mc:Fallback>
                <p:oleObj name="Equation" r:id="rId2" imgW="5816520" imgH="419040" progId="Equation.DSMT4">
                  <p:embed/>
                  <p:pic>
                    <p:nvPicPr>
                      <p:cNvPr id="45" name="Object 44">
                        <a:extLst>
                          <a:ext uri="{FF2B5EF4-FFF2-40B4-BE49-F238E27FC236}">
                            <a16:creationId xmlns:a16="http://schemas.microsoft.com/office/drawing/2014/main" id="{575780DE-E707-42BA-9936-44E0C2DC08F3}"/>
                          </a:ext>
                        </a:extLst>
                      </p:cNvPr>
                      <p:cNvPicPr>
                        <a:picLocks noChangeAspect="1" noChangeArrowheads="1"/>
                      </p:cNvPicPr>
                      <p:nvPr/>
                    </p:nvPicPr>
                    <p:blipFill>
                      <a:blip r:embed="rId3"/>
                      <a:srcRect/>
                      <a:stretch>
                        <a:fillRect/>
                      </a:stretch>
                    </p:blipFill>
                    <p:spPr bwMode="auto">
                      <a:xfrm>
                        <a:off x="644525" y="5821363"/>
                        <a:ext cx="7307263" cy="523875"/>
                      </a:xfrm>
                      <a:prstGeom prst="rect">
                        <a:avLst/>
                      </a:prstGeom>
                      <a:solidFill>
                        <a:srgbClr val="CCFFCC"/>
                      </a:solidFill>
                    </p:spPr>
                  </p:pic>
                </p:oleObj>
              </mc:Fallback>
            </mc:AlternateContent>
          </a:graphicData>
        </a:graphic>
      </p:graphicFrame>
      <p:graphicFrame>
        <p:nvGraphicFramePr>
          <p:cNvPr id="46" name="Object 45">
            <a:extLst>
              <a:ext uri="{FF2B5EF4-FFF2-40B4-BE49-F238E27FC236}">
                <a16:creationId xmlns:a16="http://schemas.microsoft.com/office/drawing/2014/main" id="{B1E229CC-24FF-4271-B8E1-703C6976D181}"/>
              </a:ext>
            </a:extLst>
          </p:cNvPr>
          <p:cNvGraphicFramePr>
            <a:graphicFrameLocks noChangeAspect="1"/>
          </p:cNvGraphicFramePr>
          <p:nvPr>
            <p:extLst>
              <p:ext uri="{D42A27DB-BD31-4B8C-83A1-F6EECF244321}">
                <p14:modId xmlns:p14="http://schemas.microsoft.com/office/powerpoint/2010/main" val="2717996236"/>
              </p:ext>
            </p:extLst>
          </p:nvPr>
        </p:nvGraphicFramePr>
        <p:xfrm>
          <a:off x="633413" y="3482975"/>
          <a:ext cx="5370512" cy="461963"/>
        </p:xfrm>
        <a:graphic>
          <a:graphicData uri="http://schemas.openxmlformats.org/presentationml/2006/ole">
            <mc:AlternateContent xmlns:mc="http://schemas.openxmlformats.org/markup-compatibility/2006">
              <mc:Choice xmlns:v="urn:schemas-microsoft-com:vml" Requires="v">
                <p:oleObj name="Equation" r:id="rId4" imgW="3987720" imgH="342720" progId="Equation.DSMT4">
                  <p:embed/>
                </p:oleObj>
              </mc:Choice>
              <mc:Fallback>
                <p:oleObj name="Equation" r:id="rId4" imgW="3987720" imgH="342720" progId="Equation.DSMT4">
                  <p:embed/>
                  <p:pic>
                    <p:nvPicPr>
                      <p:cNvPr id="46" name="Object 45">
                        <a:extLst>
                          <a:ext uri="{FF2B5EF4-FFF2-40B4-BE49-F238E27FC236}">
                            <a16:creationId xmlns:a16="http://schemas.microsoft.com/office/drawing/2014/main" id="{B1E229CC-24FF-4271-B8E1-703C6976D181}"/>
                          </a:ext>
                        </a:extLst>
                      </p:cNvPr>
                      <p:cNvPicPr>
                        <a:picLocks noChangeAspect="1" noChangeArrowheads="1"/>
                      </p:cNvPicPr>
                      <p:nvPr/>
                    </p:nvPicPr>
                    <p:blipFill>
                      <a:blip r:embed="rId5"/>
                      <a:srcRect/>
                      <a:stretch>
                        <a:fillRect/>
                      </a:stretch>
                    </p:blipFill>
                    <p:spPr bwMode="auto">
                      <a:xfrm>
                        <a:off x="633413" y="3482975"/>
                        <a:ext cx="5370512" cy="461963"/>
                      </a:xfrm>
                      <a:prstGeom prst="rect">
                        <a:avLst/>
                      </a:prstGeom>
                      <a:noFill/>
                    </p:spPr>
                  </p:pic>
                </p:oleObj>
              </mc:Fallback>
            </mc:AlternateContent>
          </a:graphicData>
        </a:graphic>
      </p:graphicFrame>
      <p:graphicFrame>
        <p:nvGraphicFramePr>
          <p:cNvPr id="51" name="Object 50">
            <a:extLst>
              <a:ext uri="{FF2B5EF4-FFF2-40B4-BE49-F238E27FC236}">
                <a16:creationId xmlns:a16="http://schemas.microsoft.com/office/drawing/2014/main" id="{4E8D25FF-CE32-4644-B27D-9BC7CC3D9F60}"/>
              </a:ext>
            </a:extLst>
          </p:cNvPr>
          <p:cNvGraphicFramePr>
            <a:graphicFrameLocks noChangeAspect="1"/>
          </p:cNvGraphicFramePr>
          <p:nvPr/>
        </p:nvGraphicFramePr>
        <p:xfrm>
          <a:off x="683893" y="2124104"/>
          <a:ext cx="4346576" cy="415925"/>
        </p:xfrm>
        <a:graphic>
          <a:graphicData uri="http://schemas.openxmlformats.org/presentationml/2006/ole">
            <mc:AlternateContent xmlns:mc="http://schemas.openxmlformats.org/markup-compatibility/2006">
              <mc:Choice xmlns:v="urn:schemas-microsoft-com:vml" Requires="v">
                <p:oleObj name="Equation" r:id="rId6" imgW="3606480" imgH="342720" progId="Equation.DSMT4">
                  <p:embed/>
                </p:oleObj>
              </mc:Choice>
              <mc:Fallback>
                <p:oleObj name="Equation" r:id="rId6" imgW="3606480" imgH="342720" progId="Equation.DSMT4">
                  <p:embed/>
                  <p:pic>
                    <p:nvPicPr>
                      <p:cNvPr id="51" name="Object 50">
                        <a:extLst>
                          <a:ext uri="{FF2B5EF4-FFF2-40B4-BE49-F238E27FC236}">
                            <a16:creationId xmlns:a16="http://schemas.microsoft.com/office/drawing/2014/main" id="{4E8D25FF-CE32-4644-B27D-9BC7CC3D9F60}"/>
                          </a:ext>
                        </a:extLst>
                      </p:cNvPr>
                      <p:cNvPicPr>
                        <a:picLocks noChangeAspect="1" noChangeArrowheads="1"/>
                      </p:cNvPicPr>
                      <p:nvPr/>
                    </p:nvPicPr>
                    <p:blipFill>
                      <a:blip r:embed="rId7"/>
                      <a:srcRect/>
                      <a:stretch>
                        <a:fillRect/>
                      </a:stretch>
                    </p:blipFill>
                    <p:spPr bwMode="auto">
                      <a:xfrm>
                        <a:off x="683893" y="2124104"/>
                        <a:ext cx="4346576" cy="415925"/>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20FA61E5-CDB7-45D6-A29D-21E32A8E81E2}"/>
              </a:ext>
            </a:extLst>
          </p:cNvPr>
          <p:cNvGraphicFramePr>
            <a:graphicFrameLocks noChangeAspect="1"/>
          </p:cNvGraphicFramePr>
          <p:nvPr/>
        </p:nvGraphicFramePr>
        <p:xfrm>
          <a:off x="6205739" y="4796462"/>
          <a:ext cx="2415253" cy="364355"/>
        </p:xfrm>
        <a:graphic>
          <a:graphicData uri="http://schemas.openxmlformats.org/presentationml/2006/ole">
            <mc:AlternateContent xmlns:mc="http://schemas.openxmlformats.org/markup-compatibility/2006">
              <mc:Choice xmlns:v="urn:schemas-microsoft-com:vml" Requires="v">
                <p:oleObj name="Equation" r:id="rId8" imgW="2273040" imgH="342720" progId="Equation.DSMT4">
                  <p:embed/>
                </p:oleObj>
              </mc:Choice>
              <mc:Fallback>
                <p:oleObj name="Equation" r:id="rId8" imgW="2273040" imgH="342720" progId="Equation.DSMT4">
                  <p:embed/>
                  <p:pic>
                    <p:nvPicPr>
                      <p:cNvPr id="21" name="Object 20">
                        <a:extLst>
                          <a:ext uri="{FF2B5EF4-FFF2-40B4-BE49-F238E27FC236}">
                            <a16:creationId xmlns:a16="http://schemas.microsoft.com/office/drawing/2014/main" id="{20FA61E5-CDB7-45D6-A29D-21E32A8E81E2}"/>
                          </a:ext>
                        </a:extLst>
                      </p:cNvPr>
                      <p:cNvPicPr>
                        <a:picLocks noChangeAspect="1" noChangeArrowheads="1"/>
                      </p:cNvPicPr>
                      <p:nvPr/>
                    </p:nvPicPr>
                    <p:blipFill>
                      <a:blip r:embed="rId9"/>
                      <a:srcRect/>
                      <a:stretch>
                        <a:fillRect/>
                      </a:stretch>
                    </p:blipFill>
                    <p:spPr bwMode="auto">
                      <a:xfrm>
                        <a:off x="6205739" y="4796462"/>
                        <a:ext cx="2415253" cy="36435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23" name="Ink 22">
                <a:extLst>
                  <a:ext uri="{FF2B5EF4-FFF2-40B4-BE49-F238E27FC236}">
                    <a16:creationId xmlns:a16="http://schemas.microsoft.com/office/drawing/2014/main" id="{C319FB44-22C4-47DE-83A6-AAEBB997BCB4}"/>
                  </a:ext>
                </a:extLst>
              </p14:cNvPr>
              <p14:cNvContentPartPr/>
              <p14:nvPr/>
            </p14:nvContentPartPr>
            <p14:xfrm>
              <a:off x="5760428" y="3885477"/>
              <a:ext cx="601560" cy="289080"/>
            </p14:xfrm>
          </p:contentPart>
        </mc:Choice>
        <mc:Fallback xmlns="">
          <p:pic>
            <p:nvPicPr>
              <p:cNvPr id="23" name="Ink 22">
                <a:extLst>
                  <a:ext uri="{FF2B5EF4-FFF2-40B4-BE49-F238E27FC236}">
                    <a16:creationId xmlns:a16="http://schemas.microsoft.com/office/drawing/2014/main" id="{C319FB44-22C4-47DE-83A6-AAEBB997BCB4}"/>
                  </a:ext>
                </a:extLst>
              </p:cNvPr>
              <p:cNvPicPr/>
              <p:nvPr/>
            </p:nvPicPr>
            <p:blipFill>
              <a:blip r:embed="rId12"/>
              <a:stretch>
                <a:fillRect/>
              </a:stretch>
            </p:blipFill>
            <p:spPr>
              <a:xfrm>
                <a:off x="5751428" y="3876837"/>
                <a:ext cx="619200" cy="3067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4" name="Ink 23">
                <a:extLst>
                  <a:ext uri="{FF2B5EF4-FFF2-40B4-BE49-F238E27FC236}">
                    <a16:creationId xmlns:a16="http://schemas.microsoft.com/office/drawing/2014/main" id="{16F61130-F4E5-412C-A2CB-8C2F893C0FCA}"/>
                  </a:ext>
                </a:extLst>
              </p14:cNvPr>
              <p14:cNvContentPartPr/>
              <p14:nvPr/>
            </p14:nvContentPartPr>
            <p14:xfrm>
              <a:off x="3921368" y="3900247"/>
              <a:ext cx="551520" cy="337320"/>
            </p14:xfrm>
          </p:contentPart>
        </mc:Choice>
        <mc:Fallback xmlns="">
          <p:pic>
            <p:nvPicPr>
              <p:cNvPr id="24" name="Ink 23">
                <a:extLst>
                  <a:ext uri="{FF2B5EF4-FFF2-40B4-BE49-F238E27FC236}">
                    <a16:creationId xmlns:a16="http://schemas.microsoft.com/office/drawing/2014/main" id="{16F61130-F4E5-412C-A2CB-8C2F893C0FCA}"/>
                  </a:ext>
                </a:extLst>
              </p:cNvPr>
              <p:cNvPicPr/>
              <p:nvPr/>
            </p:nvPicPr>
            <p:blipFill>
              <a:blip r:embed="rId14"/>
              <a:stretch>
                <a:fillRect/>
              </a:stretch>
            </p:blipFill>
            <p:spPr>
              <a:xfrm>
                <a:off x="3912728" y="3891247"/>
                <a:ext cx="569160" cy="354960"/>
              </a:xfrm>
              <a:prstGeom prst="rect">
                <a:avLst/>
              </a:prstGeom>
            </p:spPr>
          </p:pic>
        </mc:Fallback>
      </mc:AlternateContent>
      <p:sp>
        <p:nvSpPr>
          <p:cNvPr id="25" name="TextBox 24">
            <a:extLst>
              <a:ext uri="{FF2B5EF4-FFF2-40B4-BE49-F238E27FC236}">
                <a16:creationId xmlns:a16="http://schemas.microsoft.com/office/drawing/2014/main" id="{134DDC66-55C9-4116-8C5F-782511EEC088}"/>
              </a:ext>
            </a:extLst>
          </p:cNvPr>
          <p:cNvSpPr txBox="1"/>
          <p:nvPr/>
        </p:nvSpPr>
        <p:spPr>
          <a:xfrm>
            <a:off x="3319018" y="4316724"/>
            <a:ext cx="2129863" cy="461665"/>
          </a:xfrm>
          <a:prstGeom prst="rect">
            <a:avLst/>
          </a:prstGeom>
          <a:noFill/>
        </p:spPr>
        <p:txBody>
          <a:bodyPr wrap="square" rtlCol="0">
            <a:spAutoFit/>
          </a:bodyPr>
          <a:lstStyle/>
          <a:p>
            <a:r>
              <a:rPr lang="en-US" sz="1200"/>
              <a:t>Angular omentum flux via particle transfer.</a:t>
            </a:r>
          </a:p>
        </p:txBody>
      </p:sp>
      <p:sp>
        <p:nvSpPr>
          <p:cNvPr id="26" name="TextBox 25">
            <a:extLst>
              <a:ext uri="{FF2B5EF4-FFF2-40B4-BE49-F238E27FC236}">
                <a16:creationId xmlns:a16="http://schemas.microsoft.com/office/drawing/2014/main" id="{2C76FCFE-CFD9-40B3-BA5D-66B62AFD4A44}"/>
              </a:ext>
            </a:extLst>
          </p:cNvPr>
          <p:cNvSpPr txBox="1"/>
          <p:nvPr/>
        </p:nvSpPr>
        <p:spPr>
          <a:xfrm>
            <a:off x="6096000" y="4245287"/>
            <a:ext cx="3378344" cy="461665"/>
          </a:xfrm>
          <a:prstGeom prst="rect">
            <a:avLst/>
          </a:prstGeom>
          <a:noFill/>
        </p:spPr>
        <p:txBody>
          <a:bodyPr wrap="square" rtlCol="0">
            <a:spAutoFit/>
          </a:bodyPr>
          <a:lstStyle/>
          <a:p>
            <a:r>
              <a:rPr lang="en-US" sz="1200"/>
              <a:t>Angular momentum flux via pressure or diffusive momentum transfer (or combination).</a:t>
            </a:r>
          </a:p>
        </p:txBody>
      </p:sp>
      <p:sp>
        <p:nvSpPr>
          <p:cNvPr id="32" name="TextBox 31">
            <a:extLst>
              <a:ext uri="{FF2B5EF4-FFF2-40B4-BE49-F238E27FC236}">
                <a16:creationId xmlns:a16="http://schemas.microsoft.com/office/drawing/2014/main" id="{BFB5FD07-6D57-4B53-88C7-D672DE141FB7}"/>
              </a:ext>
            </a:extLst>
          </p:cNvPr>
          <p:cNvSpPr txBox="1"/>
          <p:nvPr/>
        </p:nvSpPr>
        <p:spPr>
          <a:xfrm>
            <a:off x="587424" y="5254986"/>
            <a:ext cx="8886090" cy="307777"/>
          </a:xfrm>
          <a:prstGeom prst="rect">
            <a:avLst/>
          </a:prstGeom>
          <a:noFill/>
        </p:spPr>
        <p:txBody>
          <a:bodyPr wrap="square" rtlCol="0">
            <a:spAutoFit/>
          </a:bodyPr>
          <a:lstStyle/>
          <a:p>
            <a:r>
              <a:rPr lang="en-US" sz="1400"/>
              <a:t>And get torque, including angular momentum sink, term from dl/dt.  Altogether we have, adding in chemical reactions:</a:t>
            </a:r>
          </a:p>
        </p:txBody>
      </p:sp>
      <p:sp>
        <p:nvSpPr>
          <p:cNvPr id="2" name="Title 1">
            <a:extLst>
              <a:ext uri="{FF2B5EF4-FFF2-40B4-BE49-F238E27FC236}">
                <a16:creationId xmlns:a16="http://schemas.microsoft.com/office/drawing/2014/main" id="{8C657B32-F6E7-1E76-C0EA-5882CF1C7FF4}"/>
              </a:ext>
            </a:extLst>
          </p:cNvPr>
          <p:cNvSpPr txBox="1">
            <a:spLocks/>
          </p:cNvSpPr>
          <p:nvPr/>
        </p:nvSpPr>
        <p:spPr>
          <a:xfrm>
            <a:off x="2953993" y="51074"/>
            <a:ext cx="6443069" cy="637674"/>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Laws of Thermodynamics (continuum)</a:t>
            </a:r>
            <a:endParaRPr lang="en-US" sz="4800" b="1" u="sng">
              <a:latin typeface="+mn-lt"/>
            </a:endParaRPr>
          </a:p>
        </p:txBody>
      </p:sp>
    </p:spTree>
    <p:extLst>
      <p:ext uri="{BB962C8B-B14F-4D97-AF65-F5344CB8AC3E}">
        <p14:creationId xmlns:p14="http://schemas.microsoft.com/office/powerpoint/2010/main" val="266250043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ct 17">
            <a:extLst>
              <a:ext uri="{FF2B5EF4-FFF2-40B4-BE49-F238E27FC236}">
                <a16:creationId xmlns:a16="http://schemas.microsoft.com/office/drawing/2014/main" id="{748CA2FE-8A00-4676-8FA8-4795F97F226B}"/>
              </a:ext>
            </a:extLst>
          </p:cNvPr>
          <p:cNvGraphicFramePr>
            <a:graphicFrameLocks noChangeAspect="1"/>
          </p:cNvGraphicFramePr>
          <p:nvPr/>
        </p:nvGraphicFramePr>
        <p:xfrm>
          <a:off x="342084" y="1636371"/>
          <a:ext cx="6897687" cy="606425"/>
        </p:xfrm>
        <a:graphic>
          <a:graphicData uri="http://schemas.openxmlformats.org/presentationml/2006/ole">
            <mc:AlternateContent xmlns:mc="http://schemas.openxmlformats.org/markup-compatibility/2006">
              <mc:Choice xmlns:v="urn:schemas-microsoft-com:vml" Requires="v">
                <p:oleObj name="Equation" r:id="rId2" imgW="5918040" imgH="520560" progId="Equation.DSMT4">
                  <p:embed/>
                </p:oleObj>
              </mc:Choice>
              <mc:Fallback>
                <p:oleObj name="Equation" r:id="rId2" imgW="5918040" imgH="520560" progId="Equation.DSMT4">
                  <p:embed/>
                  <p:pic>
                    <p:nvPicPr>
                      <p:cNvPr id="18" name="Object 17">
                        <a:extLst>
                          <a:ext uri="{FF2B5EF4-FFF2-40B4-BE49-F238E27FC236}">
                            <a16:creationId xmlns:a16="http://schemas.microsoft.com/office/drawing/2014/main" id="{748CA2FE-8A00-4676-8FA8-4795F97F226B}"/>
                          </a:ext>
                        </a:extLst>
                      </p:cNvPr>
                      <p:cNvPicPr>
                        <a:picLocks noChangeAspect="1" noChangeArrowheads="1"/>
                      </p:cNvPicPr>
                      <p:nvPr/>
                    </p:nvPicPr>
                    <p:blipFill>
                      <a:blip r:embed="rId3"/>
                      <a:srcRect/>
                      <a:stretch>
                        <a:fillRect/>
                      </a:stretch>
                    </p:blipFill>
                    <p:spPr bwMode="auto">
                      <a:xfrm>
                        <a:off x="342084" y="1636371"/>
                        <a:ext cx="6897687" cy="606425"/>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9E7E48F3-06DB-4110-93D7-6F3ECB696CF7}"/>
              </a:ext>
            </a:extLst>
          </p:cNvPr>
          <p:cNvSpPr txBox="1"/>
          <p:nvPr/>
        </p:nvSpPr>
        <p:spPr>
          <a:xfrm>
            <a:off x="246110" y="749765"/>
            <a:ext cx="11006776" cy="800219"/>
          </a:xfrm>
          <a:prstGeom prst="rect">
            <a:avLst/>
          </a:prstGeom>
          <a:noFill/>
        </p:spPr>
        <p:txBody>
          <a:bodyPr wrap="square" rtlCol="0">
            <a:spAutoFit/>
          </a:bodyPr>
          <a:lstStyle/>
          <a:p>
            <a:r>
              <a:rPr lang="en-US" b="1"/>
              <a:t>Energy Balance Equation</a:t>
            </a:r>
          </a:p>
          <a:p>
            <a:r>
              <a:rPr lang="en-US" sz="1400"/>
              <a:t>We’ll define the time-average energy density of certain species.  We’re including internal energy structure in </a:t>
            </a:r>
            <a:r>
              <a:rPr lang="el-GR" sz="1400"/>
              <a:t>ε</a:t>
            </a:r>
            <a:r>
              <a:rPr lang="en-US" sz="1400" baseline="-25000"/>
              <a:t>s</a:t>
            </a:r>
            <a:r>
              <a:rPr lang="en-US" sz="1400"/>
              <a:t>, then KE in the next two terms, and then PE in the last two.  We’ll presume the interaction potential is short ranged enough that we can still consider energy an intensive parameter.  </a:t>
            </a:r>
            <a:endParaRPr lang="en-US" sz="1600"/>
          </a:p>
        </p:txBody>
      </p:sp>
      <p:sp>
        <p:nvSpPr>
          <p:cNvPr id="19" name="TextBox 18">
            <a:extLst>
              <a:ext uri="{FF2B5EF4-FFF2-40B4-BE49-F238E27FC236}">
                <a16:creationId xmlns:a16="http://schemas.microsoft.com/office/drawing/2014/main" id="{FD0A32C4-AA84-4CB2-A09B-606E69799DD3}"/>
              </a:ext>
            </a:extLst>
          </p:cNvPr>
          <p:cNvSpPr txBox="1"/>
          <p:nvPr/>
        </p:nvSpPr>
        <p:spPr>
          <a:xfrm>
            <a:off x="290707" y="2326892"/>
            <a:ext cx="10254254" cy="523220"/>
          </a:xfrm>
          <a:prstGeom prst="rect">
            <a:avLst/>
          </a:prstGeom>
          <a:noFill/>
        </p:spPr>
        <p:txBody>
          <a:bodyPr wrap="square" rtlCol="0">
            <a:spAutoFit/>
          </a:bodyPr>
          <a:lstStyle/>
          <a:p>
            <a:r>
              <a:rPr lang="en-US" sz="1400"/>
              <a:t>Differentiating w/r to time in r</a:t>
            </a:r>
            <a:r>
              <a:rPr lang="en-US" sz="1400" baseline="-25000"/>
              <a:t>i</a:t>
            </a:r>
            <a:r>
              <a:rPr lang="en-US" sz="1400"/>
              <a:t> in the delta function gives us the energy current.  Putting things in terms of the entropic velocity and angular velocity, and extracting the work terms, we can lump the rest into the heat current.</a:t>
            </a:r>
          </a:p>
        </p:txBody>
      </p:sp>
      <p:graphicFrame>
        <p:nvGraphicFramePr>
          <p:cNvPr id="5" name="Object 4">
            <a:extLst>
              <a:ext uri="{FF2B5EF4-FFF2-40B4-BE49-F238E27FC236}">
                <a16:creationId xmlns:a16="http://schemas.microsoft.com/office/drawing/2014/main" id="{46EBC27C-B231-43DD-9B1A-373E7B47E37E}"/>
              </a:ext>
            </a:extLst>
          </p:cNvPr>
          <p:cNvGraphicFramePr>
            <a:graphicFrameLocks noChangeAspect="1"/>
          </p:cNvGraphicFramePr>
          <p:nvPr/>
        </p:nvGraphicFramePr>
        <p:xfrm>
          <a:off x="325438" y="5638800"/>
          <a:ext cx="11074400" cy="1020763"/>
        </p:xfrm>
        <a:graphic>
          <a:graphicData uri="http://schemas.openxmlformats.org/presentationml/2006/ole">
            <mc:AlternateContent xmlns:mc="http://schemas.openxmlformats.org/markup-compatibility/2006">
              <mc:Choice xmlns:v="urn:schemas-microsoft-com:vml" Requires="v">
                <p:oleObj name="Equation" r:id="rId4" imgW="8331120" imgH="761760" progId="Equation.DSMT4">
                  <p:embed/>
                </p:oleObj>
              </mc:Choice>
              <mc:Fallback>
                <p:oleObj name="Equation" r:id="rId4" imgW="8331120" imgH="761760" progId="Equation.DSMT4">
                  <p:embed/>
                  <p:pic>
                    <p:nvPicPr>
                      <p:cNvPr id="5" name="Object 4">
                        <a:extLst>
                          <a:ext uri="{FF2B5EF4-FFF2-40B4-BE49-F238E27FC236}">
                            <a16:creationId xmlns:a16="http://schemas.microsoft.com/office/drawing/2014/main" id="{46EBC27C-B231-43DD-9B1A-373E7B47E37E}"/>
                          </a:ext>
                        </a:extLst>
                      </p:cNvPr>
                      <p:cNvPicPr>
                        <a:picLocks noChangeAspect="1" noChangeArrowheads="1"/>
                      </p:cNvPicPr>
                      <p:nvPr/>
                    </p:nvPicPr>
                    <p:blipFill>
                      <a:blip r:embed="rId5"/>
                      <a:srcRect/>
                      <a:stretch>
                        <a:fillRect/>
                      </a:stretch>
                    </p:blipFill>
                    <p:spPr bwMode="auto">
                      <a:xfrm>
                        <a:off x="325438" y="5638800"/>
                        <a:ext cx="11074400" cy="1020763"/>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381FB6AB-295D-4D4A-8BDB-60810336EBF3}"/>
              </a:ext>
            </a:extLst>
          </p:cNvPr>
          <p:cNvSpPr txBox="1"/>
          <p:nvPr/>
        </p:nvSpPr>
        <p:spPr>
          <a:xfrm>
            <a:off x="290707" y="4826317"/>
            <a:ext cx="11490986" cy="738664"/>
          </a:xfrm>
          <a:prstGeom prst="rect">
            <a:avLst/>
          </a:prstGeom>
          <a:noFill/>
        </p:spPr>
        <p:txBody>
          <a:bodyPr wrap="square" rtlCol="0">
            <a:spAutoFit/>
          </a:bodyPr>
          <a:lstStyle/>
          <a:p>
            <a:r>
              <a:rPr lang="en-US" sz="1400"/>
              <a:t>And differentiating w/r to time in the other stuff, we end up with the following.  The first term is energy transfer via particle flux.  The second is energy transfer due to pressure work (or diffusive momentum flux work), and analogously with the  third guy.  The fourth is surface heat flux.  All of these terms come from the energy current.  Then the last line is contributions from bulk terms - also separated into work and heat, and chemical reactions at the end.  </a:t>
            </a:r>
          </a:p>
        </p:txBody>
      </p:sp>
      <p:graphicFrame>
        <p:nvGraphicFramePr>
          <p:cNvPr id="4" name="Object 3">
            <a:extLst>
              <a:ext uri="{FF2B5EF4-FFF2-40B4-BE49-F238E27FC236}">
                <a16:creationId xmlns:a16="http://schemas.microsoft.com/office/drawing/2014/main" id="{BF30018C-FDA2-434B-AA11-A1A71CD470C1}"/>
              </a:ext>
            </a:extLst>
          </p:cNvPr>
          <p:cNvGraphicFramePr>
            <a:graphicFrameLocks noChangeAspect="1"/>
          </p:cNvGraphicFramePr>
          <p:nvPr/>
        </p:nvGraphicFramePr>
        <p:xfrm>
          <a:off x="410759" y="2873114"/>
          <a:ext cx="8865499" cy="945889"/>
        </p:xfrm>
        <a:graphic>
          <a:graphicData uri="http://schemas.openxmlformats.org/presentationml/2006/ole">
            <mc:AlternateContent xmlns:mc="http://schemas.openxmlformats.org/markup-compatibility/2006">
              <mc:Choice xmlns:v="urn:schemas-microsoft-com:vml" Requires="v">
                <p:oleObj name="Equation" r:id="rId6" imgW="6286320" imgH="787320" progId="Equation.DSMT4">
                  <p:embed/>
                </p:oleObj>
              </mc:Choice>
              <mc:Fallback>
                <p:oleObj name="Equation" r:id="rId6" imgW="6286320" imgH="787320" progId="Equation.DSMT4">
                  <p:embed/>
                  <p:pic>
                    <p:nvPicPr>
                      <p:cNvPr id="4" name="Object 3">
                        <a:extLst>
                          <a:ext uri="{FF2B5EF4-FFF2-40B4-BE49-F238E27FC236}">
                            <a16:creationId xmlns:a16="http://schemas.microsoft.com/office/drawing/2014/main" id="{BF30018C-FDA2-434B-AA11-A1A71CD470C1}"/>
                          </a:ext>
                        </a:extLst>
                      </p:cNvPr>
                      <p:cNvPicPr>
                        <a:picLocks noChangeAspect="1" noChangeArrowheads="1"/>
                      </p:cNvPicPr>
                      <p:nvPr/>
                    </p:nvPicPr>
                    <p:blipFill>
                      <a:blip r:embed="rId7"/>
                      <a:srcRect/>
                      <a:stretch>
                        <a:fillRect/>
                      </a:stretch>
                    </p:blipFill>
                    <p:spPr bwMode="auto">
                      <a:xfrm>
                        <a:off x="410759" y="2873114"/>
                        <a:ext cx="8865499" cy="945889"/>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223A4E55-D93D-49FD-8B1C-585C3D5FF10C}"/>
              </a:ext>
            </a:extLst>
          </p:cNvPr>
          <p:cNvGraphicFramePr>
            <a:graphicFrameLocks noChangeAspect="1"/>
          </p:cNvGraphicFramePr>
          <p:nvPr/>
        </p:nvGraphicFramePr>
        <p:xfrm>
          <a:off x="6631051" y="3945824"/>
          <a:ext cx="5290414" cy="704762"/>
        </p:xfrm>
        <a:graphic>
          <a:graphicData uri="http://schemas.openxmlformats.org/presentationml/2006/ole">
            <mc:AlternateContent xmlns:mc="http://schemas.openxmlformats.org/markup-compatibility/2006">
              <mc:Choice xmlns:v="urn:schemas-microsoft-com:vml" Requires="v">
                <p:oleObj name="Equation" r:id="rId8" imgW="5740200" imgH="812520" progId="Equation.DSMT4">
                  <p:embed/>
                </p:oleObj>
              </mc:Choice>
              <mc:Fallback>
                <p:oleObj name="Equation" r:id="rId8" imgW="5740200" imgH="812520" progId="Equation.DSMT4">
                  <p:embed/>
                  <p:pic>
                    <p:nvPicPr>
                      <p:cNvPr id="7" name="Object 6">
                        <a:extLst>
                          <a:ext uri="{FF2B5EF4-FFF2-40B4-BE49-F238E27FC236}">
                            <a16:creationId xmlns:a16="http://schemas.microsoft.com/office/drawing/2014/main" id="{223A4E55-D93D-49FD-8B1C-585C3D5FF10C}"/>
                          </a:ext>
                        </a:extLst>
                      </p:cNvPr>
                      <p:cNvPicPr>
                        <a:picLocks noChangeAspect="1" noChangeArrowheads="1"/>
                      </p:cNvPicPr>
                      <p:nvPr/>
                    </p:nvPicPr>
                    <p:blipFill>
                      <a:blip r:embed="rId9"/>
                      <a:srcRect/>
                      <a:stretch>
                        <a:fillRect/>
                      </a:stretch>
                    </p:blipFill>
                    <p:spPr bwMode="auto">
                      <a:xfrm>
                        <a:off x="6631051" y="3945824"/>
                        <a:ext cx="5290414" cy="70476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10" name="Ink 9">
                <a:extLst>
                  <a:ext uri="{FF2B5EF4-FFF2-40B4-BE49-F238E27FC236}">
                    <a16:creationId xmlns:a16="http://schemas.microsoft.com/office/drawing/2014/main" id="{8EDA9B80-DDE0-4DD5-AE0C-8FD48DF637F2}"/>
                  </a:ext>
                </a:extLst>
              </p14:cNvPr>
              <p14:cNvContentPartPr/>
              <p14:nvPr/>
            </p14:nvContentPartPr>
            <p14:xfrm>
              <a:off x="6517982" y="3850114"/>
              <a:ext cx="403560" cy="226080"/>
            </p14:xfrm>
          </p:contentPart>
        </mc:Choice>
        <mc:Fallback xmlns="">
          <p:pic>
            <p:nvPicPr>
              <p:cNvPr id="10" name="Ink 9">
                <a:extLst>
                  <a:ext uri="{FF2B5EF4-FFF2-40B4-BE49-F238E27FC236}">
                    <a16:creationId xmlns:a16="http://schemas.microsoft.com/office/drawing/2014/main" id="{8EDA9B80-DDE0-4DD5-AE0C-8FD48DF637F2}"/>
                  </a:ext>
                </a:extLst>
              </p:cNvPr>
              <p:cNvPicPr/>
              <p:nvPr/>
            </p:nvPicPr>
            <p:blipFill>
              <a:blip r:embed="rId12"/>
              <a:stretch>
                <a:fillRect/>
              </a:stretch>
            </p:blipFill>
            <p:spPr>
              <a:xfrm>
                <a:off x="6509342" y="3841474"/>
                <a:ext cx="421200" cy="243720"/>
              </a:xfrm>
              <a:prstGeom prst="rect">
                <a:avLst/>
              </a:prstGeom>
            </p:spPr>
          </p:pic>
        </mc:Fallback>
      </mc:AlternateContent>
      <p:sp>
        <p:nvSpPr>
          <p:cNvPr id="2" name="Title 1">
            <a:extLst>
              <a:ext uri="{FF2B5EF4-FFF2-40B4-BE49-F238E27FC236}">
                <a16:creationId xmlns:a16="http://schemas.microsoft.com/office/drawing/2014/main" id="{A4B86C08-9C85-F62F-7D48-5857719E07DF}"/>
              </a:ext>
            </a:extLst>
          </p:cNvPr>
          <p:cNvSpPr txBox="1">
            <a:spLocks/>
          </p:cNvSpPr>
          <p:nvPr/>
        </p:nvSpPr>
        <p:spPr>
          <a:xfrm>
            <a:off x="2814665" y="25704"/>
            <a:ext cx="6443069" cy="637674"/>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Laws of Thermodynamics (continuum)</a:t>
            </a:r>
            <a:endParaRPr lang="en-US" sz="4800" b="1" u="sng">
              <a:latin typeface="+mn-lt"/>
            </a:endParaRPr>
          </a:p>
        </p:txBody>
      </p:sp>
    </p:spTree>
    <p:extLst>
      <p:ext uri="{BB962C8B-B14F-4D97-AF65-F5344CB8AC3E}">
        <p14:creationId xmlns:p14="http://schemas.microsoft.com/office/powerpoint/2010/main" val="320991217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a:extLst>
              <a:ext uri="{FF2B5EF4-FFF2-40B4-BE49-F238E27FC236}">
                <a16:creationId xmlns:a16="http://schemas.microsoft.com/office/drawing/2014/main" id="{E83B3DA2-67E3-46B5-B267-2F8A51063740}"/>
              </a:ext>
            </a:extLst>
          </p:cNvPr>
          <p:cNvSpPr txBox="1"/>
          <p:nvPr/>
        </p:nvSpPr>
        <p:spPr>
          <a:xfrm>
            <a:off x="441894" y="1096463"/>
            <a:ext cx="5768073" cy="584775"/>
          </a:xfrm>
          <a:prstGeom prst="rect">
            <a:avLst/>
          </a:prstGeom>
          <a:noFill/>
        </p:spPr>
        <p:txBody>
          <a:bodyPr wrap="square" rtlCol="0">
            <a:spAutoFit/>
          </a:bodyPr>
          <a:lstStyle/>
          <a:p>
            <a:r>
              <a:rPr lang="en-US" b="1"/>
              <a:t>Entropy Balance Equation</a:t>
            </a:r>
          </a:p>
          <a:p>
            <a:r>
              <a:rPr lang="en-US" sz="1400"/>
              <a:t>We’ll define the time-average entropy density of particles:</a:t>
            </a:r>
            <a:endParaRPr lang="en-US" sz="1600"/>
          </a:p>
        </p:txBody>
      </p:sp>
      <p:sp>
        <p:nvSpPr>
          <p:cNvPr id="44" name="TextBox 43">
            <a:extLst>
              <a:ext uri="{FF2B5EF4-FFF2-40B4-BE49-F238E27FC236}">
                <a16:creationId xmlns:a16="http://schemas.microsoft.com/office/drawing/2014/main" id="{5C5E2EC0-EC96-4535-BA0E-7EAE42F98B74}"/>
              </a:ext>
            </a:extLst>
          </p:cNvPr>
          <p:cNvSpPr txBox="1"/>
          <p:nvPr/>
        </p:nvSpPr>
        <p:spPr>
          <a:xfrm>
            <a:off x="441894" y="2345932"/>
            <a:ext cx="6273866" cy="307777"/>
          </a:xfrm>
          <a:prstGeom prst="rect">
            <a:avLst/>
          </a:prstGeom>
          <a:noFill/>
        </p:spPr>
        <p:txBody>
          <a:bodyPr wrap="square" rtlCol="0">
            <a:spAutoFit/>
          </a:bodyPr>
          <a:lstStyle/>
          <a:p>
            <a:r>
              <a:rPr lang="en-US" sz="1400"/>
              <a:t>Differentiating w/r to r</a:t>
            </a:r>
            <a:r>
              <a:rPr lang="en-US" sz="1400" baseline="-25000"/>
              <a:t>i</a:t>
            </a:r>
            <a:r>
              <a:rPr lang="en-US" sz="1400"/>
              <a:t> gives us the entropy flux and an entropy production term:</a:t>
            </a:r>
          </a:p>
        </p:txBody>
      </p:sp>
      <p:graphicFrame>
        <p:nvGraphicFramePr>
          <p:cNvPr id="45" name="Object 44">
            <a:extLst>
              <a:ext uri="{FF2B5EF4-FFF2-40B4-BE49-F238E27FC236}">
                <a16:creationId xmlns:a16="http://schemas.microsoft.com/office/drawing/2014/main" id="{575780DE-E707-42BA-9936-44E0C2DC08F3}"/>
              </a:ext>
            </a:extLst>
          </p:cNvPr>
          <p:cNvGraphicFramePr>
            <a:graphicFrameLocks noChangeAspect="1"/>
          </p:cNvGraphicFramePr>
          <p:nvPr>
            <p:extLst>
              <p:ext uri="{D42A27DB-BD31-4B8C-83A1-F6EECF244321}">
                <p14:modId xmlns:p14="http://schemas.microsoft.com/office/powerpoint/2010/main" val="687853200"/>
              </p:ext>
            </p:extLst>
          </p:nvPr>
        </p:nvGraphicFramePr>
        <p:xfrm>
          <a:off x="589679" y="6126176"/>
          <a:ext cx="7591425" cy="587375"/>
        </p:xfrm>
        <a:graphic>
          <a:graphicData uri="http://schemas.openxmlformats.org/presentationml/2006/ole">
            <mc:AlternateContent xmlns:mc="http://schemas.openxmlformats.org/markup-compatibility/2006">
              <mc:Choice xmlns:v="urn:schemas-microsoft-com:vml" Requires="v">
                <p:oleObj name="Equation" r:id="rId2" imgW="6045120" imgH="469800" progId="Equation.DSMT4">
                  <p:embed/>
                </p:oleObj>
              </mc:Choice>
              <mc:Fallback>
                <p:oleObj name="Equation" r:id="rId2" imgW="6045120" imgH="469800" progId="Equation.DSMT4">
                  <p:embed/>
                  <p:pic>
                    <p:nvPicPr>
                      <p:cNvPr id="45" name="Object 44">
                        <a:extLst>
                          <a:ext uri="{FF2B5EF4-FFF2-40B4-BE49-F238E27FC236}">
                            <a16:creationId xmlns:a16="http://schemas.microsoft.com/office/drawing/2014/main" id="{575780DE-E707-42BA-9936-44E0C2DC08F3}"/>
                          </a:ext>
                        </a:extLst>
                      </p:cNvPr>
                      <p:cNvPicPr>
                        <a:picLocks noChangeAspect="1" noChangeArrowheads="1"/>
                      </p:cNvPicPr>
                      <p:nvPr/>
                    </p:nvPicPr>
                    <p:blipFill>
                      <a:blip r:embed="rId3"/>
                      <a:srcRect/>
                      <a:stretch>
                        <a:fillRect/>
                      </a:stretch>
                    </p:blipFill>
                    <p:spPr bwMode="auto">
                      <a:xfrm>
                        <a:off x="589679" y="6126176"/>
                        <a:ext cx="7591425" cy="587375"/>
                      </a:xfrm>
                      <a:prstGeom prst="rect">
                        <a:avLst/>
                      </a:prstGeom>
                      <a:solidFill>
                        <a:srgbClr val="CCFFCC"/>
                      </a:solidFill>
                    </p:spPr>
                  </p:pic>
                </p:oleObj>
              </mc:Fallback>
            </mc:AlternateContent>
          </a:graphicData>
        </a:graphic>
      </p:graphicFrame>
      <p:graphicFrame>
        <p:nvGraphicFramePr>
          <p:cNvPr id="51" name="Object 50">
            <a:extLst>
              <a:ext uri="{FF2B5EF4-FFF2-40B4-BE49-F238E27FC236}">
                <a16:creationId xmlns:a16="http://schemas.microsoft.com/office/drawing/2014/main" id="{4E8D25FF-CE32-4644-B27D-9BC7CC3D9F60}"/>
              </a:ext>
            </a:extLst>
          </p:cNvPr>
          <p:cNvGraphicFramePr>
            <a:graphicFrameLocks noChangeAspect="1"/>
          </p:cNvGraphicFramePr>
          <p:nvPr>
            <p:extLst>
              <p:ext uri="{D42A27DB-BD31-4B8C-83A1-F6EECF244321}">
                <p14:modId xmlns:p14="http://schemas.microsoft.com/office/powerpoint/2010/main" val="3246275098"/>
              </p:ext>
            </p:extLst>
          </p:nvPr>
        </p:nvGraphicFramePr>
        <p:xfrm>
          <a:off x="528719" y="1785164"/>
          <a:ext cx="2432050" cy="414338"/>
        </p:xfrm>
        <a:graphic>
          <a:graphicData uri="http://schemas.openxmlformats.org/presentationml/2006/ole">
            <mc:AlternateContent xmlns:mc="http://schemas.openxmlformats.org/markup-compatibility/2006">
              <mc:Choice xmlns:v="urn:schemas-microsoft-com:vml" Requires="v">
                <p:oleObj name="Equation" r:id="rId4" imgW="2019240" imgH="342720" progId="Equation.DSMT4">
                  <p:embed/>
                </p:oleObj>
              </mc:Choice>
              <mc:Fallback>
                <p:oleObj name="Equation" r:id="rId4" imgW="2019240" imgH="342720" progId="Equation.DSMT4">
                  <p:embed/>
                  <p:pic>
                    <p:nvPicPr>
                      <p:cNvPr id="51" name="Object 50">
                        <a:extLst>
                          <a:ext uri="{FF2B5EF4-FFF2-40B4-BE49-F238E27FC236}">
                            <a16:creationId xmlns:a16="http://schemas.microsoft.com/office/drawing/2014/main" id="{4E8D25FF-CE32-4644-B27D-9BC7CC3D9F60}"/>
                          </a:ext>
                        </a:extLst>
                      </p:cNvPr>
                      <p:cNvPicPr>
                        <a:picLocks noChangeAspect="1" noChangeArrowheads="1"/>
                      </p:cNvPicPr>
                      <p:nvPr/>
                    </p:nvPicPr>
                    <p:blipFill>
                      <a:blip r:embed="rId5"/>
                      <a:srcRect/>
                      <a:stretch>
                        <a:fillRect/>
                      </a:stretch>
                    </p:blipFill>
                    <p:spPr bwMode="auto">
                      <a:xfrm>
                        <a:off x="528719" y="1785164"/>
                        <a:ext cx="2432050" cy="414338"/>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0AF40BB3-619C-4464-90C8-46CA4A9DB286}"/>
              </a:ext>
            </a:extLst>
          </p:cNvPr>
          <p:cNvSpPr txBox="1"/>
          <p:nvPr/>
        </p:nvSpPr>
        <p:spPr>
          <a:xfrm>
            <a:off x="502854" y="5709176"/>
            <a:ext cx="10317545" cy="307777"/>
          </a:xfrm>
          <a:prstGeom prst="rect">
            <a:avLst/>
          </a:prstGeom>
          <a:noFill/>
        </p:spPr>
        <p:txBody>
          <a:bodyPr wrap="square" rtlCol="0">
            <a:spAutoFit/>
          </a:bodyPr>
          <a:lstStyle/>
          <a:p>
            <a:r>
              <a:rPr lang="en-US" sz="1400"/>
              <a:t>Then combining this with what we get when differentiating w/r to time in </a:t>
            </a:r>
            <a:r>
              <a:rPr lang="en-US" sz="1400" u="sng"/>
              <a:t>S</a:t>
            </a:r>
            <a:r>
              <a:rPr lang="en-US" sz="1400"/>
              <a:t>, and making more ad hoc definitions, we come to: </a:t>
            </a:r>
          </a:p>
        </p:txBody>
      </p:sp>
      <p:graphicFrame>
        <p:nvGraphicFramePr>
          <p:cNvPr id="4" name="Object 3">
            <a:extLst>
              <a:ext uri="{FF2B5EF4-FFF2-40B4-BE49-F238E27FC236}">
                <a16:creationId xmlns:a16="http://schemas.microsoft.com/office/drawing/2014/main" id="{1392F39C-7614-4BD7-B0DB-5FD7ABF72D95}"/>
              </a:ext>
            </a:extLst>
          </p:cNvPr>
          <p:cNvGraphicFramePr>
            <a:graphicFrameLocks noChangeAspect="1"/>
          </p:cNvGraphicFramePr>
          <p:nvPr>
            <p:extLst>
              <p:ext uri="{D42A27DB-BD31-4B8C-83A1-F6EECF244321}">
                <p14:modId xmlns:p14="http://schemas.microsoft.com/office/powerpoint/2010/main" val="202168648"/>
              </p:ext>
            </p:extLst>
          </p:nvPr>
        </p:nvGraphicFramePr>
        <p:xfrm>
          <a:off x="589679" y="4041943"/>
          <a:ext cx="4197350" cy="1446212"/>
        </p:xfrm>
        <a:graphic>
          <a:graphicData uri="http://schemas.openxmlformats.org/presentationml/2006/ole">
            <mc:AlternateContent xmlns:mc="http://schemas.openxmlformats.org/markup-compatibility/2006">
              <mc:Choice xmlns:v="urn:schemas-microsoft-com:vml" Requires="v">
                <p:oleObj name="Equation" r:id="rId6" imgW="3606480" imgH="1180800" progId="Equation.DSMT4">
                  <p:embed/>
                </p:oleObj>
              </mc:Choice>
              <mc:Fallback>
                <p:oleObj name="Equation" r:id="rId6" imgW="3606480" imgH="1180800" progId="Equation.DSMT4">
                  <p:embed/>
                  <p:pic>
                    <p:nvPicPr>
                      <p:cNvPr id="4" name="Object 3">
                        <a:extLst>
                          <a:ext uri="{FF2B5EF4-FFF2-40B4-BE49-F238E27FC236}">
                            <a16:creationId xmlns:a16="http://schemas.microsoft.com/office/drawing/2014/main" id="{1392F39C-7614-4BD7-B0DB-5FD7ABF72D95}"/>
                          </a:ext>
                        </a:extLst>
                      </p:cNvPr>
                      <p:cNvPicPr>
                        <a:picLocks noChangeAspect="1" noChangeArrowheads="1"/>
                      </p:cNvPicPr>
                      <p:nvPr/>
                    </p:nvPicPr>
                    <p:blipFill>
                      <a:blip r:embed="rId7"/>
                      <a:srcRect/>
                      <a:stretch>
                        <a:fillRect/>
                      </a:stretch>
                    </p:blipFill>
                    <p:spPr bwMode="auto">
                      <a:xfrm>
                        <a:off x="589679" y="4041943"/>
                        <a:ext cx="4197350" cy="144621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6" name="Ink 5">
                <a:extLst>
                  <a:ext uri="{FF2B5EF4-FFF2-40B4-BE49-F238E27FC236}">
                    <a16:creationId xmlns:a16="http://schemas.microsoft.com/office/drawing/2014/main" id="{A080BAF1-AC73-41AD-B6F8-5EC4731569B4}"/>
                  </a:ext>
                </a:extLst>
              </p14:cNvPr>
              <p14:cNvContentPartPr/>
              <p14:nvPr/>
            </p14:nvContentPartPr>
            <p14:xfrm rot="20677757">
              <a:off x="3539059" y="5080106"/>
              <a:ext cx="1099811" cy="210068"/>
            </p14:xfrm>
          </p:contentPart>
        </mc:Choice>
        <mc:Fallback xmlns="">
          <p:pic>
            <p:nvPicPr>
              <p:cNvPr id="6" name="Ink 5">
                <a:extLst>
                  <a:ext uri="{FF2B5EF4-FFF2-40B4-BE49-F238E27FC236}">
                    <a16:creationId xmlns:a16="http://schemas.microsoft.com/office/drawing/2014/main" id="{A080BAF1-AC73-41AD-B6F8-5EC4731569B4}"/>
                  </a:ext>
                </a:extLst>
              </p:cNvPr>
              <p:cNvPicPr/>
              <p:nvPr/>
            </p:nvPicPr>
            <p:blipFill>
              <a:blip r:embed="rId9"/>
              <a:stretch>
                <a:fillRect/>
              </a:stretch>
            </p:blipFill>
            <p:spPr>
              <a:xfrm rot="20677757">
                <a:off x="3534739" y="5075790"/>
                <a:ext cx="1108451" cy="218701"/>
              </a:xfrm>
              <a:prstGeom prst="rect">
                <a:avLst/>
              </a:prstGeom>
            </p:spPr>
          </p:pic>
        </mc:Fallback>
      </mc:AlternateContent>
      <p:sp>
        <p:nvSpPr>
          <p:cNvPr id="7" name="TextBox 6">
            <a:extLst>
              <a:ext uri="{FF2B5EF4-FFF2-40B4-BE49-F238E27FC236}">
                <a16:creationId xmlns:a16="http://schemas.microsoft.com/office/drawing/2014/main" id="{876CAA6A-B1FB-44B8-8FCC-D53185C3FF2D}"/>
              </a:ext>
            </a:extLst>
          </p:cNvPr>
          <p:cNvSpPr txBox="1"/>
          <p:nvPr/>
        </p:nvSpPr>
        <p:spPr>
          <a:xfrm>
            <a:off x="4787029" y="5013224"/>
            <a:ext cx="1989691" cy="461665"/>
          </a:xfrm>
          <a:prstGeom prst="rect">
            <a:avLst/>
          </a:prstGeom>
          <a:noFill/>
        </p:spPr>
        <p:txBody>
          <a:bodyPr wrap="square" rtlCol="0">
            <a:spAutoFit/>
          </a:bodyPr>
          <a:lstStyle/>
          <a:p>
            <a:r>
              <a:rPr lang="en-US" sz="1200"/>
              <a:t>Here we’re just making a definition of temperature.  </a:t>
            </a:r>
          </a:p>
        </p:txBody>
      </p:sp>
      <p:sp>
        <p:nvSpPr>
          <p:cNvPr id="2" name="Title 1">
            <a:extLst>
              <a:ext uri="{FF2B5EF4-FFF2-40B4-BE49-F238E27FC236}">
                <a16:creationId xmlns:a16="http://schemas.microsoft.com/office/drawing/2014/main" id="{1E125964-3025-6A0D-F08D-27A585680878}"/>
              </a:ext>
            </a:extLst>
          </p:cNvPr>
          <p:cNvSpPr txBox="1">
            <a:spLocks/>
          </p:cNvSpPr>
          <p:nvPr/>
        </p:nvSpPr>
        <p:spPr>
          <a:xfrm>
            <a:off x="2988432" y="67284"/>
            <a:ext cx="6443069" cy="637674"/>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Laws of Thermodynamics (continuum)</a:t>
            </a:r>
            <a:endParaRPr lang="en-US" sz="4800" b="1" u="sng">
              <a:latin typeface="+mn-lt"/>
            </a:endParaRPr>
          </a:p>
        </p:txBody>
      </p:sp>
      <p:graphicFrame>
        <p:nvGraphicFramePr>
          <p:cNvPr id="3" name="Object 2">
            <a:extLst>
              <a:ext uri="{FF2B5EF4-FFF2-40B4-BE49-F238E27FC236}">
                <a16:creationId xmlns:a16="http://schemas.microsoft.com/office/drawing/2014/main" id="{D3FAEEB8-6878-8D0E-B50B-A43BD0AF6344}"/>
              </a:ext>
            </a:extLst>
          </p:cNvPr>
          <p:cNvGraphicFramePr>
            <a:graphicFrameLocks noChangeAspect="1"/>
          </p:cNvGraphicFramePr>
          <p:nvPr>
            <p:extLst>
              <p:ext uri="{D42A27DB-BD31-4B8C-83A1-F6EECF244321}">
                <p14:modId xmlns:p14="http://schemas.microsoft.com/office/powerpoint/2010/main" val="4014369044"/>
              </p:ext>
            </p:extLst>
          </p:nvPr>
        </p:nvGraphicFramePr>
        <p:xfrm>
          <a:off x="502854" y="2806581"/>
          <a:ext cx="9931466" cy="484462"/>
        </p:xfrm>
        <a:graphic>
          <a:graphicData uri="http://schemas.openxmlformats.org/presentationml/2006/ole">
            <mc:AlternateContent xmlns:mc="http://schemas.openxmlformats.org/markup-compatibility/2006">
              <mc:Choice xmlns:v="urn:schemas-microsoft-com:vml" Requires="v">
                <p:oleObj name="Equation" r:id="rId10" imgW="8851680" imgH="431640" progId="Equation.DSMT4">
                  <p:embed/>
                </p:oleObj>
              </mc:Choice>
              <mc:Fallback>
                <p:oleObj name="Equation" r:id="rId10" imgW="8851680" imgH="431640" progId="Equation.DSMT4">
                  <p:embed/>
                  <p:pic>
                    <p:nvPicPr>
                      <p:cNvPr id="0" name=""/>
                      <p:cNvPicPr/>
                      <p:nvPr/>
                    </p:nvPicPr>
                    <p:blipFill>
                      <a:blip r:embed="rId11"/>
                      <a:stretch>
                        <a:fillRect/>
                      </a:stretch>
                    </p:blipFill>
                    <p:spPr>
                      <a:xfrm>
                        <a:off x="502854" y="2806581"/>
                        <a:ext cx="9931466" cy="484462"/>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C66BA8B9-2CDF-1224-DBF7-A7A475F1DEB3}"/>
              </a:ext>
            </a:extLst>
          </p:cNvPr>
          <p:cNvSpPr txBox="1"/>
          <p:nvPr/>
        </p:nvSpPr>
        <p:spPr>
          <a:xfrm>
            <a:off x="5385437" y="3622317"/>
            <a:ext cx="2795667" cy="954107"/>
          </a:xfrm>
          <a:prstGeom prst="rect">
            <a:avLst/>
          </a:prstGeom>
          <a:noFill/>
        </p:spPr>
        <p:txBody>
          <a:bodyPr wrap="square">
            <a:spAutoFit/>
          </a:bodyPr>
          <a:lstStyle/>
          <a:p>
            <a:r>
              <a:rPr lang="en-US" sz="1400"/>
              <a:t>and splitting the velocity into entropic and fluctuaty parts (as we’ve been doing in other balances as well), we get the second line.</a:t>
            </a:r>
          </a:p>
        </p:txBody>
      </p:sp>
      <mc:AlternateContent xmlns:mc="http://schemas.openxmlformats.org/markup-compatibility/2006" xmlns:p14="http://schemas.microsoft.com/office/powerpoint/2010/main">
        <mc:Choice Requires="p14">
          <p:contentPart p14:bwMode="auto" r:id="rId12">
            <p14:nvContentPartPr>
              <p14:cNvPr id="9" name="Ink 8">
                <a:extLst>
                  <a:ext uri="{FF2B5EF4-FFF2-40B4-BE49-F238E27FC236}">
                    <a16:creationId xmlns:a16="http://schemas.microsoft.com/office/drawing/2014/main" id="{3AD4899A-C2F2-4DF6-9615-DECD87FB71B2}"/>
                  </a:ext>
                </a:extLst>
              </p14:cNvPr>
              <p14:cNvContentPartPr/>
              <p14:nvPr/>
            </p14:nvContentPartPr>
            <p14:xfrm>
              <a:off x="3056720" y="3332080"/>
              <a:ext cx="3964320" cy="574920"/>
            </p14:xfrm>
          </p:contentPart>
        </mc:Choice>
        <mc:Fallback xmlns="">
          <p:pic>
            <p:nvPicPr>
              <p:cNvPr id="9" name="Ink 8">
                <a:extLst>
                  <a:ext uri="{FF2B5EF4-FFF2-40B4-BE49-F238E27FC236}">
                    <a16:creationId xmlns:a16="http://schemas.microsoft.com/office/drawing/2014/main" id="{3AD4899A-C2F2-4DF6-9615-DECD87FB71B2}"/>
                  </a:ext>
                </a:extLst>
              </p:cNvPr>
              <p:cNvPicPr/>
              <p:nvPr/>
            </p:nvPicPr>
            <p:blipFill>
              <a:blip r:embed="rId13"/>
              <a:stretch>
                <a:fillRect/>
              </a:stretch>
            </p:blipFill>
            <p:spPr>
              <a:xfrm>
                <a:off x="3050600" y="3325960"/>
                <a:ext cx="3976560" cy="587160"/>
              </a:xfrm>
              <a:prstGeom prst="rect">
                <a:avLst/>
              </a:prstGeom>
            </p:spPr>
          </p:pic>
        </mc:Fallback>
      </mc:AlternateContent>
    </p:spTree>
    <p:extLst>
      <p:ext uri="{BB962C8B-B14F-4D97-AF65-F5344CB8AC3E}">
        <p14:creationId xmlns:p14="http://schemas.microsoft.com/office/powerpoint/2010/main" val="325898173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BA82B331-C389-4E9A-918A-5321E4F06947}"/>
              </a:ext>
            </a:extLst>
          </p:cNvPr>
          <p:cNvSpPr txBox="1">
            <a:spLocks/>
          </p:cNvSpPr>
          <p:nvPr/>
        </p:nvSpPr>
        <p:spPr>
          <a:xfrm>
            <a:off x="3079141" y="37056"/>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Sound Waves</a:t>
            </a:r>
            <a:endParaRPr lang="en-US" sz="4800" b="1" u="sng">
              <a:latin typeface="+mn-lt"/>
            </a:endParaRPr>
          </a:p>
        </p:txBody>
      </p:sp>
      <p:sp>
        <p:nvSpPr>
          <p:cNvPr id="12" name="Rectangle 10">
            <a:extLst>
              <a:ext uri="{FF2B5EF4-FFF2-40B4-BE49-F238E27FC236}">
                <a16:creationId xmlns:a16="http://schemas.microsoft.com/office/drawing/2014/main" id="{932ACE41-20D6-4E29-B83C-4071A2AA9280}"/>
              </a:ext>
            </a:extLst>
          </p:cNvPr>
          <p:cNvSpPr>
            <a:spLocks noChangeArrowheads="1"/>
          </p:cNvSpPr>
          <p:nvPr/>
        </p:nvSpPr>
        <p:spPr bwMode="auto">
          <a:xfrm>
            <a:off x="1790704" y="5844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a:extLst>
              <a:ext uri="{FF2B5EF4-FFF2-40B4-BE49-F238E27FC236}">
                <a16:creationId xmlns:a16="http://schemas.microsoft.com/office/drawing/2014/main" id="{380C2A0D-E442-4073-A166-AA7B5EE9BA43}"/>
              </a:ext>
            </a:extLst>
          </p:cNvPr>
          <p:cNvSpPr/>
          <p:nvPr/>
        </p:nvSpPr>
        <p:spPr>
          <a:xfrm>
            <a:off x="235868" y="606197"/>
            <a:ext cx="8993362" cy="1169551"/>
          </a:xfrm>
          <a:prstGeom prst="rect">
            <a:avLst/>
          </a:prstGeom>
        </p:spPr>
        <p:txBody>
          <a:bodyPr wrap="square">
            <a:spAutoFit/>
          </a:bodyPr>
          <a:lstStyle/>
          <a:p>
            <a:r>
              <a:rPr lang="en-US" sz="1400">
                <a:solidFill>
                  <a:srgbClr val="0070C0"/>
                </a:solidFill>
              </a:rPr>
              <a:t>Let’s try to derive an equation for the velocity of a sound wave.  Let us suppose that the air is separated by infinitesimally thin, and light membranes spaced at intervals dx. As the wave proceeds through the cylinder, the membranes will be displaced according to the function y(x,t).  Let’s say that each particle has mass m.  Additionally, let us say that the fundamental variables of the slice between x and x + dx are N(x,t) = N, V(x,t), P(x,t), E(x,t), and S(x,t).  So what does thermodynamics says about the propagation of this wave? </a:t>
            </a:r>
          </a:p>
        </p:txBody>
      </p:sp>
      <p:graphicFrame>
        <p:nvGraphicFramePr>
          <p:cNvPr id="8" name="Object 7">
            <a:extLst>
              <a:ext uri="{FF2B5EF4-FFF2-40B4-BE49-F238E27FC236}">
                <a16:creationId xmlns:a16="http://schemas.microsoft.com/office/drawing/2014/main" id="{D2BC9E14-38F4-45E7-8068-736E4AE66E07}"/>
              </a:ext>
            </a:extLst>
          </p:cNvPr>
          <p:cNvGraphicFramePr>
            <a:graphicFrameLocks noChangeAspect="1"/>
          </p:cNvGraphicFramePr>
          <p:nvPr/>
        </p:nvGraphicFramePr>
        <p:xfrm>
          <a:off x="352429" y="1929951"/>
          <a:ext cx="2876550" cy="2233613"/>
        </p:xfrm>
        <a:graphic>
          <a:graphicData uri="http://schemas.openxmlformats.org/presentationml/2006/ole">
            <mc:AlternateContent xmlns:mc="http://schemas.openxmlformats.org/markup-compatibility/2006">
              <mc:Choice xmlns:v="urn:schemas-microsoft-com:vml" Requires="v">
                <p:oleObj name="Equation" r:id="rId3" imgW="2539800" imgH="1968480" progId="Equation.DSMT4">
                  <p:embed/>
                </p:oleObj>
              </mc:Choice>
              <mc:Fallback>
                <p:oleObj name="Equation" r:id="rId3" imgW="2539800" imgH="1968480" progId="Equation.DSMT4">
                  <p:embed/>
                  <p:pic>
                    <p:nvPicPr>
                      <p:cNvPr id="8" name="Object 7">
                        <a:extLst>
                          <a:ext uri="{FF2B5EF4-FFF2-40B4-BE49-F238E27FC236}">
                            <a16:creationId xmlns:a16="http://schemas.microsoft.com/office/drawing/2014/main" id="{D2BC9E14-38F4-45E7-8068-736E4AE66E07}"/>
                          </a:ext>
                        </a:extLst>
                      </p:cNvPr>
                      <p:cNvPicPr>
                        <a:picLocks noChangeAspect="1" noChangeArrowheads="1"/>
                      </p:cNvPicPr>
                      <p:nvPr/>
                    </p:nvPicPr>
                    <p:blipFill>
                      <a:blip r:embed="rId4"/>
                      <a:srcRect/>
                      <a:stretch>
                        <a:fillRect/>
                      </a:stretch>
                    </p:blipFill>
                    <p:spPr bwMode="auto">
                      <a:xfrm>
                        <a:off x="352429" y="1929951"/>
                        <a:ext cx="2876550" cy="2233613"/>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9DC35B79-57F2-4408-8AC3-6831143F1B5B}"/>
              </a:ext>
            </a:extLst>
          </p:cNvPr>
          <p:cNvGraphicFramePr>
            <a:graphicFrameLocks noChangeAspect="1"/>
          </p:cNvGraphicFramePr>
          <p:nvPr/>
        </p:nvGraphicFramePr>
        <p:xfrm>
          <a:off x="367648" y="4663439"/>
          <a:ext cx="2275922" cy="2060632"/>
        </p:xfrm>
        <a:graphic>
          <a:graphicData uri="http://schemas.openxmlformats.org/presentationml/2006/ole">
            <mc:AlternateContent xmlns:mc="http://schemas.openxmlformats.org/markup-compatibility/2006">
              <mc:Choice xmlns:v="urn:schemas-microsoft-com:vml" Requires="v">
                <p:oleObj name="Equation" r:id="rId5" imgW="1879560" imgH="1701720" progId="Equation.DSMT4">
                  <p:embed/>
                </p:oleObj>
              </mc:Choice>
              <mc:Fallback>
                <p:oleObj name="Equation" r:id="rId5" imgW="1879560" imgH="1701720" progId="Equation.DSMT4">
                  <p:embed/>
                  <p:pic>
                    <p:nvPicPr>
                      <p:cNvPr id="9" name="Object 8">
                        <a:extLst>
                          <a:ext uri="{FF2B5EF4-FFF2-40B4-BE49-F238E27FC236}">
                            <a16:creationId xmlns:a16="http://schemas.microsoft.com/office/drawing/2014/main" id="{9DC35B79-57F2-4408-8AC3-6831143F1B5B}"/>
                          </a:ext>
                        </a:extLst>
                      </p:cNvPr>
                      <p:cNvPicPr/>
                      <p:nvPr/>
                    </p:nvPicPr>
                    <p:blipFill>
                      <a:blip r:embed="rId6"/>
                      <a:stretch>
                        <a:fillRect/>
                      </a:stretch>
                    </p:blipFill>
                    <p:spPr>
                      <a:xfrm>
                        <a:off x="367648" y="4663439"/>
                        <a:ext cx="2275922" cy="2060632"/>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AD66BA4C-7B2A-49CF-ADE1-F4E05076B2BC}"/>
              </a:ext>
            </a:extLst>
          </p:cNvPr>
          <p:cNvSpPr txBox="1"/>
          <p:nvPr/>
        </p:nvSpPr>
        <p:spPr>
          <a:xfrm>
            <a:off x="269911" y="4250396"/>
            <a:ext cx="1432508" cy="307777"/>
          </a:xfrm>
          <a:prstGeom prst="rect">
            <a:avLst/>
          </a:prstGeom>
          <a:noFill/>
        </p:spPr>
        <p:txBody>
          <a:bodyPr wrap="none" rtlCol="0">
            <a:spAutoFit/>
          </a:bodyPr>
          <a:lstStyle/>
          <a:p>
            <a:r>
              <a:rPr lang="en-US" sz="1400"/>
              <a:t>Dividing by Adx…</a:t>
            </a:r>
            <a:endParaRPr lang="en-US" sz="1600"/>
          </a:p>
        </p:txBody>
      </p:sp>
      <p:graphicFrame>
        <p:nvGraphicFramePr>
          <p:cNvPr id="15" name="Object 14">
            <a:extLst>
              <a:ext uri="{FF2B5EF4-FFF2-40B4-BE49-F238E27FC236}">
                <a16:creationId xmlns:a16="http://schemas.microsoft.com/office/drawing/2014/main" id="{5B839D16-3A0A-4C4B-95B9-9C204D8C5658}"/>
              </a:ext>
            </a:extLst>
          </p:cNvPr>
          <p:cNvGraphicFramePr>
            <a:graphicFrameLocks noChangeAspect="1"/>
          </p:cNvGraphicFramePr>
          <p:nvPr/>
        </p:nvGraphicFramePr>
        <p:xfrm>
          <a:off x="4302159" y="2595100"/>
          <a:ext cx="3255386" cy="512020"/>
        </p:xfrm>
        <a:graphic>
          <a:graphicData uri="http://schemas.openxmlformats.org/presentationml/2006/ole">
            <mc:AlternateContent xmlns:mc="http://schemas.openxmlformats.org/markup-compatibility/2006">
              <mc:Choice xmlns:v="urn:schemas-microsoft-com:vml" Requires="v">
                <p:oleObj name="Equation" r:id="rId7" imgW="2743200" imgH="431640" progId="Equation.DSMT4">
                  <p:embed/>
                </p:oleObj>
              </mc:Choice>
              <mc:Fallback>
                <p:oleObj name="Equation" r:id="rId7" imgW="2743200" imgH="431640" progId="Equation.DSMT4">
                  <p:embed/>
                  <p:pic>
                    <p:nvPicPr>
                      <p:cNvPr id="15" name="Object 14">
                        <a:extLst>
                          <a:ext uri="{FF2B5EF4-FFF2-40B4-BE49-F238E27FC236}">
                            <a16:creationId xmlns:a16="http://schemas.microsoft.com/office/drawing/2014/main" id="{5B839D16-3A0A-4C4B-95B9-9C204D8C5658}"/>
                          </a:ext>
                        </a:extLst>
                      </p:cNvPr>
                      <p:cNvPicPr>
                        <a:picLocks noChangeAspect="1" noChangeArrowheads="1"/>
                      </p:cNvPicPr>
                      <p:nvPr/>
                    </p:nvPicPr>
                    <p:blipFill>
                      <a:blip r:embed="rId8"/>
                      <a:srcRect/>
                      <a:stretch>
                        <a:fillRect/>
                      </a:stretch>
                    </p:blipFill>
                    <p:spPr bwMode="auto">
                      <a:xfrm>
                        <a:off x="4302159" y="2595100"/>
                        <a:ext cx="3255386" cy="512020"/>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6C249137-D1AE-494C-9C5C-8E4E2421E586}"/>
              </a:ext>
            </a:extLst>
          </p:cNvPr>
          <p:cNvSpPr txBox="1"/>
          <p:nvPr/>
        </p:nvSpPr>
        <p:spPr>
          <a:xfrm>
            <a:off x="4223793" y="2120602"/>
            <a:ext cx="3548472" cy="307777"/>
          </a:xfrm>
          <a:prstGeom prst="rect">
            <a:avLst/>
          </a:prstGeom>
          <a:noFill/>
        </p:spPr>
        <p:txBody>
          <a:bodyPr wrap="none" rtlCol="0">
            <a:spAutoFit/>
          </a:bodyPr>
          <a:lstStyle/>
          <a:p>
            <a:r>
              <a:rPr lang="en-US" sz="1400"/>
              <a:t>Filling the balances into the entropy equation:</a:t>
            </a:r>
            <a:endParaRPr lang="en-US"/>
          </a:p>
        </p:txBody>
      </p:sp>
      <p:sp>
        <p:nvSpPr>
          <p:cNvPr id="21" name="TextBox 20">
            <a:extLst>
              <a:ext uri="{FF2B5EF4-FFF2-40B4-BE49-F238E27FC236}">
                <a16:creationId xmlns:a16="http://schemas.microsoft.com/office/drawing/2014/main" id="{32647EEF-EBF9-49E4-8F07-DB6DB6F6F761}"/>
              </a:ext>
            </a:extLst>
          </p:cNvPr>
          <p:cNvSpPr txBox="1"/>
          <p:nvPr/>
        </p:nvSpPr>
        <p:spPr>
          <a:xfrm>
            <a:off x="4223793" y="3234734"/>
            <a:ext cx="4161766" cy="1169551"/>
          </a:xfrm>
          <a:prstGeom prst="rect">
            <a:avLst/>
          </a:prstGeom>
          <a:noFill/>
        </p:spPr>
        <p:txBody>
          <a:bodyPr wrap="square" rtlCol="0">
            <a:spAutoFit/>
          </a:bodyPr>
          <a:lstStyle/>
          <a:p>
            <a:r>
              <a:rPr lang="en-US" sz="1400"/>
              <a:t>Assuming we want a reversible process, then we must make this term zero.  We can do this by assuming j</a:t>
            </a:r>
            <a:r>
              <a:rPr lang="en-US" sz="1400" baseline="-25000"/>
              <a:t>q</a:t>
            </a:r>
            <a:r>
              <a:rPr lang="en-US" sz="1400"/>
              <a:t> = 0 (adiabatic), or that T is constant (isothermal), and by assuming </a:t>
            </a:r>
            <a:r>
              <a:rPr lang="el-GR" sz="1400"/>
              <a:t>π</a:t>
            </a:r>
            <a:r>
              <a:rPr lang="en-US" sz="1400"/>
              <a:t> = p.  Say we go with the adiabatic condition.  Then our balances become:</a:t>
            </a:r>
            <a:endParaRPr lang="en-US"/>
          </a:p>
        </p:txBody>
      </p:sp>
      <p:graphicFrame>
        <p:nvGraphicFramePr>
          <p:cNvPr id="19" name="Object 18">
            <a:extLst>
              <a:ext uri="{FF2B5EF4-FFF2-40B4-BE49-F238E27FC236}">
                <a16:creationId xmlns:a16="http://schemas.microsoft.com/office/drawing/2014/main" id="{9D13938B-6922-443C-9D2F-C84D67730DBF}"/>
              </a:ext>
            </a:extLst>
          </p:cNvPr>
          <p:cNvGraphicFramePr>
            <a:graphicFrameLocks noChangeAspect="1"/>
          </p:cNvGraphicFramePr>
          <p:nvPr/>
        </p:nvGraphicFramePr>
        <p:xfrm>
          <a:off x="4302125" y="4543425"/>
          <a:ext cx="2914650" cy="2251075"/>
        </p:xfrm>
        <a:graphic>
          <a:graphicData uri="http://schemas.openxmlformats.org/presentationml/2006/ole">
            <mc:AlternateContent xmlns:mc="http://schemas.openxmlformats.org/markup-compatibility/2006">
              <mc:Choice xmlns:v="urn:schemas-microsoft-com:vml" Requires="v">
                <p:oleObj name="Equation" r:id="rId9" imgW="2412720" imgH="1854000" progId="Equation.DSMT4">
                  <p:embed/>
                </p:oleObj>
              </mc:Choice>
              <mc:Fallback>
                <p:oleObj name="Equation" r:id="rId9" imgW="2412720" imgH="1854000" progId="Equation.DSMT4">
                  <p:embed/>
                  <p:pic>
                    <p:nvPicPr>
                      <p:cNvPr id="19" name="Object 18">
                        <a:extLst>
                          <a:ext uri="{FF2B5EF4-FFF2-40B4-BE49-F238E27FC236}">
                            <a16:creationId xmlns:a16="http://schemas.microsoft.com/office/drawing/2014/main" id="{9D13938B-6922-443C-9D2F-C84D67730DBF}"/>
                          </a:ext>
                        </a:extLst>
                      </p:cNvPr>
                      <p:cNvPicPr>
                        <a:picLocks noChangeAspect="1" noChangeArrowheads="1"/>
                      </p:cNvPicPr>
                      <p:nvPr/>
                    </p:nvPicPr>
                    <p:blipFill>
                      <a:blip r:embed="rId10"/>
                      <a:srcRect/>
                      <a:stretch>
                        <a:fillRect/>
                      </a:stretch>
                    </p:blipFill>
                    <p:spPr bwMode="auto">
                      <a:xfrm>
                        <a:off x="4302125" y="4543425"/>
                        <a:ext cx="2914650" cy="2251075"/>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0DA119B7-16B2-432E-96A2-B8C4BFCA8BC3}"/>
              </a:ext>
            </a:extLst>
          </p:cNvPr>
          <p:cNvGraphicFramePr>
            <a:graphicFrameLocks noChangeAspect="1"/>
          </p:cNvGraphicFramePr>
          <p:nvPr/>
        </p:nvGraphicFramePr>
        <p:xfrm>
          <a:off x="8833109" y="2946525"/>
          <a:ext cx="3060188" cy="592294"/>
        </p:xfrm>
        <a:graphic>
          <a:graphicData uri="http://schemas.openxmlformats.org/presentationml/2006/ole">
            <mc:AlternateContent xmlns:mc="http://schemas.openxmlformats.org/markup-compatibility/2006">
              <mc:Choice xmlns:v="urn:schemas-microsoft-com:vml" Requires="v">
                <p:oleObj name="Equation" r:id="rId11" imgW="2362200" imgH="457200" progId="Equation.DSMT4">
                  <p:embed/>
                </p:oleObj>
              </mc:Choice>
              <mc:Fallback>
                <p:oleObj name="Equation" r:id="rId11" imgW="2362200" imgH="457200" progId="Equation.DSMT4">
                  <p:embed/>
                  <p:pic>
                    <p:nvPicPr>
                      <p:cNvPr id="5" name="Object 4">
                        <a:extLst>
                          <a:ext uri="{FF2B5EF4-FFF2-40B4-BE49-F238E27FC236}">
                            <a16:creationId xmlns:a16="http://schemas.microsoft.com/office/drawing/2014/main" id="{0DA119B7-16B2-432E-96A2-B8C4BFCA8BC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833109" y="2946525"/>
                        <a:ext cx="3060188" cy="592294"/>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5B131754-E24F-4D0F-8418-829990819FC5}"/>
              </a:ext>
            </a:extLst>
          </p:cNvPr>
          <p:cNvSpPr txBox="1"/>
          <p:nvPr/>
        </p:nvSpPr>
        <p:spPr>
          <a:xfrm>
            <a:off x="8767825" y="2071062"/>
            <a:ext cx="3255386" cy="738664"/>
          </a:xfrm>
          <a:prstGeom prst="rect">
            <a:avLst/>
          </a:prstGeom>
          <a:noFill/>
        </p:spPr>
        <p:txBody>
          <a:bodyPr wrap="square" rtlCol="0">
            <a:spAutoFit/>
          </a:bodyPr>
          <a:lstStyle/>
          <a:p>
            <a:r>
              <a:rPr lang="en-US" sz="1400"/>
              <a:t>So then working this complete set of equations out for, say pressure, we get, for small deviations from equilibrium:</a:t>
            </a:r>
            <a:endParaRPr lang="en-US"/>
          </a:p>
        </p:txBody>
      </p:sp>
      <p:graphicFrame>
        <p:nvGraphicFramePr>
          <p:cNvPr id="10" name="Object 9">
            <a:extLst>
              <a:ext uri="{FF2B5EF4-FFF2-40B4-BE49-F238E27FC236}">
                <a16:creationId xmlns:a16="http://schemas.microsoft.com/office/drawing/2014/main" id="{E8DC969C-3937-474D-B892-837521C167E0}"/>
              </a:ext>
            </a:extLst>
          </p:cNvPr>
          <p:cNvGraphicFramePr>
            <a:graphicFrameLocks noChangeAspect="1"/>
          </p:cNvGraphicFramePr>
          <p:nvPr/>
        </p:nvGraphicFramePr>
        <p:xfrm>
          <a:off x="8833109" y="3777795"/>
          <a:ext cx="3175473" cy="592294"/>
        </p:xfrm>
        <a:graphic>
          <a:graphicData uri="http://schemas.openxmlformats.org/presentationml/2006/ole">
            <mc:AlternateContent xmlns:mc="http://schemas.openxmlformats.org/markup-compatibility/2006">
              <mc:Choice xmlns:v="urn:schemas-microsoft-com:vml" Requires="v">
                <p:oleObj name="Equation" r:id="rId13" imgW="2336800" imgH="444500" progId="Equation.DSMT4">
                  <p:embed/>
                </p:oleObj>
              </mc:Choice>
              <mc:Fallback>
                <p:oleObj name="Equation" r:id="rId13" imgW="2336800" imgH="444500" progId="Equation.DSMT4">
                  <p:embed/>
                  <p:pic>
                    <p:nvPicPr>
                      <p:cNvPr id="10" name="Object 9">
                        <a:extLst>
                          <a:ext uri="{FF2B5EF4-FFF2-40B4-BE49-F238E27FC236}">
                            <a16:creationId xmlns:a16="http://schemas.microsoft.com/office/drawing/2014/main" id="{E8DC969C-3937-474D-B892-837521C167E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833109" y="3777795"/>
                        <a:ext cx="3175473" cy="592294"/>
                      </a:xfrm>
                      <a:prstGeom prst="rect">
                        <a:avLst/>
                      </a:prstGeom>
                      <a:solidFill>
                        <a:srgbClr val="CCFFCC"/>
                      </a:solidFill>
                    </p:spPr>
                  </p:pic>
                </p:oleObj>
              </mc:Fallback>
            </mc:AlternateContent>
          </a:graphicData>
        </a:graphic>
      </p:graphicFrame>
      <p:pic>
        <p:nvPicPr>
          <p:cNvPr id="2" name="Picture 1">
            <a:extLst>
              <a:ext uri="{FF2B5EF4-FFF2-40B4-BE49-F238E27FC236}">
                <a16:creationId xmlns:a16="http://schemas.microsoft.com/office/drawing/2014/main" id="{FAFE529C-1BC2-469B-66DE-B9C68CEA11E0}"/>
              </a:ext>
            </a:extLst>
          </p:cNvPr>
          <p:cNvPicPr>
            <a:picLocks noChangeAspect="1"/>
          </p:cNvPicPr>
          <p:nvPr/>
        </p:nvPicPr>
        <p:blipFill>
          <a:blip r:embed="rId15"/>
          <a:stretch>
            <a:fillRect/>
          </a:stretch>
        </p:blipFill>
        <p:spPr>
          <a:xfrm>
            <a:off x="9851208" y="38800"/>
            <a:ext cx="2172003" cy="1848108"/>
          </a:xfrm>
          <a:prstGeom prst="rect">
            <a:avLst/>
          </a:prstGeom>
        </p:spPr>
      </p:pic>
    </p:spTree>
    <p:extLst>
      <p:ext uri="{BB962C8B-B14F-4D97-AF65-F5344CB8AC3E}">
        <p14:creationId xmlns:p14="http://schemas.microsoft.com/office/powerpoint/2010/main" val="123173687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E26E527-3C75-4A11-8CE3-562BB8334764}"/>
              </a:ext>
            </a:extLst>
          </p:cNvPr>
          <p:cNvSpPr/>
          <p:nvPr/>
        </p:nvSpPr>
        <p:spPr>
          <a:xfrm>
            <a:off x="367276" y="854476"/>
            <a:ext cx="9170768" cy="553998"/>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Heat transfer </a:t>
            </a:r>
          </a:p>
          <a:p>
            <a:r>
              <a:rPr lang="en-US" sz="1400"/>
              <a:t>Now let’s go to a continuum example, just simple heat transfer.  We’ll focus on the highlighted part, between x and x + dx.  </a:t>
            </a:r>
          </a:p>
        </p:txBody>
      </p:sp>
      <p:sp>
        <p:nvSpPr>
          <p:cNvPr id="16" name="Title 1">
            <a:extLst>
              <a:ext uri="{FF2B5EF4-FFF2-40B4-BE49-F238E27FC236}">
                <a16:creationId xmlns:a16="http://schemas.microsoft.com/office/drawing/2014/main" id="{8CFD4B38-35C8-4D23-9CD5-87EC0B469584}"/>
              </a:ext>
            </a:extLst>
          </p:cNvPr>
          <p:cNvSpPr txBox="1">
            <a:spLocks/>
          </p:cNvSpPr>
          <p:nvPr/>
        </p:nvSpPr>
        <p:spPr>
          <a:xfrm>
            <a:off x="2440171" y="46432"/>
            <a:ext cx="7622941" cy="658152"/>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 on Continuum</a:t>
            </a:r>
            <a:endParaRPr lang="en-US" sz="4800" b="1" u="sng">
              <a:latin typeface="+mn-lt"/>
            </a:endParaRPr>
          </a:p>
        </p:txBody>
      </p:sp>
      <p:graphicFrame>
        <p:nvGraphicFramePr>
          <p:cNvPr id="9" name="Object 8">
            <a:extLst>
              <a:ext uri="{FF2B5EF4-FFF2-40B4-BE49-F238E27FC236}">
                <a16:creationId xmlns:a16="http://schemas.microsoft.com/office/drawing/2014/main" id="{FC84B689-2E7E-4EB0-874F-3FBDCAA4D717}"/>
              </a:ext>
            </a:extLst>
          </p:cNvPr>
          <p:cNvGraphicFramePr>
            <a:graphicFrameLocks noChangeAspect="1"/>
          </p:cNvGraphicFramePr>
          <p:nvPr>
            <p:extLst>
              <p:ext uri="{D42A27DB-BD31-4B8C-83A1-F6EECF244321}">
                <p14:modId xmlns:p14="http://schemas.microsoft.com/office/powerpoint/2010/main" val="47228172"/>
              </p:ext>
            </p:extLst>
          </p:nvPr>
        </p:nvGraphicFramePr>
        <p:xfrm>
          <a:off x="406570" y="3340509"/>
          <a:ext cx="868717" cy="514643"/>
        </p:xfrm>
        <a:graphic>
          <a:graphicData uri="http://schemas.openxmlformats.org/presentationml/2006/ole">
            <mc:AlternateContent xmlns:mc="http://schemas.openxmlformats.org/markup-compatibility/2006">
              <mc:Choice xmlns:v="urn:schemas-microsoft-com:vml" Requires="v">
                <p:oleObj name="Equation" r:id="rId3" imgW="672808" imgH="393529" progId="Equation.DSMT4">
                  <p:embed/>
                </p:oleObj>
              </mc:Choice>
              <mc:Fallback>
                <p:oleObj name="Equation" r:id="rId3" imgW="672808" imgH="393529" progId="Equation.DSMT4">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570" y="3340509"/>
                        <a:ext cx="868717" cy="514643"/>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2A7F2D9E-4433-4558-81D4-8063A47D25C9}"/>
              </a:ext>
            </a:extLst>
          </p:cNvPr>
          <p:cNvSpPr txBox="1"/>
          <p:nvPr/>
        </p:nvSpPr>
        <p:spPr>
          <a:xfrm>
            <a:off x="4346973" y="3063346"/>
            <a:ext cx="1721882" cy="307777"/>
          </a:xfrm>
          <a:prstGeom prst="rect">
            <a:avLst/>
          </a:prstGeom>
          <a:noFill/>
        </p:spPr>
        <p:txBody>
          <a:bodyPr wrap="none" rtlCol="0">
            <a:spAutoFit/>
          </a:bodyPr>
          <a:lstStyle/>
          <a:p>
            <a:r>
              <a:rPr lang="en-US" sz="1400"/>
              <a:t>And so Onsager says:</a:t>
            </a:r>
          </a:p>
        </p:txBody>
      </p:sp>
      <p:sp>
        <p:nvSpPr>
          <p:cNvPr id="25" name="TextBox 24">
            <a:extLst>
              <a:ext uri="{FF2B5EF4-FFF2-40B4-BE49-F238E27FC236}">
                <a16:creationId xmlns:a16="http://schemas.microsoft.com/office/drawing/2014/main" id="{28F14515-E2DD-4A77-93B6-0EA703F7350D}"/>
              </a:ext>
            </a:extLst>
          </p:cNvPr>
          <p:cNvSpPr txBox="1"/>
          <p:nvPr/>
        </p:nvSpPr>
        <p:spPr>
          <a:xfrm>
            <a:off x="354291" y="3960595"/>
            <a:ext cx="3508396" cy="307777"/>
          </a:xfrm>
          <a:prstGeom prst="rect">
            <a:avLst/>
          </a:prstGeom>
          <a:noFill/>
        </p:spPr>
        <p:txBody>
          <a:bodyPr wrap="none" rtlCol="0">
            <a:spAutoFit/>
          </a:bodyPr>
          <a:lstStyle/>
          <a:p>
            <a:r>
              <a:rPr lang="en-US" sz="1400"/>
              <a:t>And then plug into entropy balance equation:</a:t>
            </a:r>
          </a:p>
        </p:txBody>
      </p:sp>
      <p:graphicFrame>
        <p:nvGraphicFramePr>
          <p:cNvPr id="19" name="Object 18">
            <a:extLst>
              <a:ext uri="{FF2B5EF4-FFF2-40B4-BE49-F238E27FC236}">
                <a16:creationId xmlns:a16="http://schemas.microsoft.com/office/drawing/2014/main" id="{0A5F92F3-3E10-4A5A-83F3-5478F3AFB95F}"/>
              </a:ext>
            </a:extLst>
          </p:cNvPr>
          <p:cNvGraphicFramePr>
            <a:graphicFrameLocks noChangeAspect="1"/>
          </p:cNvGraphicFramePr>
          <p:nvPr>
            <p:extLst>
              <p:ext uri="{D42A27DB-BD31-4B8C-83A1-F6EECF244321}">
                <p14:modId xmlns:p14="http://schemas.microsoft.com/office/powerpoint/2010/main" val="3332278406"/>
              </p:ext>
            </p:extLst>
          </p:nvPr>
        </p:nvGraphicFramePr>
        <p:xfrm>
          <a:off x="367276" y="4390708"/>
          <a:ext cx="1816100" cy="2097087"/>
        </p:xfrm>
        <a:graphic>
          <a:graphicData uri="http://schemas.openxmlformats.org/presentationml/2006/ole">
            <mc:AlternateContent xmlns:mc="http://schemas.openxmlformats.org/markup-compatibility/2006">
              <mc:Choice xmlns:v="urn:schemas-microsoft-com:vml" Requires="v">
                <p:oleObj name="Equation" r:id="rId5" imgW="1447560" imgH="1676160" progId="Equation.DSMT4">
                  <p:embed/>
                </p:oleObj>
              </mc:Choice>
              <mc:Fallback>
                <p:oleObj name="Equation" r:id="rId5" imgW="1447560" imgH="1676160" progId="Equation.DSMT4">
                  <p:embed/>
                  <p:pic>
                    <p:nvPicPr>
                      <p:cNvPr id="0" name="Object 13"/>
                      <p:cNvPicPr>
                        <a:picLocks noChangeAspect="1" noChangeArrowheads="1"/>
                      </p:cNvPicPr>
                      <p:nvPr/>
                    </p:nvPicPr>
                    <p:blipFill>
                      <a:blip r:embed="rId6"/>
                      <a:srcRect/>
                      <a:stretch>
                        <a:fillRect/>
                      </a:stretch>
                    </p:blipFill>
                    <p:spPr bwMode="auto">
                      <a:xfrm>
                        <a:off x="367276" y="4390708"/>
                        <a:ext cx="1816100" cy="2097087"/>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E70056CE-10DD-49D0-83C9-9001984B50E1}"/>
              </a:ext>
            </a:extLst>
          </p:cNvPr>
          <p:cNvGraphicFramePr>
            <a:graphicFrameLocks noChangeAspect="1"/>
          </p:cNvGraphicFramePr>
          <p:nvPr>
            <p:extLst>
              <p:ext uri="{D42A27DB-BD31-4B8C-83A1-F6EECF244321}">
                <p14:modId xmlns:p14="http://schemas.microsoft.com/office/powerpoint/2010/main" val="2040657491"/>
              </p:ext>
            </p:extLst>
          </p:nvPr>
        </p:nvGraphicFramePr>
        <p:xfrm>
          <a:off x="4430771" y="3439991"/>
          <a:ext cx="1463639" cy="467915"/>
        </p:xfrm>
        <a:graphic>
          <a:graphicData uri="http://schemas.openxmlformats.org/presentationml/2006/ole">
            <mc:AlternateContent xmlns:mc="http://schemas.openxmlformats.org/markup-compatibility/2006">
              <mc:Choice xmlns:v="urn:schemas-microsoft-com:vml" Requires="v">
                <p:oleObj name="Equation" r:id="rId7" imgW="1244600" imgH="393700" progId="Equation.DSMT4">
                  <p:embed/>
                </p:oleObj>
              </mc:Choice>
              <mc:Fallback>
                <p:oleObj name="Equation" r:id="rId7" imgW="1244600" imgH="393700" progId="Equation.DSMT4">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30771" y="3439991"/>
                        <a:ext cx="1463639" cy="467915"/>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CA0B5E5A-A218-4B8C-9E68-7D0655AD0F73}"/>
              </a:ext>
            </a:extLst>
          </p:cNvPr>
          <p:cNvSpPr txBox="1"/>
          <p:nvPr/>
        </p:nvSpPr>
        <p:spPr>
          <a:xfrm>
            <a:off x="354291" y="2967028"/>
            <a:ext cx="2698367" cy="307777"/>
          </a:xfrm>
          <a:prstGeom prst="rect">
            <a:avLst/>
          </a:prstGeom>
          <a:noFill/>
        </p:spPr>
        <p:txBody>
          <a:bodyPr wrap="none" rtlCol="0">
            <a:spAutoFit/>
          </a:bodyPr>
          <a:lstStyle/>
          <a:p>
            <a:r>
              <a:rPr lang="en-US" sz="1400"/>
              <a:t>Start with a simple energy balance</a:t>
            </a:r>
          </a:p>
        </p:txBody>
      </p:sp>
      <p:pic>
        <p:nvPicPr>
          <p:cNvPr id="2" name="Picture 1">
            <a:extLst>
              <a:ext uri="{FF2B5EF4-FFF2-40B4-BE49-F238E27FC236}">
                <a16:creationId xmlns:a16="http://schemas.microsoft.com/office/drawing/2014/main" id="{58A267CF-1352-9D43-3228-1C9F314B07C8}"/>
              </a:ext>
            </a:extLst>
          </p:cNvPr>
          <p:cNvPicPr>
            <a:picLocks noChangeAspect="1"/>
          </p:cNvPicPr>
          <p:nvPr/>
        </p:nvPicPr>
        <p:blipFill>
          <a:blip r:embed="rId9"/>
          <a:stretch>
            <a:fillRect/>
          </a:stretch>
        </p:blipFill>
        <p:spPr>
          <a:xfrm>
            <a:off x="367276" y="1499578"/>
            <a:ext cx="2676899" cy="1238423"/>
          </a:xfrm>
          <a:prstGeom prst="rect">
            <a:avLst/>
          </a:prstGeom>
        </p:spPr>
      </p:pic>
    </p:spTree>
    <p:extLst>
      <p:ext uri="{BB962C8B-B14F-4D97-AF65-F5344CB8AC3E}">
        <p14:creationId xmlns:p14="http://schemas.microsoft.com/office/powerpoint/2010/main" val="4704739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D3C20-2570-41FA-B33B-778776CEFF3C}"/>
              </a:ext>
            </a:extLst>
          </p:cNvPr>
          <p:cNvSpPr>
            <a:spLocks noGrp="1"/>
          </p:cNvSpPr>
          <p:nvPr>
            <p:ph type="ctrTitle"/>
          </p:nvPr>
        </p:nvSpPr>
        <p:spPr>
          <a:xfrm>
            <a:off x="3305345" y="141981"/>
            <a:ext cx="5854046" cy="584776"/>
          </a:xfrm>
        </p:spPr>
        <p:txBody>
          <a:bodyPr>
            <a:normAutofit/>
          </a:bodyPr>
          <a:lstStyle/>
          <a:p>
            <a:r>
              <a:rPr lang="en-US" sz="3200" b="1" u="sng">
                <a:latin typeface="+mn-lt"/>
              </a:rPr>
              <a:t>Laws of Thermodynamics</a:t>
            </a:r>
            <a:endParaRPr lang="en-US" sz="4800" b="1" u="sng">
              <a:latin typeface="+mn-lt"/>
            </a:endParaRPr>
          </a:p>
        </p:txBody>
      </p:sp>
      <p:graphicFrame>
        <p:nvGraphicFramePr>
          <p:cNvPr id="28" name="Object 27">
            <a:extLst>
              <a:ext uri="{FF2B5EF4-FFF2-40B4-BE49-F238E27FC236}">
                <a16:creationId xmlns:a16="http://schemas.microsoft.com/office/drawing/2014/main" id="{6430AA60-C8FA-402C-A4A9-297A85DC2864}"/>
              </a:ext>
            </a:extLst>
          </p:cNvPr>
          <p:cNvGraphicFramePr>
            <a:graphicFrameLocks noChangeAspect="1"/>
          </p:cNvGraphicFramePr>
          <p:nvPr>
            <p:extLst>
              <p:ext uri="{D42A27DB-BD31-4B8C-83A1-F6EECF244321}">
                <p14:modId xmlns:p14="http://schemas.microsoft.com/office/powerpoint/2010/main" val="4079991942"/>
              </p:ext>
            </p:extLst>
          </p:nvPr>
        </p:nvGraphicFramePr>
        <p:xfrm>
          <a:off x="1961692" y="2541561"/>
          <a:ext cx="4010747" cy="612351"/>
        </p:xfrm>
        <a:graphic>
          <a:graphicData uri="http://schemas.openxmlformats.org/presentationml/2006/ole">
            <mc:AlternateContent xmlns:mc="http://schemas.openxmlformats.org/markup-compatibility/2006">
              <mc:Choice xmlns:v="urn:schemas-microsoft-com:vml" Requires="v">
                <p:oleObj name="Equation" r:id="rId2" imgW="2984400" imgH="444240" progId="Equation.DSMT4">
                  <p:embed/>
                </p:oleObj>
              </mc:Choice>
              <mc:Fallback>
                <p:oleObj name="Equation" r:id="rId2" imgW="2984400" imgH="444240" progId="Equation.DSMT4">
                  <p:embed/>
                  <p:pic>
                    <p:nvPicPr>
                      <p:cNvPr id="28" name="Object 27">
                        <a:extLst>
                          <a:ext uri="{FF2B5EF4-FFF2-40B4-BE49-F238E27FC236}">
                            <a16:creationId xmlns:a16="http://schemas.microsoft.com/office/drawing/2014/main" id="{6430AA60-C8FA-402C-A4A9-297A85DC2864}"/>
                          </a:ext>
                        </a:extLst>
                      </p:cNvPr>
                      <p:cNvPicPr>
                        <a:picLocks noChangeAspect="1" noChangeArrowheads="1"/>
                      </p:cNvPicPr>
                      <p:nvPr/>
                    </p:nvPicPr>
                    <p:blipFill>
                      <a:blip r:embed="rId3"/>
                      <a:srcRect/>
                      <a:stretch>
                        <a:fillRect/>
                      </a:stretch>
                    </p:blipFill>
                    <p:spPr bwMode="auto">
                      <a:xfrm>
                        <a:off x="1961692" y="2541561"/>
                        <a:ext cx="4010747" cy="612351"/>
                      </a:xfrm>
                      <a:prstGeom prst="rect">
                        <a:avLst/>
                      </a:prstGeom>
                      <a:solidFill>
                        <a:srgbClr val="CCFFCC"/>
                      </a:solidFill>
                    </p:spPr>
                  </p:pic>
                </p:oleObj>
              </mc:Fallback>
            </mc:AlternateContent>
          </a:graphicData>
        </a:graphic>
      </p:graphicFrame>
      <p:sp>
        <p:nvSpPr>
          <p:cNvPr id="29" name="Rectangle 28">
            <a:extLst>
              <a:ext uri="{FF2B5EF4-FFF2-40B4-BE49-F238E27FC236}">
                <a16:creationId xmlns:a16="http://schemas.microsoft.com/office/drawing/2014/main" id="{54303FAF-2D1C-419B-814F-6ECDFCFCB8B7}"/>
              </a:ext>
            </a:extLst>
          </p:cNvPr>
          <p:cNvSpPr/>
          <p:nvPr/>
        </p:nvSpPr>
        <p:spPr>
          <a:xfrm>
            <a:off x="425873" y="1230537"/>
            <a:ext cx="10403063" cy="1015663"/>
          </a:xfrm>
          <a:prstGeom prst="rect">
            <a:avLst/>
          </a:prstGeom>
        </p:spPr>
        <p:txBody>
          <a:bodyPr wrap="square">
            <a:spAutoFit/>
          </a:bodyPr>
          <a:lstStyle/>
          <a:p>
            <a:r>
              <a:rPr lang="en-US" b="1">
                <a:latin typeface="Calibri" panose="020F0502020204030204" pitchFamily="34" charset="0"/>
                <a:ea typeface="Calibri" panose="020F0502020204030204" pitchFamily="34" charset="0"/>
                <a:cs typeface="Times New Roman" panose="02020603050405020304" pitchFamily="18" charset="0"/>
              </a:rPr>
              <a:t>Entropy balance equation</a:t>
            </a:r>
          </a:p>
          <a:p>
            <a:r>
              <a:rPr lang="en-US" sz="1400">
                <a:effectLst/>
                <a:latin typeface="Calibri" panose="020F0502020204030204" pitchFamily="34" charset="0"/>
                <a:ea typeface="Calibri" panose="020F0502020204030204" pitchFamily="34" charset="0"/>
                <a:cs typeface="Times New Roman" panose="02020603050405020304" pitchFamily="18" charset="0"/>
              </a:rPr>
              <a:t>Entropy can be thought of as a measure of the number of states a system fluctuates through in a given small time, or the rate of such fluctuations.  Entropy can change through reversible particle transfer (this is through bulk ‘entropic’ velocity - </a:t>
            </a:r>
            <a:r>
              <a:rPr lang="el-GR" sz="1400">
                <a:effectLst/>
                <a:latin typeface="Calibri" panose="020F0502020204030204" pitchFamily="34" charset="0"/>
                <a:ea typeface="Calibri" panose="020F0502020204030204" pitchFamily="34" charset="0"/>
                <a:cs typeface="Times New Roman" panose="02020603050405020304" pitchFamily="18" charset="0"/>
              </a:rPr>
              <a:t>λ</a:t>
            </a:r>
            <a:r>
              <a:rPr lang="en-US" sz="1400">
                <a:effectLst/>
                <a:latin typeface="Calibri" panose="020F0502020204030204" pitchFamily="34" charset="0"/>
                <a:ea typeface="Calibri" panose="020F0502020204030204" pitchFamily="34" charset="0"/>
                <a:cs typeface="Times New Roman" panose="02020603050405020304" pitchFamily="18" charset="0"/>
              </a:rPr>
              <a:t> = linear number density – not diffusion), reversible heat transfer, and irreversible processes.  </a:t>
            </a:r>
          </a:p>
        </p:txBody>
      </p:sp>
      <mc:AlternateContent xmlns:mc="http://schemas.openxmlformats.org/markup-compatibility/2006" xmlns:p14="http://schemas.microsoft.com/office/powerpoint/2010/main">
        <mc:Choice Requires="p14">
          <p:contentPart p14:bwMode="auto" r:id="rId4">
            <p14:nvContentPartPr>
              <p14:cNvPr id="4" name="Ink 3">
                <a:extLst>
                  <a:ext uri="{FF2B5EF4-FFF2-40B4-BE49-F238E27FC236}">
                    <a16:creationId xmlns:a16="http://schemas.microsoft.com/office/drawing/2014/main" id="{EF39D5EB-A0A1-4629-BC0B-147B7DE30D23}"/>
                  </a:ext>
                </a:extLst>
              </p14:cNvPr>
              <p14:cNvContentPartPr/>
              <p14:nvPr/>
            </p14:nvContentPartPr>
            <p14:xfrm>
              <a:off x="2758581" y="3294717"/>
              <a:ext cx="207000" cy="842400"/>
            </p14:xfrm>
          </p:contentPart>
        </mc:Choice>
        <mc:Fallback xmlns="">
          <p:pic>
            <p:nvPicPr>
              <p:cNvPr id="4" name="Ink 3">
                <a:extLst>
                  <a:ext uri="{FF2B5EF4-FFF2-40B4-BE49-F238E27FC236}">
                    <a16:creationId xmlns:a16="http://schemas.microsoft.com/office/drawing/2014/main" id="{EF39D5EB-A0A1-4629-BC0B-147B7DE30D23}"/>
                  </a:ext>
                </a:extLst>
              </p:cNvPr>
              <p:cNvPicPr/>
              <p:nvPr/>
            </p:nvPicPr>
            <p:blipFill>
              <a:blip r:embed="rId6"/>
              <a:stretch>
                <a:fillRect/>
              </a:stretch>
            </p:blipFill>
            <p:spPr>
              <a:xfrm>
                <a:off x="2749941" y="3286077"/>
                <a:ext cx="224640" cy="8600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5" name="Ink 4">
                <a:extLst>
                  <a:ext uri="{FF2B5EF4-FFF2-40B4-BE49-F238E27FC236}">
                    <a16:creationId xmlns:a16="http://schemas.microsoft.com/office/drawing/2014/main" id="{E9E0D188-C531-440F-B979-D6B2AB7F13EF}"/>
                  </a:ext>
                </a:extLst>
              </p14:cNvPr>
              <p14:cNvContentPartPr/>
              <p14:nvPr/>
            </p14:nvContentPartPr>
            <p14:xfrm>
              <a:off x="3705082" y="3325054"/>
              <a:ext cx="704880" cy="780480"/>
            </p14:xfrm>
          </p:contentPart>
        </mc:Choice>
        <mc:Fallback xmlns="">
          <p:pic>
            <p:nvPicPr>
              <p:cNvPr id="5" name="Ink 4">
                <a:extLst>
                  <a:ext uri="{FF2B5EF4-FFF2-40B4-BE49-F238E27FC236}">
                    <a16:creationId xmlns:a16="http://schemas.microsoft.com/office/drawing/2014/main" id="{E9E0D188-C531-440F-B979-D6B2AB7F13EF}"/>
                  </a:ext>
                </a:extLst>
              </p:cNvPr>
              <p:cNvPicPr/>
              <p:nvPr/>
            </p:nvPicPr>
            <p:blipFill>
              <a:blip r:embed="rId8"/>
              <a:stretch>
                <a:fillRect/>
              </a:stretch>
            </p:blipFill>
            <p:spPr>
              <a:xfrm>
                <a:off x="3700762" y="3320734"/>
                <a:ext cx="713520" cy="7891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7" name="Ink 6">
                <a:extLst>
                  <a:ext uri="{FF2B5EF4-FFF2-40B4-BE49-F238E27FC236}">
                    <a16:creationId xmlns:a16="http://schemas.microsoft.com/office/drawing/2014/main" id="{9594C91A-0CBE-44EF-8F23-483C5E9B7626}"/>
                  </a:ext>
                </a:extLst>
              </p14:cNvPr>
              <p14:cNvContentPartPr/>
              <p14:nvPr/>
            </p14:nvContentPartPr>
            <p14:xfrm>
              <a:off x="6161661" y="2850477"/>
              <a:ext cx="2086200" cy="259920"/>
            </p14:xfrm>
          </p:contentPart>
        </mc:Choice>
        <mc:Fallback xmlns="">
          <p:pic>
            <p:nvPicPr>
              <p:cNvPr id="7" name="Ink 6">
                <a:extLst>
                  <a:ext uri="{FF2B5EF4-FFF2-40B4-BE49-F238E27FC236}">
                    <a16:creationId xmlns:a16="http://schemas.microsoft.com/office/drawing/2014/main" id="{9594C91A-0CBE-44EF-8F23-483C5E9B7626}"/>
                  </a:ext>
                </a:extLst>
              </p:cNvPr>
              <p:cNvPicPr/>
              <p:nvPr/>
            </p:nvPicPr>
            <p:blipFill>
              <a:blip r:embed="rId10"/>
              <a:stretch>
                <a:fillRect/>
              </a:stretch>
            </p:blipFill>
            <p:spPr>
              <a:xfrm>
                <a:off x="6157341" y="2846157"/>
                <a:ext cx="2094840" cy="268560"/>
              </a:xfrm>
              <a:prstGeom prst="rect">
                <a:avLst/>
              </a:prstGeom>
            </p:spPr>
          </p:pic>
        </mc:Fallback>
      </mc:AlternateContent>
      <p:grpSp>
        <p:nvGrpSpPr>
          <p:cNvPr id="10" name="Group 9">
            <a:extLst>
              <a:ext uri="{FF2B5EF4-FFF2-40B4-BE49-F238E27FC236}">
                <a16:creationId xmlns:a16="http://schemas.microsoft.com/office/drawing/2014/main" id="{C920966A-43EC-43E8-AC0E-1A702FF62A70}"/>
              </a:ext>
            </a:extLst>
          </p:cNvPr>
          <p:cNvGrpSpPr/>
          <p:nvPr/>
        </p:nvGrpSpPr>
        <p:grpSpPr>
          <a:xfrm>
            <a:off x="6416901" y="2866317"/>
            <a:ext cx="107280" cy="41760"/>
            <a:chOff x="4942323" y="2866317"/>
            <a:chExt cx="107280" cy="41760"/>
          </a:xfrm>
        </p:grpSpPr>
        <mc:AlternateContent xmlns:mc="http://schemas.openxmlformats.org/markup-compatibility/2006" xmlns:p14="http://schemas.microsoft.com/office/powerpoint/2010/main">
          <mc:Choice Requires="p14">
            <p:contentPart p14:bwMode="auto" r:id="rId11">
              <p14:nvContentPartPr>
                <p14:cNvPr id="8" name="Ink 7">
                  <a:extLst>
                    <a:ext uri="{FF2B5EF4-FFF2-40B4-BE49-F238E27FC236}">
                      <a16:creationId xmlns:a16="http://schemas.microsoft.com/office/drawing/2014/main" id="{C3162A9E-2332-48E5-9758-F69FDD322C94}"/>
                    </a:ext>
                  </a:extLst>
                </p14:cNvPr>
                <p14:cNvContentPartPr/>
                <p14:nvPr/>
              </p14:nvContentPartPr>
              <p14:xfrm>
                <a:off x="4942323" y="2866317"/>
                <a:ext cx="360" cy="360"/>
              </p14:xfrm>
            </p:contentPart>
          </mc:Choice>
          <mc:Fallback xmlns="">
            <p:pic>
              <p:nvPicPr>
                <p:cNvPr id="8" name="Ink 7">
                  <a:extLst>
                    <a:ext uri="{FF2B5EF4-FFF2-40B4-BE49-F238E27FC236}">
                      <a16:creationId xmlns:a16="http://schemas.microsoft.com/office/drawing/2014/main" id="{C3162A9E-2332-48E5-9758-F69FDD322C94}"/>
                    </a:ext>
                  </a:extLst>
                </p:cNvPr>
                <p:cNvPicPr/>
                <p:nvPr/>
              </p:nvPicPr>
              <p:blipFill>
                <a:blip r:embed="rId12"/>
                <a:stretch>
                  <a:fillRect/>
                </a:stretch>
              </p:blipFill>
              <p:spPr>
                <a:xfrm>
                  <a:off x="4938003" y="2861997"/>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9" name="Ink 8">
                  <a:extLst>
                    <a:ext uri="{FF2B5EF4-FFF2-40B4-BE49-F238E27FC236}">
                      <a16:creationId xmlns:a16="http://schemas.microsoft.com/office/drawing/2014/main" id="{4CC4A5D6-D968-4A08-88B1-0BA89F9A5734}"/>
                    </a:ext>
                  </a:extLst>
                </p14:cNvPr>
                <p14:cNvContentPartPr/>
                <p14:nvPr/>
              </p14:nvContentPartPr>
              <p14:xfrm>
                <a:off x="5049243" y="2907717"/>
                <a:ext cx="360" cy="360"/>
              </p14:xfrm>
            </p:contentPart>
          </mc:Choice>
          <mc:Fallback xmlns="">
            <p:pic>
              <p:nvPicPr>
                <p:cNvPr id="9" name="Ink 8">
                  <a:extLst>
                    <a:ext uri="{FF2B5EF4-FFF2-40B4-BE49-F238E27FC236}">
                      <a16:creationId xmlns:a16="http://schemas.microsoft.com/office/drawing/2014/main" id="{4CC4A5D6-D968-4A08-88B1-0BA89F9A5734}"/>
                    </a:ext>
                  </a:extLst>
                </p:cNvPr>
                <p:cNvPicPr/>
                <p:nvPr/>
              </p:nvPicPr>
              <p:blipFill>
                <a:blip r:embed="rId12"/>
                <a:stretch>
                  <a:fillRect/>
                </a:stretch>
              </p:blipFill>
              <p:spPr>
                <a:xfrm>
                  <a:off x="5044923" y="2903397"/>
                  <a:ext cx="9000" cy="9000"/>
                </a:xfrm>
                <a:prstGeom prst="rect">
                  <a:avLst/>
                </a:prstGeom>
              </p:spPr>
            </p:pic>
          </mc:Fallback>
        </mc:AlternateContent>
      </p:grpSp>
      <p:sp>
        <p:nvSpPr>
          <p:cNvPr id="11" name="TextBox 10">
            <a:extLst>
              <a:ext uri="{FF2B5EF4-FFF2-40B4-BE49-F238E27FC236}">
                <a16:creationId xmlns:a16="http://schemas.microsoft.com/office/drawing/2014/main" id="{686748C4-9CCC-40B1-B445-84F6730F784B}"/>
              </a:ext>
            </a:extLst>
          </p:cNvPr>
          <p:cNvSpPr txBox="1"/>
          <p:nvPr/>
        </p:nvSpPr>
        <p:spPr>
          <a:xfrm flipH="1">
            <a:off x="1900451" y="4276437"/>
            <a:ext cx="1241878" cy="738664"/>
          </a:xfrm>
          <a:prstGeom prst="rect">
            <a:avLst/>
          </a:prstGeom>
          <a:noFill/>
        </p:spPr>
        <p:txBody>
          <a:bodyPr wrap="square" rtlCol="0">
            <a:spAutoFit/>
          </a:bodyPr>
          <a:lstStyle/>
          <a:p>
            <a:r>
              <a:rPr lang="en-US" sz="1400"/>
              <a:t>Entropy flux via particle transfer</a:t>
            </a:r>
            <a:endParaRPr lang="en-US"/>
          </a:p>
        </p:txBody>
      </p:sp>
      <p:sp>
        <p:nvSpPr>
          <p:cNvPr id="14" name="TextBox 13">
            <a:extLst>
              <a:ext uri="{FF2B5EF4-FFF2-40B4-BE49-F238E27FC236}">
                <a16:creationId xmlns:a16="http://schemas.microsoft.com/office/drawing/2014/main" id="{24CEB214-8617-4B57-A3C5-0F584EE7474C}"/>
              </a:ext>
            </a:extLst>
          </p:cNvPr>
          <p:cNvSpPr txBox="1"/>
          <p:nvPr/>
        </p:nvSpPr>
        <p:spPr>
          <a:xfrm flipH="1">
            <a:off x="3305345" y="4242468"/>
            <a:ext cx="2790654" cy="1169551"/>
          </a:xfrm>
          <a:prstGeom prst="rect">
            <a:avLst/>
          </a:prstGeom>
          <a:noFill/>
        </p:spPr>
        <p:txBody>
          <a:bodyPr wrap="square" rtlCol="0">
            <a:spAutoFit/>
          </a:bodyPr>
          <a:lstStyle/>
          <a:p>
            <a:r>
              <a:rPr lang="en-US" sz="1400"/>
              <a:t>Entropy flux via heat (both surface and bulk), as well as internal energy transfer.  Often these terms are just combined into one, and designated ‘the heat’.  </a:t>
            </a:r>
            <a:endParaRPr lang="en-US"/>
          </a:p>
        </p:txBody>
      </p:sp>
      <p:sp>
        <p:nvSpPr>
          <p:cNvPr id="15" name="TextBox 14">
            <a:extLst>
              <a:ext uri="{FF2B5EF4-FFF2-40B4-BE49-F238E27FC236}">
                <a16:creationId xmlns:a16="http://schemas.microsoft.com/office/drawing/2014/main" id="{9DFBF77C-DD37-475B-9122-A7173230B822}"/>
              </a:ext>
            </a:extLst>
          </p:cNvPr>
          <p:cNvSpPr txBox="1"/>
          <p:nvPr/>
        </p:nvSpPr>
        <p:spPr>
          <a:xfrm flipH="1">
            <a:off x="6523821" y="4275195"/>
            <a:ext cx="1831909" cy="523220"/>
          </a:xfrm>
          <a:prstGeom prst="rect">
            <a:avLst/>
          </a:prstGeom>
          <a:noFill/>
        </p:spPr>
        <p:txBody>
          <a:bodyPr wrap="square" rtlCol="0">
            <a:spAutoFit/>
          </a:bodyPr>
          <a:lstStyle/>
          <a:p>
            <a:r>
              <a:rPr lang="en-US" sz="1400"/>
              <a:t>Entropy change via chemical reactions</a:t>
            </a:r>
            <a:endParaRPr lang="en-US"/>
          </a:p>
        </p:txBody>
      </p:sp>
      <p:sp>
        <p:nvSpPr>
          <p:cNvPr id="16" name="TextBox 15">
            <a:extLst>
              <a:ext uri="{FF2B5EF4-FFF2-40B4-BE49-F238E27FC236}">
                <a16:creationId xmlns:a16="http://schemas.microsoft.com/office/drawing/2014/main" id="{0BC83A8B-36AE-4504-B39D-D55C98AE40B7}"/>
              </a:ext>
            </a:extLst>
          </p:cNvPr>
          <p:cNvSpPr txBox="1"/>
          <p:nvPr/>
        </p:nvSpPr>
        <p:spPr>
          <a:xfrm flipH="1">
            <a:off x="7730853" y="3198773"/>
            <a:ext cx="1831909" cy="954107"/>
          </a:xfrm>
          <a:prstGeom prst="rect">
            <a:avLst/>
          </a:prstGeom>
          <a:noFill/>
        </p:spPr>
        <p:txBody>
          <a:bodyPr wrap="square" rtlCol="0">
            <a:spAutoFit/>
          </a:bodyPr>
          <a:lstStyle/>
          <a:p>
            <a:r>
              <a:rPr lang="en-US" sz="1400"/>
              <a:t>the irreversible entropy production term.  Always will be as large as possible.</a:t>
            </a:r>
            <a:endParaRPr lang="en-US"/>
          </a:p>
        </p:txBody>
      </p:sp>
      <mc:AlternateContent xmlns:mc="http://schemas.openxmlformats.org/markup-compatibility/2006" xmlns:p14="http://schemas.microsoft.com/office/powerpoint/2010/main">
        <mc:Choice Requires="p14">
          <p:contentPart p14:bwMode="auto" r:id="rId14">
            <p14:nvContentPartPr>
              <p14:cNvPr id="12" name="Ink 11">
                <a:extLst>
                  <a:ext uri="{FF2B5EF4-FFF2-40B4-BE49-F238E27FC236}">
                    <a16:creationId xmlns:a16="http://schemas.microsoft.com/office/drawing/2014/main" id="{D5603D5C-4AD3-4700-9AA9-7967D1B4FB83}"/>
                  </a:ext>
                </a:extLst>
              </p14:cNvPr>
              <p14:cNvContentPartPr/>
              <p14:nvPr/>
            </p14:nvContentPartPr>
            <p14:xfrm>
              <a:off x="5238963" y="3228837"/>
              <a:ext cx="1738440" cy="921960"/>
            </p14:xfrm>
          </p:contentPart>
        </mc:Choice>
        <mc:Fallback xmlns="">
          <p:pic>
            <p:nvPicPr>
              <p:cNvPr id="12" name="Ink 11">
                <a:extLst>
                  <a:ext uri="{FF2B5EF4-FFF2-40B4-BE49-F238E27FC236}">
                    <a16:creationId xmlns:a16="http://schemas.microsoft.com/office/drawing/2014/main" id="{D5603D5C-4AD3-4700-9AA9-7967D1B4FB83}"/>
                  </a:ext>
                </a:extLst>
              </p:cNvPr>
              <p:cNvPicPr/>
              <p:nvPr/>
            </p:nvPicPr>
            <p:blipFill>
              <a:blip r:embed="rId15"/>
              <a:stretch>
                <a:fillRect/>
              </a:stretch>
            </p:blipFill>
            <p:spPr>
              <a:xfrm>
                <a:off x="5234643" y="3224517"/>
                <a:ext cx="1747080" cy="930600"/>
              </a:xfrm>
              <a:prstGeom prst="rect">
                <a:avLst/>
              </a:prstGeom>
            </p:spPr>
          </p:pic>
        </mc:Fallback>
      </mc:AlternateContent>
    </p:spTree>
    <p:extLst>
      <p:ext uri="{BB962C8B-B14F-4D97-AF65-F5344CB8AC3E}">
        <p14:creationId xmlns:p14="http://schemas.microsoft.com/office/powerpoint/2010/main" val="33596061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3CA53-ABC1-A8C1-DD66-A65F6516CF2D}"/>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816753AA-2F59-8D70-A162-FF87C04D5050}"/>
                  </a:ext>
                </a:extLst>
              </p:cNvPr>
              <p:cNvSpPr/>
              <p:nvPr/>
            </p:nvSpPr>
            <p:spPr>
              <a:xfrm>
                <a:off x="320998" y="912338"/>
                <a:ext cx="11326884" cy="1200329"/>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Diffusion</a:t>
                </a:r>
              </a:p>
              <a:p>
                <a:r>
                  <a:rPr lang="en-US" sz="1400"/>
                  <a:t>Now we have diffusion thanks to the impurities present (that’s what those dots are), and these will seek to maintain/reimpose equilibrium.  The local equilibrium function would be at temperature T, and chemical potential μ(r).  Note that even though the gas will diffuse in a preferred direction thanks to the chemical potential gradient, and thereby acquire some current with average velocity v, this will not form part of the local equilibrium distribution f</a:t>
                </a:r>
                <a:r>
                  <a:rPr lang="en-US" sz="1400" baseline="-25000"/>
                  <a:t>eq</a:t>
                </a:r>
                <a:r>
                  <a:rPr lang="en-US" sz="1400"/>
                  <a:t>, as the collisions seek rather to destroy this velocity.  So we’ll just have: </a:t>
                </a:r>
                <a14:m>
                  <m:oMath xmlns:m="http://schemas.openxmlformats.org/officeDocument/2006/math">
                    <m:r>
                      <a:rPr lang="en-US" sz="1400" i="1">
                        <a:latin typeface="Cambria Math" panose="02040503050406030204" pitchFamily="18" charset="0"/>
                      </a:rPr>
                      <m:t>𝑠</m:t>
                    </m:r>
                    <m:r>
                      <a:rPr lang="en-US" sz="1400" i="1">
                        <a:latin typeface="Cambria Math" panose="02040503050406030204" pitchFamily="18" charset="0"/>
                      </a:rPr>
                      <m:t>(</m:t>
                    </m:r>
                    <m:r>
                      <a:rPr lang="en-US" sz="1400" i="1">
                        <a:latin typeface="Cambria Math" panose="02040503050406030204" pitchFamily="18" charset="0"/>
                      </a:rPr>
                      <m:t>𝑢</m:t>
                    </m:r>
                    <m:r>
                      <a:rPr lang="en-US" sz="1400" i="1">
                        <a:latin typeface="Cambria Math" panose="02040503050406030204" pitchFamily="18" charset="0"/>
                      </a:rPr>
                      <m:t>,</m:t>
                    </m:r>
                    <m:r>
                      <a:rPr lang="en-US" sz="1400" i="1">
                        <a:latin typeface="Cambria Math" panose="02040503050406030204" pitchFamily="18" charset="0"/>
                      </a:rPr>
                      <m:t>𝑛</m:t>
                    </m:r>
                    <m:r>
                      <a:rPr lang="en-US" sz="1400" i="1">
                        <a:latin typeface="Cambria Math" panose="02040503050406030204" pitchFamily="18" charset="0"/>
                      </a:rPr>
                      <m:t>)</m:t>
                    </m:r>
                  </m:oMath>
                </a14:m>
                <a:r>
                  <a:rPr lang="en-US" sz="1400"/>
                  <a:t>. </a:t>
                </a:r>
                <a:endParaRPr lang="en-US" sz="1100"/>
              </a:p>
            </p:txBody>
          </p:sp>
        </mc:Choice>
        <mc:Fallback xmlns="">
          <p:sp>
            <p:nvSpPr>
              <p:cNvPr id="13" name="Rectangle 12">
                <a:extLst>
                  <a:ext uri="{FF2B5EF4-FFF2-40B4-BE49-F238E27FC236}">
                    <a16:creationId xmlns:a16="http://schemas.microsoft.com/office/drawing/2014/main" id="{816753AA-2F59-8D70-A162-FF87C04D5050}"/>
                  </a:ext>
                </a:extLst>
              </p:cNvPr>
              <p:cNvSpPr>
                <a:spLocks noRot="1" noChangeAspect="1" noMove="1" noResize="1" noEditPoints="1" noAdjustHandles="1" noChangeArrowheads="1" noChangeShapeType="1" noTextEdit="1"/>
              </p:cNvSpPr>
              <p:nvPr/>
            </p:nvSpPr>
            <p:spPr>
              <a:xfrm>
                <a:off x="320998" y="912338"/>
                <a:ext cx="11326884" cy="1200329"/>
              </a:xfrm>
              <a:prstGeom prst="rect">
                <a:avLst/>
              </a:prstGeom>
              <a:blipFill>
                <a:blip r:embed="rId3"/>
                <a:stretch>
                  <a:fillRect l="-323" t="-1523" b="-4061"/>
                </a:stretch>
              </a:blipFill>
            </p:spPr>
            <p:txBody>
              <a:bodyPr/>
              <a:lstStyle/>
              <a:p>
                <a:r>
                  <a:rPr lang="en-US">
                    <a:noFill/>
                  </a:rPr>
                  <a:t> </a:t>
                </a:r>
              </a:p>
            </p:txBody>
          </p:sp>
        </mc:Fallback>
      </mc:AlternateContent>
      <p:sp>
        <p:nvSpPr>
          <p:cNvPr id="16" name="Title 1">
            <a:extLst>
              <a:ext uri="{FF2B5EF4-FFF2-40B4-BE49-F238E27FC236}">
                <a16:creationId xmlns:a16="http://schemas.microsoft.com/office/drawing/2014/main" id="{15247E8F-8A38-44FD-FD31-217437D7669D}"/>
              </a:ext>
            </a:extLst>
          </p:cNvPr>
          <p:cNvSpPr txBox="1">
            <a:spLocks/>
          </p:cNvSpPr>
          <p:nvPr/>
        </p:nvSpPr>
        <p:spPr>
          <a:xfrm>
            <a:off x="2440171" y="46432"/>
            <a:ext cx="7622941" cy="658152"/>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 on Continuum</a:t>
            </a:r>
            <a:endParaRPr lang="en-US" sz="4800" b="1" u="sng">
              <a:latin typeface="+mn-lt"/>
            </a:endParaRPr>
          </a:p>
        </p:txBody>
      </p:sp>
      <p:sp>
        <p:nvSpPr>
          <p:cNvPr id="25" name="TextBox 24">
            <a:extLst>
              <a:ext uri="{FF2B5EF4-FFF2-40B4-BE49-F238E27FC236}">
                <a16:creationId xmlns:a16="http://schemas.microsoft.com/office/drawing/2014/main" id="{AE7CE7D5-9ED7-BEC0-1AE6-FF931385CD9E}"/>
              </a:ext>
            </a:extLst>
          </p:cNvPr>
          <p:cNvSpPr txBox="1"/>
          <p:nvPr/>
        </p:nvSpPr>
        <p:spPr>
          <a:xfrm>
            <a:off x="337684" y="5030152"/>
            <a:ext cx="3508396" cy="307777"/>
          </a:xfrm>
          <a:prstGeom prst="rect">
            <a:avLst/>
          </a:prstGeom>
          <a:noFill/>
        </p:spPr>
        <p:txBody>
          <a:bodyPr wrap="none" rtlCol="0">
            <a:spAutoFit/>
          </a:bodyPr>
          <a:lstStyle/>
          <a:p>
            <a:r>
              <a:rPr lang="en-US" sz="1400"/>
              <a:t>And then plug into entropy balance equation:</a:t>
            </a:r>
          </a:p>
        </p:txBody>
      </p:sp>
      <p:sp>
        <p:nvSpPr>
          <p:cNvPr id="27" name="TextBox 26">
            <a:extLst>
              <a:ext uri="{FF2B5EF4-FFF2-40B4-BE49-F238E27FC236}">
                <a16:creationId xmlns:a16="http://schemas.microsoft.com/office/drawing/2014/main" id="{F9B2F411-ACC9-E11A-A412-DEB8ADD99BF7}"/>
              </a:ext>
            </a:extLst>
          </p:cNvPr>
          <p:cNvSpPr txBox="1"/>
          <p:nvPr/>
        </p:nvSpPr>
        <p:spPr>
          <a:xfrm>
            <a:off x="337684" y="3574755"/>
            <a:ext cx="3607270" cy="307777"/>
          </a:xfrm>
          <a:prstGeom prst="rect">
            <a:avLst/>
          </a:prstGeom>
          <a:noFill/>
        </p:spPr>
        <p:txBody>
          <a:bodyPr wrap="none" rtlCol="0">
            <a:spAutoFit/>
          </a:bodyPr>
          <a:lstStyle/>
          <a:p>
            <a:r>
              <a:rPr lang="en-US" sz="1400"/>
              <a:t>Start with a simple particle and energy balance</a:t>
            </a:r>
          </a:p>
        </p:txBody>
      </p:sp>
      <p:graphicFrame>
        <p:nvGraphicFramePr>
          <p:cNvPr id="3" name="Object 2">
            <a:extLst>
              <a:ext uri="{FF2B5EF4-FFF2-40B4-BE49-F238E27FC236}">
                <a16:creationId xmlns:a16="http://schemas.microsoft.com/office/drawing/2014/main" id="{A5BA6DC0-3BF3-1114-E4D4-A3D71B6CB27A}"/>
              </a:ext>
            </a:extLst>
          </p:cNvPr>
          <p:cNvGraphicFramePr>
            <a:graphicFrameLocks noChangeAspect="1"/>
          </p:cNvGraphicFramePr>
          <p:nvPr>
            <p:extLst>
              <p:ext uri="{D42A27DB-BD31-4B8C-83A1-F6EECF244321}">
                <p14:modId xmlns:p14="http://schemas.microsoft.com/office/powerpoint/2010/main" val="233475783"/>
              </p:ext>
            </p:extLst>
          </p:nvPr>
        </p:nvGraphicFramePr>
        <p:xfrm>
          <a:off x="367276" y="4014371"/>
          <a:ext cx="1674884" cy="965699"/>
        </p:xfrm>
        <a:graphic>
          <a:graphicData uri="http://schemas.openxmlformats.org/presentationml/2006/ole">
            <mc:AlternateContent xmlns:mc="http://schemas.openxmlformats.org/markup-compatibility/2006">
              <mc:Choice xmlns:v="urn:schemas-microsoft-com:vml" Requires="v">
                <p:oleObj name="Equation" r:id="rId4" imgW="1409400" imgH="812520" progId="Equation.DSMT4">
                  <p:embed/>
                </p:oleObj>
              </mc:Choice>
              <mc:Fallback>
                <p:oleObj name="Equation" r:id="rId4" imgW="1409400" imgH="812520" progId="Equation.DSMT4">
                  <p:embed/>
                  <p:pic>
                    <p:nvPicPr>
                      <p:cNvPr id="0" name=""/>
                      <p:cNvPicPr/>
                      <p:nvPr/>
                    </p:nvPicPr>
                    <p:blipFill>
                      <a:blip r:embed="rId5"/>
                      <a:stretch>
                        <a:fillRect/>
                      </a:stretch>
                    </p:blipFill>
                    <p:spPr>
                      <a:xfrm>
                        <a:off x="367276" y="4014371"/>
                        <a:ext cx="1674884" cy="965699"/>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1D3DCF4D-B521-0C0E-6210-7C210D75DBEC}"/>
              </a:ext>
            </a:extLst>
          </p:cNvPr>
          <p:cNvGraphicFramePr>
            <a:graphicFrameLocks noChangeAspect="1"/>
          </p:cNvGraphicFramePr>
          <p:nvPr>
            <p:extLst>
              <p:ext uri="{D42A27DB-BD31-4B8C-83A1-F6EECF244321}">
                <p14:modId xmlns:p14="http://schemas.microsoft.com/office/powerpoint/2010/main" val="1107748366"/>
              </p:ext>
            </p:extLst>
          </p:nvPr>
        </p:nvGraphicFramePr>
        <p:xfrm>
          <a:off x="367276" y="5428990"/>
          <a:ext cx="1409700" cy="469900"/>
        </p:xfrm>
        <a:graphic>
          <a:graphicData uri="http://schemas.openxmlformats.org/presentationml/2006/ole">
            <mc:AlternateContent xmlns:mc="http://schemas.openxmlformats.org/markup-compatibility/2006">
              <mc:Choice xmlns:v="urn:schemas-microsoft-com:vml" Requires="v">
                <p:oleObj name="Equation" r:id="rId6" imgW="1180800" imgH="393480" progId="Equation.DSMT4">
                  <p:embed/>
                </p:oleObj>
              </mc:Choice>
              <mc:Fallback>
                <p:oleObj name="Equation" r:id="rId6" imgW="1180800" imgH="393480" progId="Equation.DSMT4">
                  <p:embed/>
                  <p:pic>
                    <p:nvPicPr>
                      <p:cNvPr id="0" name=""/>
                      <p:cNvPicPr/>
                      <p:nvPr/>
                    </p:nvPicPr>
                    <p:blipFill>
                      <a:blip r:embed="rId7"/>
                      <a:stretch>
                        <a:fillRect/>
                      </a:stretch>
                    </p:blipFill>
                    <p:spPr>
                      <a:xfrm>
                        <a:off x="367276" y="5428990"/>
                        <a:ext cx="1409700" cy="46990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B9CE8405-387F-16DA-AA88-6214D1F15B1C}"/>
              </a:ext>
            </a:extLst>
          </p:cNvPr>
          <p:cNvGraphicFramePr>
            <a:graphicFrameLocks noChangeAspect="1"/>
          </p:cNvGraphicFramePr>
          <p:nvPr>
            <p:extLst>
              <p:ext uri="{D42A27DB-BD31-4B8C-83A1-F6EECF244321}">
                <p14:modId xmlns:p14="http://schemas.microsoft.com/office/powerpoint/2010/main" val="451983564"/>
              </p:ext>
            </p:extLst>
          </p:nvPr>
        </p:nvGraphicFramePr>
        <p:xfrm>
          <a:off x="6030718" y="2269717"/>
          <a:ext cx="3779837" cy="1512888"/>
        </p:xfrm>
        <a:graphic>
          <a:graphicData uri="http://schemas.openxmlformats.org/presentationml/2006/ole">
            <mc:AlternateContent xmlns:mc="http://schemas.openxmlformats.org/markup-compatibility/2006">
              <mc:Choice xmlns:v="urn:schemas-microsoft-com:vml" Requires="v">
                <p:oleObj name="Equation" r:id="rId8" imgW="3047760" imgH="1218960" progId="Equation.DSMT4">
                  <p:embed/>
                </p:oleObj>
              </mc:Choice>
              <mc:Fallback>
                <p:oleObj name="Equation" r:id="rId8" imgW="3047760" imgH="1218960" progId="Equation.DSMT4">
                  <p:embed/>
                  <p:pic>
                    <p:nvPicPr>
                      <p:cNvPr id="0" name=""/>
                      <p:cNvPicPr/>
                      <p:nvPr/>
                    </p:nvPicPr>
                    <p:blipFill>
                      <a:blip r:embed="rId9"/>
                      <a:stretch>
                        <a:fillRect/>
                      </a:stretch>
                    </p:blipFill>
                    <p:spPr>
                      <a:xfrm>
                        <a:off x="6030718" y="2269717"/>
                        <a:ext cx="3779837" cy="151288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1B07BCA5-B667-3E0F-E0D4-FF10F9EE388C}"/>
              </a:ext>
            </a:extLst>
          </p:cNvPr>
          <p:cNvSpPr txBox="1"/>
          <p:nvPr/>
        </p:nvSpPr>
        <p:spPr>
          <a:xfrm>
            <a:off x="337684" y="6018840"/>
            <a:ext cx="2669676" cy="307777"/>
          </a:xfrm>
          <a:prstGeom prst="rect">
            <a:avLst/>
          </a:prstGeom>
          <a:noFill/>
        </p:spPr>
        <p:txBody>
          <a:bodyPr wrap="square">
            <a:spAutoFit/>
          </a:bodyPr>
          <a:lstStyle/>
          <a:p>
            <a:r>
              <a:rPr lang="en-US" sz="1400">
                <a:effectLst/>
                <a:latin typeface="Calibri" panose="020F0502020204030204" pitchFamily="34" charset="0"/>
                <a:ea typeface="Calibri" panose="020F0502020204030204" pitchFamily="34" charset="0"/>
                <a:cs typeface="Times New Roman" panose="02020603050405020304" pitchFamily="18" charset="0"/>
              </a:rPr>
              <a:t>and using Ts = (</a:t>
            </a:r>
            <a:r>
              <a:rPr lang="en-US" sz="1400">
                <a:effectLst/>
                <a:latin typeface="Calibri" panose="020F0502020204030204" pitchFamily="34" charset="0"/>
                <a:ea typeface="Calibri" panose="020F0502020204030204" pitchFamily="34" charset="0"/>
              </a:rPr>
              <a:t>ε + p</a:t>
            </a:r>
            <a:r>
              <a:rPr lang="en-US" sz="1400">
                <a:effectLst/>
                <a:latin typeface="Calibri" panose="020F0502020204030204" pitchFamily="34" charset="0"/>
                <a:ea typeface="Calibri" panose="020F0502020204030204" pitchFamily="34" charset="0"/>
                <a:cs typeface="Times New Roman" panose="02020603050405020304" pitchFamily="18" charset="0"/>
              </a:rPr>
              <a:t> – </a:t>
            </a:r>
            <a:r>
              <a:rPr lang="en-US" sz="1400">
                <a:effectLst/>
                <a:latin typeface="Calibri" panose="020F0502020204030204" pitchFamily="34" charset="0"/>
                <a:ea typeface="Calibri" panose="020F0502020204030204" pitchFamily="34" charset="0"/>
              </a:rPr>
              <a:t>μ</a:t>
            </a:r>
            <a:r>
              <a:rPr lang="en-US" sz="1400">
                <a:effectLst/>
                <a:latin typeface="Calibri" panose="020F0502020204030204" pitchFamily="34" charset="0"/>
                <a:ea typeface="Calibri" panose="020F0502020204030204" pitchFamily="34" charset="0"/>
                <a:cs typeface="Times New Roman" panose="02020603050405020304" pitchFamily="18" charset="0"/>
              </a:rPr>
              <a:t>n):</a:t>
            </a:r>
            <a:endParaRPr lang="en-US" sz="1400"/>
          </a:p>
        </p:txBody>
      </p:sp>
      <mc:AlternateContent xmlns:mc="http://schemas.openxmlformats.org/markup-compatibility/2006" xmlns:p14="http://schemas.microsoft.com/office/powerpoint/2010/main">
        <mc:Choice Requires="p14">
          <p:contentPart p14:bwMode="auto" r:id="rId10">
            <p14:nvContentPartPr>
              <p14:cNvPr id="15" name="Ink 14">
                <a:extLst>
                  <a:ext uri="{FF2B5EF4-FFF2-40B4-BE49-F238E27FC236}">
                    <a16:creationId xmlns:a16="http://schemas.microsoft.com/office/drawing/2014/main" id="{BA13DC1F-2504-7852-C1F2-4827F1D272F7}"/>
                  </a:ext>
                </a:extLst>
              </p14:cNvPr>
              <p14:cNvContentPartPr/>
              <p14:nvPr/>
            </p14:nvContentPartPr>
            <p14:xfrm>
              <a:off x="2509760" y="3283245"/>
              <a:ext cx="3007080" cy="3053395"/>
            </p14:xfrm>
          </p:contentPart>
        </mc:Choice>
        <mc:Fallback xmlns="">
          <p:pic>
            <p:nvPicPr>
              <p:cNvPr id="15" name="Ink 14">
                <a:extLst>
                  <a:ext uri="{FF2B5EF4-FFF2-40B4-BE49-F238E27FC236}">
                    <a16:creationId xmlns:a16="http://schemas.microsoft.com/office/drawing/2014/main" id="{BA13DC1F-2504-7852-C1F2-4827F1D272F7}"/>
                  </a:ext>
                </a:extLst>
              </p:cNvPr>
              <p:cNvPicPr/>
              <p:nvPr/>
            </p:nvPicPr>
            <p:blipFill>
              <a:blip r:embed="rId12"/>
              <a:stretch>
                <a:fillRect/>
              </a:stretch>
            </p:blipFill>
            <p:spPr>
              <a:xfrm>
                <a:off x="2500760" y="3274605"/>
                <a:ext cx="3024720" cy="3071034"/>
              </a:xfrm>
              <a:prstGeom prst="rect">
                <a:avLst/>
              </a:prstGeom>
            </p:spPr>
          </p:pic>
        </mc:Fallback>
      </mc:AlternateContent>
      <p:sp>
        <p:nvSpPr>
          <p:cNvPr id="20" name="TextBox 19">
            <a:extLst>
              <a:ext uri="{FF2B5EF4-FFF2-40B4-BE49-F238E27FC236}">
                <a16:creationId xmlns:a16="http://schemas.microsoft.com/office/drawing/2014/main" id="{B7C987F9-19BA-38F2-F5FF-9AC9B810AB40}"/>
              </a:ext>
            </a:extLst>
          </p:cNvPr>
          <p:cNvSpPr txBox="1"/>
          <p:nvPr/>
        </p:nvSpPr>
        <p:spPr>
          <a:xfrm>
            <a:off x="5984440" y="3860601"/>
            <a:ext cx="5994200" cy="954107"/>
          </a:xfrm>
          <a:prstGeom prst="rect">
            <a:avLst/>
          </a:prstGeom>
          <a:noFill/>
        </p:spPr>
        <p:txBody>
          <a:bodyPr wrap="square">
            <a:spAutoFit/>
          </a:bodyPr>
          <a:lstStyle/>
          <a:p>
            <a:pPr marL="0" marR="0">
              <a:buNone/>
            </a:pPr>
            <a:r>
              <a:rPr lang="en-US" sz="1400">
                <a:effectLst/>
                <a:latin typeface="Calibri" panose="020F0502020204030204" pitchFamily="34" charset="0"/>
                <a:ea typeface="Calibri" panose="020F0502020204030204" pitchFamily="34" charset="0"/>
                <a:cs typeface="Times New Roman" panose="02020603050405020304" pitchFamily="18" charset="0"/>
              </a:rPr>
              <a:t>Now for s</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int</a:t>
            </a:r>
            <a:r>
              <a:rPr lang="en-US" sz="1400">
                <a:effectLst/>
                <a:latin typeface="Calibri" panose="020F0502020204030204" pitchFamily="34" charset="0"/>
                <a:ea typeface="Calibri" panose="020F0502020204030204" pitchFamily="34" charset="0"/>
                <a:cs typeface="Times New Roman" panose="02020603050405020304" pitchFamily="18" charset="0"/>
              </a:rPr>
              <a:t> we need only keep terms to 2</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nd</a:t>
            </a:r>
            <a:r>
              <a:rPr lang="en-US" sz="1400">
                <a:effectLst/>
                <a:latin typeface="Calibri" panose="020F0502020204030204" pitchFamily="34" charset="0"/>
                <a:ea typeface="Calibri" panose="020F0502020204030204" pitchFamily="34" charset="0"/>
                <a:cs typeface="Times New Roman" panose="02020603050405020304" pitchFamily="18" charset="0"/>
              </a:rPr>
              <a:t> order in smallness (the generalized currents should be 1</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st</a:t>
            </a:r>
            <a:r>
              <a:rPr lang="en-US" sz="1400">
                <a:effectLst/>
                <a:latin typeface="Calibri" panose="020F0502020204030204" pitchFamily="34" charset="0"/>
                <a:ea typeface="Calibri" panose="020F0502020204030204" pitchFamily="34" charset="0"/>
                <a:cs typeface="Times New Roman" panose="02020603050405020304" pitchFamily="18" charset="0"/>
              </a:rPr>
              <a:t> order, and the generalized forces, being proportional to those by Onsager’s theorem, will also be 1</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st</a:t>
            </a:r>
            <a:r>
              <a:rPr lang="en-US" sz="1400">
                <a:effectLst/>
                <a:latin typeface="Calibri" panose="020F0502020204030204" pitchFamily="34" charset="0"/>
                <a:ea typeface="Calibri" panose="020F0502020204030204" pitchFamily="34" charset="0"/>
                <a:cs typeface="Times New Roman" panose="02020603050405020304" pitchFamily="18" charset="0"/>
              </a:rPr>
              <a:t> order – and so the product 2</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nd</a:t>
            </a:r>
            <a:r>
              <a:rPr lang="en-US" sz="1400">
                <a:effectLst/>
                <a:latin typeface="Calibri" panose="020F0502020204030204" pitchFamily="34" charset="0"/>
                <a:ea typeface="Calibri" panose="020F0502020204030204" pitchFamily="34" charset="0"/>
                <a:cs typeface="Times New Roman" panose="02020603050405020304" pitchFamily="18" charset="0"/>
              </a:rPr>
              <a:t> order), as that is the limit of our calculation’s accuracy.  So we can write:</a:t>
            </a:r>
          </a:p>
        </p:txBody>
      </p:sp>
      <p:graphicFrame>
        <p:nvGraphicFramePr>
          <p:cNvPr id="22" name="Object 21">
            <a:extLst>
              <a:ext uri="{FF2B5EF4-FFF2-40B4-BE49-F238E27FC236}">
                <a16:creationId xmlns:a16="http://schemas.microsoft.com/office/drawing/2014/main" id="{C0065B78-C990-3074-00FE-5C524C36B07C}"/>
              </a:ext>
            </a:extLst>
          </p:cNvPr>
          <p:cNvGraphicFramePr>
            <a:graphicFrameLocks noChangeAspect="1"/>
          </p:cNvGraphicFramePr>
          <p:nvPr>
            <p:extLst>
              <p:ext uri="{D42A27DB-BD31-4B8C-83A1-F6EECF244321}">
                <p14:modId xmlns:p14="http://schemas.microsoft.com/office/powerpoint/2010/main" val="2939221119"/>
              </p:ext>
            </p:extLst>
          </p:nvPr>
        </p:nvGraphicFramePr>
        <p:xfrm>
          <a:off x="6096000" y="4838667"/>
          <a:ext cx="1107440" cy="521148"/>
        </p:xfrm>
        <a:graphic>
          <a:graphicData uri="http://schemas.openxmlformats.org/presentationml/2006/ole">
            <mc:AlternateContent xmlns:mc="http://schemas.openxmlformats.org/markup-compatibility/2006">
              <mc:Choice xmlns:v="urn:schemas-microsoft-com:vml" Requires="v">
                <p:oleObj name="Equation" r:id="rId13" imgW="809265" imgH="381426" progId="Equation.DSMT4">
                  <p:embed/>
                </p:oleObj>
              </mc:Choice>
              <mc:Fallback>
                <p:oleObj name="Equation" r:id="rId13" imgW="809265" imgH="381426" progId="Equation.DSMT4">
                  <p:embed/>
                  <p:pic>
                    <p:nvPicPr>
                      <p:cNvPr id="0" name=""/>
                      <p:cNvPicPr/>
                      <p:nvPr/>
                    </p:nvPicPr>
                    <p:blipFill>
                      <a:blip r:embed="rId14"/>
                      <a:stretch>
                        <a:fillRect/>
                      </a:stretch>
                    </p:blipFill>
                    <p:spPr>
                      <a:xfrm>
                        <a:off x="6096000" y="4838667"/>
                        <a:ext cx="1107440" cy="521148"/>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F2A53529-A6C0-7453-7C4A-B5F896ADB0DA}"/>
              </a:ext>
            </a:extLst>
          </p:cNvPr>
          <p:cNvSpPr txBox="1"/>
          <p:nvPr/>
        </p:nvSpPr>
        <p:spPr>
          <a:xfrm>
            <a:off x="5984440" y="5456216"/>
            <a:ext cx="6096000" cy="738664"/>
          </a:xfrm>
          <a:prstGeom prst="rect">
            <a:avLst/>
          </a:prstGeom>
          <a:noFill/>
        </p:spPr>
        <p:txBody>
          <a:bodyPr wrap="square">
            <a:spAutoFit/>
          </a:bodyPr>
          <a:lstStyle/>
          <a:p>
            <a:pPr marL="0" marR="0">
              <a:buNone/>
            </a:pPr>
            <a:r>
              <a:rPr lang="en-US" sz="1400">
                <a:effectLst/>
                <a:latin typeface="Calibri" panose="020F0502020204030204" pitchFamily="34" charset="0"/>
                <a:ea typeface="Calibri" panose="020F0502020204030204" pitchFamily="34" charset="0"/>
                <a:cs typeface="Times New Roman" panose="02020603050405020304" pitchFamily="18" charset="0"/>
              </a:rPr>
              <a:t>We could stop here and do Onsager, but I want to put this in terms of the chemical potential</a:t>
            </a:r>
            <a:r>
              <a:rPr lang="en-US" sz="1400">
                <a:latin typeface="Calibri" panose="020F0502020204030204" pitchFamily="34" charset="0"/>
                <a:ea typeface="Calibri" panose="020F0502020204030204" pitchFamily="34" charset="0"/>
                <a:cs typeface="Times New Roman" panose="02020603050405020304" pitchFamily="18" charset="0"/>
              </a:rPr>
              <a:t> using </a:t>
            </a:r>
            <a:r>
              <a:rPr lang="en-US" sz="1400">
                <a:effectLst/>
                <a:latin typeface="Calibri" panose="020F0502020204030204" pitchFamily="34" charset="0"/>
                <a:ea typeface="Calibri" panose="020F0502020204030204" pitchFamily="34" charset="0"/>
                <a:cs typeface="Times New Roman" panose="02020603050405020304" pitchFamily="18" charset="0"/>
              </a:rPr>
              <a:t>the Gibbs-Duhem equation: dp = sdT + nd</a:t>
            </a:r>
            <a:r>
              <a:rPr lang="en-US" sz="1400">
                <a:effectLst/>
                <a:latin typeface="Calibri" panose="020F0502020204030204" pitchFamily="34" charset="0"/>
                <a:ea typeface="Calibri" panose="020F0502020204030204" pitchFamily="34" charset="0"/>
                <a:cs typeface="Calibri" panose="020F0502020204030204" pitchFamily="34" charset="0"/>
              </a:rPr>
              <a:t>μ, b</a:t>
            </a:r>
            <a:r>
              <a:rPr lang="en-US" sz="1400">
                <a:effectLst/>
                <a:latin typeface="Calibri" panose="020F0502020204030204" pitchFamily="34" charset="0"/>
                <a:ea typeface="Calibri" panose="020F0502020204030204" pitchFamily="34" charset="0"/>
                <a:cs typeface="Times New Roman" panose="02020603050405020304" pitchFamily="18" charset="0"/>
              </a:rPr>
              <a:t>ut since T is constant, we have:</a:t>
            </a:r>
          </a:p>
        </p:txBody>
      </p:sp>
      <p:graphicFrame>
        <p:nvGraphicFramePr>
          <p:cNvPr id="28" name="Object 27">
            <a:extLst>
              <a:ext uri="{FF2B5EF4-FFF2-40B4-BE49-F238E27FC236}">
                <a16:creationId xmlns:a16="http://schemas.microsoft.com/office/drawing/2014/main" id="{0064C43B-AC19-1FCE-70F3-139DDC4F2FED}"/>
              </a:ext>
            </a:extLst>
          </p:cNvPr>
          <p:cNvGraphicFramePr>
            <a:graphicFrameLocks noChangeAspect="1"/>
          </p:cNvGraphicFramePr>
          <p:nvPr>
            <p:extLst>
              <p:ext uri="{D42A27DB-BD31-4B8C-83A1-F6EECF244321}">
                <p14:modId xmlns:p14="http://schemas.microsoft.com/office/powerpoint/2010/main" val="1991187537"/>
              </p:ext>
            </p:extLst>
          </p:nvPr>
        </p:nvGraphicFramePr>
        <p:xfrm>
          <a:off x="6096000" y="6194880"/>
          <a:ext cx="1178560" cy="512418"/>
        </p:xfrm>
        <a:graphic>
          <a:graphicData uri="http://schemas.openxmlformats.org/presentationml/2006/ole">
            <mc:AlternateContent xmlns:mc="http://schemas.openxmlformats.org/markup-compatibility/2006">
              <mc:Choice xmlns:v="urn:schemas-microsoft-com:vml" Requires="v">
                <p:oleObj name="Equation" r:id="rId15" imgW="875834" imgH="381426" progId="Equation.DSMT4">
                  <p:embed/>
                </p:oleObj>
              </mc:Choice>
              <mc:Fallback>
                <p:oleObj name="Equation" r:id="rId15" imgW="875834" imgH="381426" progId="Equation.DSMT4">
                  <p:embed/>
                  <p:pic>
                    <p:nvPicPr>
                      <p:cNvPr id="0" name=""/>
                      <p:cNvPicPr/>
                      <p:nvPr/>
                    </p:nvPicPr>
                    <p:blipFill>
                      <a:blip r:embed="rId16"/>
                      <a:stretch>
                        <a:fillRect/>
                      </a:stretch>
                    </p:blipFill>
                    <p:spPr>
                      <a:xfrm>
                        <a:off x="6096000" y="6194880"/>
                        <a:ext cx="1178560" cy="512418"/>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7">
            <p14:nvContentPartPr>
              <p14:cNvPr id="29" name="Ink 28">
                <a:extLst>
                  <a:ext uri="{FF2B5EF4-FFF2-40B4-BE49-F238E27FC236}">
                    <a16:creationId xmlns:a16="http://schemas.microsoft.com/office/drawing/2014/main" id="{85FE6FAE-46B1-38D1-8E85-F6035FE24425}"/>
                  </a:ext>
                </a:extLst>
              </p14:cNvPr>
              <p14:cNvContentPartPr/>
              <p14:nvPr/>
            </p14:nvContentPartPr>
            <p14:xfrm>
              <a:off x="7467680" y="6391360"/>
              <a:ext cx="374040" cy="123480"/>
            </p14:xfrm>
          </p:contentPart>
        </mc:Choice>
        <mc:Fallback xmlns="">
          <p:pic>
            <p:nvPicPr>
              <p:cNvPr id="29" name="Ink 28">
                <a:extLst>
                  <a:ext uri="{FF2B5EF4-FFF2-40B4-BE49-F238E27FC236}">
                    <a16:creationId xmlns:a16="http://schemas.microsoft.com/office/drawing/2014/main" id="{85FE6FAE-46B1-38D1-8E85-F6035FE24425}"/>
                  </a:ext>
                </a:extLst>
              </p:cNvPr>
              <p:cNvPicPr/>
              <p:nvPr/>
            </p:nvPicPr>
            <p:blipFill>
              <a:blip r:embed="rId18"/>
              <a:stretch>
                <a:fillRect/>
              </a:stretch>
            </p:blipFill>
            <p:spPr>
              <a:xfrm>
                <a:off x="7461560" y="6385240"/>
                <a:ext cx="386280" cy="135720"/>
              </a:xfrm>
              <a:prstGeom prst="rect">
                <a:avLst/>
              </a:prstGeom>
            </p:spPr>
          </p:pic>
        </mc:Fallback>
      </mc:AlternateContent>
      <p:graphicFrame>
        <p:nvGraphicFramePr>
          <p:cNvPr id="30" name="Object 29">
            <a:extLst>
              <a:ext uri="{FF2B5EF4-FFF2-40B4-BE49-F238E27FC236}">
                <a16:creationId xmlns:a16="http://schemas.microsoft.com/office/drawing/2014/main" id="{8407747C-981A-2239-DDED-22FBADCAD1E2}"/>
              </a:ext>
            </a:extLst>
          </p:cNvPr>
          <p:cNvGraphicFramePr>
            <a:graphicFrameLocks noChangeAspect="1"/>
          </p:cNvGraphicFramePr>
          <p:nvPr>
            <p:extLst>
              <p:ext uri="{D42A27DB-BD31-4B8C-83A1-F6EECF244321}">
                <p14:modId xmlns:p14="http://schemas.microsoft.com/office/powerpoint/2010/main" val="1696929461"/>
              </p:ext>
            </p:extLst>
          </p:nvPr>
        </p:nvGraphicFramePr>
        <p:xfrm>
          <a:off x="8034840" y="6290770"/>
          <a:ext cx="1376362" cy="282575"/>
        </p:xfrm>
        <a:graphic>
          <a:graphicData uri="http://schemas.openxmlformats.org/presentationml/2006/ole">
            <mc:AlternateContent xmlns:mc="http://schemas.openxmlformats.org/markup-compatibility/2006">
              <mc:Choice xmlns:v="urn:schemas-microsoft-com:vml" Requires="v">
                <p:oleObj name="Equation" r:id="rId19" imgW="990360" imgH="203040" progId="Equation.DSMT4">
                  <p:embed/>
                </p:oleObj>
              </mc:Choice>
              <mc:Fallback>
                <p:oleObj name="Equation" r:id="rId19" imgW="990360" imgH="203040" progId="Equation.DSMT4">
                  <p:embed/>
                  <p:pic>
                    <p:nvPicPr>
                      <p:cNvPr id="0" name=""/>
                      <p:cNvPicPr/>
                      <p:nvPr/>
                    </p:nvPicPr>
                    <p:blipFill>
                      <a:blip r:embed="rId20"/>
                      <a:stretch>
                        <a:fillRect/>
                      </a:stretch>
                    </p:blipFill>
                    <p:spPr>
                      <a:xfrm>
                        <a:off x="8034840" y="6290770"/>
                        <a:ext cx="1376362" cy="282575"/>
                      </a:xfrm>
                      <a:prstGeom prst="rect">
                        <a:avLst/>
                      </a:prstGeom>
                      <a:solidFill>
                        <a:srgbClr val="CCFFCC"/>
                      </a:solidFill>
                    </p:spPr>
                  </p:pic>
                </p:oleObj>
              </mc:Fallback>
            </mc:AlternateContent>
          </a:graphicData>
        </a:graphic>
      </p:graphicFrame>
      <p:pic>
        <p:nvPicPr>
          <p:cNvPr id="4" name="Picture 3">
            <a:extLst>
              <a:ext uri="{FF2B5EF4-FFF2-40B4-BE49-F238E27FC236}">
                <a16:creationId xmlns:a16="http://schemas.microsoft.com/office/drawing/2014/main" id="{D1497FE0-8A8E-DEC0-BFAD-FE6B9ED9155D}"/>
              </a:ext>
            </a:extLst>
          </p:cNvPr>
          <p:cNvPicPr>
            <a:picLocks noChangeAspect="1"/>
          </p:cNvPicPr>
          <p:nvPr/>
        </p:nvPicPr>
        <p:blipFill>
          <a:blip r:embed="rId21"/>
          <a:stretch>
            <a:fillRect/>
          </a:stretch>
        </p:blipFill>
        <p:spPr>
          <a:xfrm>
            <a:off x="367276" y="2178587"/>
            <a:ext cx="2943636" cy="1305107"/>
          </a:xfrm>
          <a:prstGeom prst="rect">
            <a:avLst/>
          </a:prstGeom>
        </p:spPr>
      </p:pic>
    </p:spTree>
    <p:extLst>
      <p:ext uri="{BB962C8B-B14F-4D97-AF65-F5344CB8AC3E}">
        <p14:creationId xmlns:p14="http://schemas.microsoft.com/office/powerpoint/2010/main" val="31812262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E26E527-3C75-4A11-8CE3-562BB8334764}"/>
              </a:ext>
            </a:extLst>
          </p:cNvPr>
          <p:cNvSpPr/>
          <p:nvPr/>
        </p:nvSpPr>
        <p:spPr>
          <a:xfrm>
            <a:off x="259180" y="727521"/>
            <a:ext cx="11369095" cy="984885"/>
          </a:xfrm>
          <a:prstGeom prst="rect">
            <a:avLst/>
          </a:prstGeom>
        </p:spPr>
        <p:txBody>
          <a:bodyPr wrap="square">
            <a:spAutoFit/>
          </a:bodyPr>
          <a:lstStyle/>
          <a:p>
            <a:r>
              <a:rPr lang="en-US" sz="1600" b="1">
                <a:latin typeface="Calibri" panose="020F0502020204030204" pitchFamily="34" charset="0"/>
                <a:ea typeface="Calibri" panose="020F0502020204030204" pitchFamily="34" charset="0"/>
                <a:cs typeface="Times New Roman" panose="02020603050405020304" pitchFamily="18" charset="0"/>
              </a:rPr>
              <a:t>Heat transfer and conduction </a:t>
            </a:r>
          </a:p>
          <a:p>
            <a:r>
              <a:rPr lang="en-US" sz="1400"/>
              <a:t>Now let’s extend our example to include conduction via chemical potential and field gradient..We’ll focus on the highlighted part, between x and x + dx.  Since the impurities (dots) will try to re-establish equilibrium in a zero-momentum state, we do not consider the local entropy density to be a function of momentum, just energy and particle number.  </a:t>
            </a:r>
          </a:p>
        </p:txBody>
      </p:sp>
      <p:sp>
        <p:nvSpPr>
          <p:cNvPr id="16" name="Title 1">
            <a:extLst>
              <a:ext uri="{FF2B5EF4-FFF2-40B4-BE49-F238E27FC236}">
                <a16:creationId xmlns:a16="http://schemas.microsoft.com/office/drawing/2014/main" id="{8CFD4B38-35C8-4D23-9CD5-87EC0B469584}"/>
              </a:ext>
            </a:extLst>
          </p:cNvPr>
          <p:cNvSpPr txBox="1">
            <a:spLocks/>
          </p:cNvSpPr>
          <p:nvPr/>
        </p:nvSpPr>
        <p:spPr>
          <a:xfrm>
            <a:off x="2582944" y="57136"/>
            <a:ext cx="7327972" cy="527326"/>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Non-Equilibrium Thermodynamics on Continuum</a:t>
            </a:r>
            <a:endParaRPr lang="en-US" sz="4800" b="1" u="sng">
              <a:latin typeface="+mn-lt"/>
            </a:endParaRPr>
          </a:p>
        </p:txBody>
      </p:sp>
      <p:graphicFrame>
        <p:nvGraphicFramePr>
          <p:cNvPr id="9" name="Object 8">
            <a:extLst>
              <a:ext uri="{FF2B5EF4-FFF2-40B4-BE49-F238E27FC236}">
                <a16:creationId xmlns:a16="http://schemas.microsoft.com/office/drawing/2014/main" id="{FC84B689-2E7E-4EB0-874F-3FBDCAA4D717}"/>
              </a:ext>
            </a:extLst>
          </p:cNvPr>
          <p:cNvGraphicFramePr>
            <a:graphicFrameLocks noChangeAspect="1"/>
          </p:cNvGraphicFramePr>
          <p:nvPr>
            <p:extLst>
              <p:ext uri="{D42A27DB-BD31-4B8C-83A1-F6EECF244321}">
                <p14:modId xmlns:p14="http://schemas.microsoft.com/office/powerpoint/2010/main" val="852330398"/>
              </p:ext>
            </p:extLst>
          </p:nvPr>
        </p:nvGraphicFramePr>
        <p:xfrm>
          <a:off x="348421" y="3423583"/>
          <a:ext cx="2524125" cy="1060450"/>
        </p:xfrm>
        <a:graphic>
          <a:graphicData uri="http://schemas.openxmlformats.org/presentationml/2006/ole">
            <mc:AlternateContent xmlns:mc="http://schemas.openxmlformats.org/markup-compatibility/2006">
              <mc:Choice xmlns:v="urn:schemas-microsoft-com:vml" Requires="v">
                <p:oleObj name="Equation" r:id="rId3" imgW="1955520" imgH="812520" progId="Equation.DSMT4">
                  <p:embed/>
                </p:oleObj>
              </mc:Choice>
              <mc:Fallback>
                <p:oleObj name="Equation" r:id="rId3" imgW="1955520" imgH="812520" progId="Equation.DSMT4">
                  <p:embed/>
                  <p:pic>
                    <p:nvPicPr>
                      <p:cNvPr id="9" name="Object 8">
                        <a:extLst>
                          <a:ext uri="{FF2B5EF4-FFF2-40B4-BE49-F238E27FC236}">
                            <a16:creationId xmlns:a16="http://schemas.microsoft.com/office/drawing/2014/main" id="{FC84B689-2E7E-4EB0-874F-3FBDCAA4D717}"/>
                          </a:ext>
                        </a:extLst>
                      </p:cNvPr>
                      <p:cNvPicPr>
                        <a:picLocks noChangeAspect="1" noChangeArrowheads="1"/>
                      </p:cNvPicPr>
                      <p:nvPr/>
                    </p:nvPicPr>
                    <p:blipFill>
                      <a:blip r:embed="rId4"/>
                      <a:srcRect/>
                      <a:stretch>
                        <a:fillRect/>
                      </a:stretch>
                    </p:blipFill>
                    <p:spPr bwMode="auto">
                      <a:xfrm>
                        <a:off x="348421" y="3423583"/>
                        <a:ext cx="2524125" cy="1060450"/>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2A7F2D9E-4433-4558-81D4-8063A47D25C9}"/>
              </a:ext>
            </a:extLst>
          </p:cNvPr>
          <p:cNvSpPr txBox="1"/>
          <p:nvPr/>
        </p:nvSpPr>
        <p:spPr>
          <a:xfrm>
            <a:off x="4244223" y="2038353"/>
            <a:ext cx="4798177" cy="307777"/>
          </a:xfrm>
          <a:prstGeom prst="rect">
            <a:avLst/>
          </a:prstGeom>
          <a:noFill/>
        </p:spPr>
        <p:txBody>
          <a:bodyPr wrap="square" rtlCol="0">
            <a:spAutoFit/>
          </a:bodyPr>
          <a:lstStyle/>
          <a:p>
            <a:r>
              <a:rPr lang="en-US" sz="1400"/>
              <a:t>Keeping terms only out to 2</a:t>
            </a:r>
            <a:r>
              <a:rPr lang="en-US" sz="1400" baseline="30000"/>
              <a:t>nd</a:t>
            </a:r>
            <a:r>
              <a:rPr lang="en-US" sz="1400"/>
              <a:t> order in smallness, we have:</a:t>
            </a:r>
          </a:p>
        </p:txBody>
      </p:sp>
      <p:sp>
        <p:nvSpPr>
          <p:cNvPr id="25" name="TextBox 24">
            <a:extLst>
              <a:ext uri="{FF2B5EF4-FFF2-40B4-BE49-F238E27FC236}">
                <a16:creationId xmlns:a16="http://schemas.microsoft.com/office/drawing/2014/main" id="{28F14515-E2DD-4A77-93B6-0EA703F7350D}"/>
              </a:ext>
            </a:extLst>
          </p:cNvPr>
          <p:cNvSpPr txBox="1"/>
          <p:nvPr/>
        </p:nvSpPr>
        <p:spPr>
          <a:xfrm>
            <a:off x="284032" y="4652340"/>
            <a:ext cx="3810448" cy="523220"/>
          </a:xfrm>
          <a:prstGeom prst="rect">
            <a:avLst/>
          </a:prstGeom>
          <a:noFill/>
        </p:spPr>
        <p:txBody>
          <a:bodyPr wrap="square" rtlCol="0">
            <a:spAutoFit/>
          </a:bodyPr>
          <a:lstStyle/>
          <a:p>
            <a:r>
              <a:rPr lang="en-US" sz="1400"/>
              <a:t>And then plug into entropy balance equation, and simplify…</a:t>
            </a:r>
          </a:p>
        </p:txBody>
      </p:sp>
      <p:graphicFrame>
        <p:nvGraphicFramePr>
          <p:cNvPr id="19" name="Object 18">
            <a:extLst>
              <a:ext uri="{FF2B5EF4-FFF2-40B4-BE49-F238E27FC236}">
                <a16:creationId xmlns:a16="http://schemas.microsoft.com/office/drawing/2014/main" id="{0A5F92F3-3E10-4A5A-83F3-5478F3AFB95F}"/>
              </a:ext>
            </a:extLst>
          </p:cNvPr>
          <p:cNvGraphicFramePr>
            <a:graphicFrameLocks noChangeAspect="1"/>
          </p:cNvGraphicFramePr>
          <p:nvPr>
            <p:extLst>
              <p:ext uri="{D42A27DB-BD31-4B8C-83A1-F6EECF244321}">
                <p14:modId xmlns:p14="http://schemas.microsoft.com/office/powerpoint/2010/main" val="2180324256"/>
              </p:ext>
            </p:extLst>
          </p:nvPr>
        </p:nvGraphicFramePr>
        <p:xfrm>
          <a:off x="340594" y="5282422"/>
          <a:ext cx="2992437" cy="1335087"/>
        </p:xfrm>
        <a:graphic>
          <a:graphicData uri="http://schemas.openxmlformats.org/presentationml/2006/ole">
            <mc:AlternateContent xmlns:mc="http://schemas.openxmlformats.org/markup-compatibility/2006">
              <mc:Choice xmlns:v="urn:schemas-microsoft-com:vml" Requires="v">
                <p:oleObj name="Equation" r:id="rId5" imgW="2387520" imgH="1066680" progId="Equation.DSMT4">
                  <p:embed/>
                </p:oleObj>
              </mc:Choice>
              <mc:Fallback>
                <p:oleObj name="Equation" r:id="rId5" imgW="2387520" imgH="1066680" progId="Equation.DSMT4">
                  <p:embed/>
                  <p:pic>
                    <p:nvPicPr>
                      <p:cNvPr id="19" name="Object 18">
                        <a:extLst>
                          <a:ext uri="{FF2B5EF4-FFF2-40B4-BE49-F238E27FC236}">
                            <a16:creationId xmlns:a16="http://schemas.microsoft.com/office/drawing/2014/main" id="{0A5F92F3-3E10-4A5A-83F3-5478F3AFB95F}"/>
                          </a:ext>
                        </a:extLst>
                      </p:cNvPr>
                      <p:cNvPicPr>
                        <a:picLocks noChangeAspect="1" noChangeArrowheads="1"/>
                      </p:cNvPicPr>
                      <p:nvPr/>
                    </p:nvPicPr>
                    <p:blipFill>
                      <a:blip r:embed="rId6"/>
                      <a:srcRect/>
                      <a:stretch>
                        <a:fillRect/>
                      </a:stretch>
                    </p:blipFill>
                    <p:spPr bwMode="auto">
                      <a:xfrm>
                        <a:off x="340594" y="5282422"/>
                        <a:ext cx="2992437" cy="1335087"/>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CA0B5E5A-A218-4B8C-9E68-7D0655AD0F73}"/>
              </a:ext>
            </a:extLst>
          </p:cNvPr>
          <p:cNvSpPr txBox="1"/>
          <p:nvPr/>
        </p:nvSpPr>
        <p:spPr>
          <a:xfrm>
            <a:off x="284032" y="2996068"/>
            <a:ext cx="3505383" cy="307777"/>
          </a:xfrm>
          <a:prstGeom prst="rect">
            <a:avLst/>
          </a:prstGeom>
          <a:noFill/>
        </p:spPr>
        <p:txBody>
          <a:bodyPr wrap="none" rtlCol="0">
            <a:spAutoFit/>
          </a:bodyPr>
          <a:lstStyle/>
          <a:p>
            <a:r>
              <a:rPr lang="en-US" sz="1400"/>
              <a:t>Our balances are (where F is the green force):</a:t>
            </a:r>
          </a:p>
        </p:txBody>
      </p:sp>
      <p:graphicFrame>
        <p:nvGraphicFramePr>
          <p:cNvPr id="7" name="Object 6">
            <a:extLst>
              <a:ext uri="{FF2B5EF4-FFF2-40B4-BE49-F238E27FC236}">
                <a16:creationId xmlns:a16="http://schemas.microsoft.com/office/drawing/2014/main" id="{54FE7900-02CF-491B-B42F-E345A9BE47EB}"/>
              </a:ext>
            </a:extLst>
          </p:cNvPr>
          <p:cNvGraphicFramePr>
            <a:graphicFrameLocks noChangeAspect="1"/>
          </p:cNvGraphicFramePr>
          <p:nvPr>
            <p:extLst>
              <p:ext uri="{D42A27DB-BD31-4B8C-83A1-F6EECF244321}">
                <p14:modId xmlns:p14="http://schemas.microsoft.com/office/powerpoint/2010/main" val="826357712"/>
              </p:ext>
            </p:extLst>
          </p:nvPr>
        </p:nvGraphicFramePr>
        <p:xfrm>
          <a:off x="4349527" y="2484930"/>
          <a:ext cx="2112234" cy="500854"/>
        </p:xfrm>
        <a:graphic>
          <a:graphicData uri="http://schemas.openxmlformats.org/presentationml/2006/ole">
            <mc:AlternateContent xmlns:mc="http://schemas.openxmlformats.org/markup-compatibility/2006">
              <mc:Choice xmlns:v="urn:schemas-microsoft-com:vml" Requires="v">
                <p:oleObj name="Equation" r:id="rId7" imgW="1663560" imgH="393480" progId="Equation.DSMT4">
                  <p:embed/>
                </p:oleObj>
              </mc:Choice>
              <mc:Fallback>
                <p:oleObj name="Equation" r:id="rId7" imgW="1663560" imgH="393480" progId="Equation.DSMT4">
                  <p:embed/>
                  <p:pic>
                    <p:nvPicPr>
                      <p:cNvPr id="0" name="Object 11"/>
                      <p:cNvPicPr>
                        <a:picLocks noChangeAspect="1" noChangeArrowheads="1"/>
                      </p:cNvPicPr>
                      <p:nvPr/>
                    </p:nvPicPr>
                    <p:blipFill>
                      <a:blip r:embed="rId8"/>
                      <a:srcRect/>
                      <a:stretch>
                        <a:fillRect/>
                      </a:stretch>
                    </p:blipFill>
                    <p:spPr bwMode="auto">
                      <a:xfrm>
                        <a:off x="4349527" y="2484930"/>
                        <a:ext cx="2112234" cy="500854"/>
                      </a:xfrm>
                      <a:prstGeom prst="rect">
                        <a:avLst/>
                      </a:prstGeom>
                      <a:noFill/>
                    </p:spPr>
                  </p:pic>
                </p:oleObj>
              </mc:Fallback>
            </mc:AlternateContent>
          </a:graphicData>
        </a:graphic>
      </p:graphicFrame>
      <p:sp>
        <p:nvSpPr>
          <p:cNvPr id="8" name="Rectangle 7">
            <a:extLst>
              <a:ext uri="{FF2B5EF4-FFF2-40B4-BE49-F238E27FC236}">
                <a16:creationId xmlns:a16="http://schemas.microsoft.com/office/drawing/2014/main" id="{92CF8C14-311F-445A-94F6-6C57FBA3ED6E}"/>
              </a:ext>
            </a:extLst>
          </p:cNvPr>
          <p:cNvSpPr/>
          <p:nvPr/>
        </p:nvSpPr>
        <p:spPr>
          <a:xfrm>
            <a:off x="4264676" y="4097981"/>
            <a:ext cx="1704249" cy="307777"/>
          </a:xfrm>
          <a:prstGeom prst="rect">
            <a:avLst/>
          </a:prstGeom>
        </p:spPr>
        <p:txBody>
          <a:bodyPr wrap="none">
            <a:spAutoFit/>
          </a:bodyPr>
          <a:lstStyle/>
          <a:p>
            <a:r>
              <a:rPr lang="en-US" sz="1400"/>
              <a:t>and so Onsager says:</a:t>
            </a:r>
            <a:endParaRPr lang="en-US"/>
          </a:p>
        </p:txBody>
      </p:sp>
      <p:sp>
        <p:nvSpPr>
          <p:cNvPr id="20" name="Rectangle 19">
            <a:extLst>
              <a:ext uri="{FF2B5EF4-FFF2-40B4-BE49-F238E27FC236}">
                <a16:creationId xmlns:a16="http://schemas.microsoft.com/office/drawing/2014/main" id="{E0444D6F-1351-47D1-9132-24756EA56C98}"/>
              </a:ext>
            </a:extLst>
          </p:cNvPr>
          <p:cNvSpPr/>
          <p:nvPr/>
        </p:nvSpPr>
        <p:spPr>
          <a:xfrm>
            <a:off x="4264676" y="3142904"/>
            <a:ext cx="6930549" cy="307777"/>
          </a:xfrm>
          <a:prstGeom prst="rect">
            <a:avLst/>
          </a:prstGeom>
        </p:spPr>
        <p:txBody>
          <a:bodyPr wrap="square">
            <a:spAutoFit/>
          </a:bodyPr>
          <a:lstStyle/>
          <a:p>
            <a:r>
              <a:rPr lang="en-US" sz="1400"/>
              <a:t>Now we’re done.  We’ll just use the Gibbs-Duhem equation: dp = sdT + nd</a:t>
            </a:r>
            <a:r>
              <a:rPr lang="el-GR" sz="1400"/>
              <a:t>μ</a:t>
            </a:r>
            <a:r>
              <a:rPr lang="en-US" sz="1400"/>
              <a:t> to reduce this to:   </a:t>
            </a:r>
            <a:endParaRPr lang="en-US"/>
          </a:p>
        </p:txBody>
      </p:sp>
      <p:sp>
        <p:nvSpPr>
          <p:cNvPr id="24" name="Rectangle 23">
            <a:extLst>
              <a:ext uri="{FF2B5EF4-FFF2-40B4-BE49-F238E27FC236}">
                <a16:creationId xmlns:a16="http://schemas.microsoft.com/office/drawing/2014/main" id="{C0DFB59D-2C32-4589-A250-E9314D79EC4B}"/>
              </a:ext>
            </a:extLst>
          </p:cNvPr>
          <p:cNvSpPr/>
          <p:nvPr/>
        </p:nvSpPr>
        <p:spPr>
          <a:xfrm>
            <a:off x="4248940" y="5544825"/>
            <a:ext cx="7272499" cy="523220"/>
          </a:xfrm>
          <a:prstGeom prst="rect">
            <a:avLst/>
          </a:prstGeom>
        </p:spPr>
        <p:txBody>
          <a:bodyPr wrap="square">
            <a:spAutoFit/>
          </a:bodyPr>
          <a:lstStyle/>
          <a:p>
            <a:r>
              <a:rPr lang="en-US" sz="1400"/>
              <a:t>Can pick out the conductivity (j</a:t>
            </a:r>
            <a:r>
              <a:rPr lang="en-US" sz="1400" baseline="-25000"/>
              <a:t>e</a:t>
            </a:r>
            <a:r>
              <a:rPr lang="en-US" sz="1400"/>
              <a:t> = env), thermal conductivity, and thermal power (E = F/e, and relation between field and temperature gradient at zero current).  </a:t>
            </a:r>
            <a:endParaRPr lang="en-US"/>
          </a:p>
        </p:txBody>
      </p:sp>
      <p:graphicFrame>
        <p:nvGraphicFramePr>
          <p:cNvPr id="22" name="Object 21">
            <a:extLst>
              <a:ext uri="{FF2B5EF4-FFF2-40B4-BE49-F238E27FC236}">
                <a16:creationId xmlns:a16="http://schemas.microsoft.com/office/drawing/2014/main" id="{9AE13D82-D7FE-41FB-B9CE-ACF89B199DDD}"/>
              </a:ext>
            </a:extLst>
          </p:cNvPr>
          <p:cNvGraphicFramePr>
            <a:graphicFrameLocks noChangeAspect="1"/>
          </p:cNvGraphicFramePr>
          <p:nvPr>
            <p:extLst>
              <p:ext uri="{D42A27DB-BD31-4B8C-83A1-F6EECF244321}">
                <p14:modId xmlns:p14="http://schemas.microsoft.com/office/powerpoint/2010/main" val="2138873999"/>
              </p:ext>
            </p:extLst>
          </p:nvPr>
        </p:nvGraphicFramePr>
        <p:xfrm>
          <a:off x="6580333" y="6138863"/>
          <a:ext cx="2644775" cy="604837"/>
        </p:xfrm>
        <a:graphic>
          <a:graphicData uri="http://schemas.openxmlformats.org/presentationml/2006/ole">
            <mc:AlternateContent xmlns:mc="http://schemas.openxmlformats.org/markup-compatibility/2006">
              <mc:Choice xmlns:v="urn:schemas-microsoft-com:vml" Requires="v">
                <p:oleObj name="Equation" r:id="rId9" imgW="2082600" imgH="482400" progId="Equation.DSMT4">
                  <p:embed/>
                </p:oleObj>
              </mc:Choice>
              <mc:Fallback>
                <p:oleObj name="Equation" r:id="rId9" imgW="2082600" imgH="482400" progId="Equation.DSMT4">
                  <p:embed/>
                  <p:pic>
                    <p:nvPicPr>
                      <p:cNvPr id="0" name="Object 7"/>
                      <p:cNvPicPr>
                        <a:picLocks noChangeAspect="1" noChangeArrowheads="1"/>
                      </p:cNvPicPr>
                      <p:nvPr/>
                    </p:nvPicPr>
                    <p:blipFill>
                      <a:blip r:embed="rId10"/>
                      <a:srcRect/>
                      <a:stretch>
                        <a:fillRect/>
                      </a:stretch>
                    </p:blipFill>
                    <p:spPr bwMode="auto">
                      <a:xfrm>
                        <a:off x="6580333" y="6138863"/>
                        <a:ext cx="2644775" cy="604837"/>
                      </a:xfrm>
                      <a:prstGeom prst="rect">
                        <a:avLst/>
                      </a:prstGeom>
                      <a:solidFill>
                        <a:srgbClr val="CCFFCC"/>
                      </a:solidFill>
                      <a:ln>
                        <a:solidFill>
                          <a:srgbClr val="00B050"/>
                        </a:solidFill>
                      </a:ln>
                    </p:spPr>
                  </p:pic>
                </p:oleObj>
              </mc:Fallback>
            </mc:AlternateContent>
          </a:graphicData>
        </a:graphic>
      </p:graphicFrame>
      <p:graphicFrame>
        <p:nvGraphicFramePr>
          <p:cNvPr id="28" name="Object 27">
            <a:extLst>
              <a:ext uri="{FF2B5EF4-FFF2-40B4-BE49-F238E27FC236}">
                <a16:creationId xmlns:a16="http://schemas.microsoft.com/office/drawing/2014/main" id="{D898E338-39DF-5A4F-A267-867AE1DF4051}"/>
              </a:ext>
            </a:extLst>
          </p:cNvPr>
          <p:cNvGraphicFramePr>
            <a:graphicFrameLocks noChangeAspect="1"/>
          </p:cNvGraphicFramePr>
          <p:nvPr>
            <p:extLst>
              <p:ext uri="{D42A27DB-BD31-4B8C-83A1-F6EECF244321}">
                <p14:modId xmlns:p14="http://schemas.microsoft.com/office/powerpoint/2010/main" val="1316654173"/>
              </p:ext>
            </p:extLst>
          </p:nvPr>
        </p:nvGraphicFramePr>
        <p:xfrm>
          <a:off x="9527275" y="6159500"/>
          <a:ext cx="2524125" cy="550863"/>
        </p:xfrm>
        <a:graphic>
          <a:graphicData uri="http://schemas.openxmlformats.org/presentationml/2006/ole">
            <mc:AlternateContent xmlns:mc="http://schemas.openxmlformats.org/markup-compatibility/2006">
              <mc:Choice xmlns:v="urn:schemas-microsoft-com:vml" Requires="v">
                <p:oleObj name="Equation" r:id="rId11" imgW="1981080" imgH="431640" progId="Equation.DSMT4">
                  <p:embed/>
                </p:oleObj>
              </mc:Choice>
              <mc:Fallback>
                <p:oleObj name="Equation" r:id="rId11" imgW="1981080" imgH="431640" progId="Equation.DSMT4">
                  <p:embed/>
                  <p:pic>
                    <p:nvPicPr>
                      <p:cNvPr id="0" name=""/>
                      <p:cNvPicPr/>
                      <p:nvPr/>
                    </p:nvPicPr>
                    <p:blipFill>
                      <a:blip r:embed="rId12"/>
                      <a:stretch>
                        <a:fillRect/>
                      </a:stretch>
                    </p:blipFill>
                    <p:spPr>
                      <a:xfrm>
                        <a:off x="9527275" y="6159500"/>
                        <a:ext cx="2524125" cy="550863"/>
                      </a:xfrm>
                      <a:prstGeom prst="rect">
                        <a:avLst/>
                      </a:prstGeom>
                      <a:solidFill>
                        <a:schemeClr val="accent5">
                          <a:lumMod val="20000"/>
                          <a:lumOff val="80000"/>
                        </a:schemeClr>
                      </a:solidFill>
                      <a:ln>
                        <a:solidFill>
                          <a:srgbClr val="0070C0"/>
                        </a:solidFill>
                      </a:ln>
                    </p:spPr>
                  </p:pic>
                </p:oleObj>
              </mc:Fallback>
            </mc:AlternateContent>
          </a:graphicData>
        </a:graphic>
      </p:graphicFrame>
      <p:graphicFrame>
        <p:nvGraphicFramePr>
          <p:cNvPr id="29" name="Object 28">
            <a:extLst>
              <a:ext uri="{FF2B5EF4-FFF2-40B4-BE49-F238E27FC236}">
                <a16:creationId xmlns:a16="http://schemas.microsoft.com/office/drawing/2014/main" id="{F633345B-875D-292B-16ED-ECEF6841C052}"/>
              </a:ext>
            </a:extLst>
          </p:cNvPr>
          <p:cNvGraphicFramePr>
            <a:graphicFrameLocks noChangeAspect="1"/>
          </p:cNvGraphicFramePr>
          <p:nvPr>
            <p:extLst>
              <p:ext uri="{D42A27DB-BD31-4B8C-83A1-F6EECF244321}">
                <p14:modId xmlns:p14="http://schemas.microsoft.com/office/powerpoint/2010/main" val="2249711758"/>
              </p:ext>
            </p:extLst>
          </p:nvPr>
        </p:nvGraphicFramePr>
        <p:xfrm>
          <a:off x="4334563" y="6178550"/>
          <a:ext cx="1984375" cy="527050"/>
        </p:xfrm>
        <a:graphic>
          <a:graphicData uri="http://schemas.openxmlformats.org/presentationml/2006/ole">
            <mc:AlternateContent xmlns:mc="http://schemas.openxmlformats.org/markup-compatibility/2006">
              <mc:Choice xmlns:v="urn:schemas-microsoft-com:vml" Requires="v">
                <p:oleObj name="Equation" r:id="rId13" imgW="1574640" imgH="419040" progId="Equation.DSMT4">
                  <p:embed/>
                </p:oleObj>
              </mc:Choice>
              <mc:Fallback>
                <p:oleObj name="Equation" r:id="rId13" imgW="1574640" imgH="419040" progId="Equation.DSMT4">
                  <p:embed/>
                  <p:pic>
                    <p:nvPicPr>
                      <p:cNvPr id="0" name=""/>
                      <p:cNvPicPr/>
                      <p:nvPr/>
                    </p:nvPicPr>
                    <p:blipFill>
                      <a:blip r:embed="rId14"/>
                      <a:stretch>
                        <a:fillRect/>
                      </a:stretch>
                    </p:blipFill>
                    <p:spPr>
                      <a:xfrm>
                        <a:off x="4334563" y="6178550"/>
                        <a:ext cx="1984375" cy="527050"/>
                      </a:xfrm>
                      <a:prstGeom prst="rect">
                        <a:avLst/>
                      </a:prstGeom>
                      <a:solidFill>
                        <a:schemeClr val="accent2">
                          <a:lumMod val="20000"/>
                          <a:lumOff val="80000"/>
                        </a:schemeClr>
                      </a:solidFill>
                      <a:ln>
                        <a:solidFill>
                          <a:srgbClr val="FF0000"/>
                        </a:solidFill>
                      </a:ln>
                    </p:spPr>
                  </p:pic>
                </p:oleObj>
              </mc:Fallback>
            </mc:AlternateContent>
          </a:graphicData>
        </a:graphic>
      </p:graphicFrame>
      <p:graphicFrame>
        <p:nvGraphicFramePr>
          <p:cNvPr id="3" name="Object 2">
            <a:extLst>
              <a:ext uri="{FF2B5EF4-FFF2-40B4-BE49-F238E27FC236}">
                <a16:creationId xmlns:a16="http://schemas.microsoft.com/office/drawing/2014/main" id="{2ACB1222-183D-38F0-0AF5-478C9C20DAE2}"/>
              </a:ext>
            </a:extLst>
          </p:cNvPr>
          <p:cNvGraphicFramePr>
            <a:graphicFrameLocks noChangeAspect="1"/>
          </p:cNvGraphicFramePr>
          <p:nvPr>
            <p:extLst>
              <p:ext uri="{D42A27DB-BD31-4B8C-83A1-F6EECF244321}">
                <p14:modId xmlns:p14="http://schemas.microsoft.com/office/powerpoint/2010/main" val="2574594467"/>
              </p:ext>
            </p:extLst>
          </p:nvPr>
        </p:nvGraphicFramePr>
        <p:xfrm>
          <a:off x="4369847" y="3547362"/>
          <a:ext cx="2822575" cy="517525"/>
        </p:xfrm>
        <a:graphic>
          <a:graphicData uri="http://schemas.openxmlformats.org/presentationml/2006/ole">
            <mc:AlternateContent xmlns:mc="http://schemas.openxmlformats.org/markup-compatibility/2006">
              <mc:Choice xmlns:v="urn:schemas-microsoft-com:vml" Requires="v">
                <p:oleObj name="Equation" r:id="rId15" imgW="2822389" imgH="516951" progId="Equation.DSMT4">
                  <p:embed/>
                </p:oleObj>
              </mc:Choice>
              <mc:Fallback>
                <p:oleObj name="Equation" r:id="rId15" imgW="2822389" imgH="516951" progId="Equation.DSMT4">
                  <p:embed/>
                  <p:pic>
                    <p:nvPicPr>
                      <p:cNvPr id="0" name=""/>
                      <p:cNvPicPr/>
                      <p:nvPr/>
                    </p:nvPicPr>
                    <p:blipFill>
                      <a:blip r:embed="rId16"/>
                      <a:stretch>
                        <a:fillRect/>
                      </a:stretch>
                    </p:blipFill>
                    <p:spPr>
                      <a:xfrm>
                        <a:off x="4369847" y="3547362"/>
                        <a:ext cx="2822575" cy="51752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BD1A7D47-A79A-1EF0-676C-869FA68E8203}"/>
              </a:ext>
            </a:extLst>
          </p:cNvPr>
          <p:cNvGraphicFramePr>
            <a:graphicFrameLocks noChangeAspect="1"/>
          </p:cNvGraphicFramePr>
          <p:nvPr>
            <p:extLst>
              <p:ext uri="{D42A27DB-BD31-4B8C-83A1-F6EECF244321}">
                <p14:modId xmlns:p14="http://schemas.microsoft.com/office/powerpoint/2010/main" val="3044589393"/>
              </p:ext>
            </p:extLst>
          </p:nvPr>
        </p:nvGraphicFramePr>
        <p:xfrm>
          <a:off x="4329301" y="4455174"/>
          <a:ext cx="2625841" cy="1004306"/>
        </p:xfrm>
        <a:graphic>
          <a:graphicData uri="http://schemas.openxmlformats.org/presentationml/2006/ole">
            <mc:AlternateContent xmlns:mc="http://schemas.openxmlformats.org/markup-compatibility/2006">
              <mc:Choice xmlns:v="urn:schemas-microsoft-com:vml" Requires="v">
                <p:oleObj name="Equation" r:id="rId17" imgW="2789246" imgH="1067483" progId="Equation.DSMT4">
                  <p:embed/>
                </p:oleObj>
              </mc:Choice>
              <mc:Fallback>
                <p:oleObj name="Equation" r:id="rId17" imgW="2789246" imgH="1067483" progId="Equation.DSMT4">
                  <p:embed/>
                  <p:pic>
                    <p:nvPicPr>
                      <p:cNvPr id="0" name=""/>
                      <p:cNvPicPr/>
                      <p:nvPr/>
                    </p:nvPicPr>
                    <p:blipFill>
                      <a:blip r:embed="rId18"/>
                      <a:stretch>
                        <a:fillRect/>
                      </a:stretch>
                    </p:blipFill>
                    <p:spPr>
                      <a:xfrm>
                        <a:off x="4329301" y="4455174"/>
                        <a:ext cx="2625841" cy="1004306"/>
                      </a:xfrm>
                      <a:prstGeom prst="rect">
                        <a:avLst/>
                      </a:prstGeom>
                    </p:spPr>
                  </p:pic>
                </p:oleObj>
              </mc:Fallback>
            </mc:AlternateContent>
          </a:graphicData>
        </a:graphic>
      </p:graphicFrame>
      <p:pic>
        <p:nvPicPr>
          <p:cNvPr id="2" name="Picture 1">
            <a:extLst>
              <a:ext uri="{FF2B5EF4-FFF2-40B4-BE49-F238E27FC236}">
                <a16:creationId xmlns:a16="http://schemas.microsoft.com/office/drawing/2014/main" id="{80035E2A-0206-029F-A1AD-29F0EE9841DA}"/>
              </a:ext>
            </a:extLst>
          </p:cNvPr>
          <p:cNvPicPr>
            <a:picLocks noChangeAspect="1"/>
          </p:cNvPicPr>
          <p:nvPr/>
        </p:nvPicPr>
        <p:blipFill>
          <a:blip r:embed="rId19"/>
          <a:stretch>
            <a:fillRect/>
          </a:stretch>
        </p:blipFill>
        <p:spPr>
          <a:xfrm>
            <a:off x="320140" y="1805547"/>
            <a:ext cx="2543530" cy="1162212"/>
          </a:xfrm>
          <a:prstGeom prst="rect">
            <a:avLst/>
          </a:prstGeom>
        </p:spPr>
      </p:pic>
    </p:spTree>
    <p:extLst>
      <p:ext uri="{BB962C8B-B14F-4D97-AF65-F5344CB8AC3E}">
        <p14:creationId xmlns:p14="http://schemas.microsoft.com/office/powerpoint/2010/main" val="106506179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E26E527-3C75-4A11-8CE3-562BB8334764}"/>
              </a:ext>
            </a:extLst>
          </p:cNvPr>
          <p:cNvSpPr/>
          <p:nvPr/>
        </p:nvSpPr>
        <p:spPr>
          <a:xfrm>
            <a:off x="381583" y="940572"/>
            <a:ext cx="11071983" cy="307777"/>
          </a:xfrm>
          <a:prstGeom prst="rect">
            <a:avLst/>
          </a:prstGeom>
        </p:spPr>
        <p:txBody>
          <a:bodyPr wrap="square">
            <a:spAutoFit/>
          </a:bodyPr>
          <a:lstStyle/>
          <a:p>
            <a:r>
              <a:rPr lang="en-US" sz="1400"/>
              <a:t>Now let’s do that.  This time, due to bulk motion of the fluid, momentum density should be an equilibrium quantity.  Our balances are:</a:t>
            </a:r>
          </a:p>
        </p:txBody>
      </p:sp>
      <p:graphicFrame>
        <p:nvGraphicFramePr>
          <p:cNvPr id="9" name="Object 8">
            <a:extLst>
              <a:ext uri="{FF2B5EF4-FFF2-40B4-BE49-F238E27FC236}">
                <a16:creationId xmlns:a16="http://schemas.microsoft.com/office/drawing/2014/main" id="{FC84B689-2E7E-4EB0-874F-3FBDCAA4D717}"/>
              </a:ext>
            </a:extLst>
          </p:cNvPr>
          <p:cNvGraphicFramePr>
            <a:graphicFrameLocks noChangeAspect="1"/>
          </p:cNvGraphicFramePr>
          <p:nvPr>
            <p:extLst>
              <p:ext uri="{D42A27DB-BD31-4B8C-83A1-F6EECF244321}">
                <p14:modId xmlns:p14="http://schemas.microsoft.com/office/powerpoint/2010/main" val="3187348895"/>
              </p:ext>
            </p:extLst>
          </p:nvPr>
        </p:nvGraphicFramePr>
        <p:xfrm>
          <a:off x="463700" y="1383426"/>
          <a:ext cx="4902200" cy="1609725"/>
        </p:xfrm>
        <a:graphic>
          <a:graphicData uri="http://schemas.openxmlformats.org/presentationml/2006/ole">
            <mc:AlternateContent xmlns:mc="http://schemas.openxmlformats.org/markup-compatibility/2006">
              <mc:Choice xmlns:v="urn:schemas-microsoft-com:vml" Requires="v">
                <p:oleObj name="Equation" r:id="rId3" imgW="3797280" imgH="1231560" progId="Equation.DSMT4">
                  <p:embed/>
                </p:oleObj>
              </mc:Choice>
              <mc:Fallback>
                <p:oleObj name="Equation" r:id="rId3" imgW="3797280" imgH="1231560" progId="Equation.DSMT4">
                  <p:embed/>
                  <p:pic>
                    <p:nvPicPr>
                      <p:cNvPr id="9" name="Object 8">
                        <a:extLst>
                          <a:ext uri="{FF2B5EF4-FFF2-40B4-BE49-F238E27FC236}">
                            <a16:creationId xmlns:a16="http://schemas.microsoft.com/office/drawing/2014/main" id="{FC84B689-2E7E-4EB0-874F-3FBDCAA4D717}"/>
                          </a:ext>
                        </a:extLst>
                      </p:cNvPr>
                      <p:cNvPicPr>
                        <a:picLocks noChangeAspect="1" noChangeArrowheads="1"/>
                      </p:cNvPicPr>
                      <p:nvPr/>
                    </p:nvPicPr>
                    <p:blipFill>
                      <a:blip r:embed="rId4"/>
                      <a:srcRect/>
                      <a:stretch>
                        <a:fillRect/>
                      </a:stretch>
                    </p:blipFill>
                    <p:spPr bwMode="auto">
                      <a:xfrm>
                        <a:off x="463700" y="1383426"/>
                        <a:ext cx="4902200" cy="1609725"/>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CA0B5E5A-A218-4B8C-9E68-7D0655AD0F73}"/>
              </a:ext>
            </a:extLst>
          </p:cNvPr>
          <p:cNvSpPr txBox="1"/>
          <p:nvPr/>
        </p:nvSpPr>
        <p:spPr>
          <a:xfrm>
            <a:off x="381584" y="3170680"/>
            <a:ext cx="5510170" cy="523220"/>
          </a:xfrm>
          <a:prstGeom prst="rect">
            <a:avLst/>
          </a:prstGeom>
          <a:noFill/>
        </p:spPr>
        <p:txBody>
          <a:bodyPr wrap="square" rtlCol="0">
            <a:spAutoFit/>
          </a:bodyPr>
          <a:lstStyle/>
          <a:p>
            <a:r>
              <a:rPr lang="en-US" sz="1400"/>
              <a:t>And plugging these into the entropy balance, </a:t>
            </a:r>
            <a:r>
              <a:rPr lang="en-US" sz="1400">
                <a:effectLst/>
                <a:latin typeface="Times New Roman" panose="02020603050405020304" pitchFamily="18" charset="0"/>
                <a:ea typeface="Times New Roman" panose="02020603050405020304" pitchFamily="18" charset="0"/>
              </a:rPr>
              <a:t>Ts = (</a:t>
            </a:r>
            <a:r>
              <a:rPr lang="en-US" sz="1400">
                <a:effectLst/>
                <a:latin typeface="Calibri" panose="020F0502020204030204" pitchFamily="34" charset="0"/>
                <a:ea typeface="Times New Roman" panose="02020603050405020304" pitchFamily="18" charset="0"/>
              </a:rPr>
              <a:t>ε + p</a:t>
            </a:r>
            <a:r>
              <a:rPr lang="en-US" sz="1400">
                <a:effectLst/>
                <a:latin typeface="Times New Roman" panose="02020603050405020304" pitchFamily="18" charset="0"/>
                <a:ea typeface="Times New Roman" panose="02020603050405020304" pitchFamily="18" charset="0"/>
              </a:rPr>
              <a:t> - </a:t>
            </a:r>
            <a:r>
              <a:rPr lang="en-US" sz="1400">
                <a:effectLst/>
                <a:latin typeface="Cambria Math" panose="02040503050406030204" pitchFamily="18" charset="0"/>
                <a:ea typeface="Times New Roman" panose="02020603050405020304" pitchFamily="18" charset="0"/>
                <a:cs typeface="Times New Roman" panose="02020603050405020304" pitchFamily="18" charset="0"/>
              </a:rPr>
              <a:t>℘</a:t>
            </a:r>
            <a:r>
              <a:rPr lang="en-US" sz="1400">
                <a:effectLst/>
                <a:latin typeface="Times New Roman" panose="02020603050405020304" pitchFamily="18" charset="0"/>
                <a:ea typeface="Times New Roman" panose="02020603050405020304" pitchFamily="18" charset="0"/>
              </a:rPr>
              <a:t>v – </a:t>
            </a:r>
            <a:r>
              <a:rPr lang="en-US" sz="1400">
                <a:effectLst/>
                <a:latin typeface="Calibri" panose="020F0502020204030204" pitchFamily="34" charset="0"/>
                <a:ea typeface="Times New Roman" panose="02020603050405020304" pitchFamily="18" charset="0"/>
              </a:rPr>
              <a:t>μ</a:t>
            </a:r>
            <a:r>
              <a:rPr lang="en-US" sz="1400">
                <a:effectLst/>
                <a:latin typeface="Times New Roman" panose="02020603050405020304" pitchFamily="18" charset="0"/>
                <a:ea typeface="Times New Roman" panose="02020603050405020304" pitchFamily="18" charset="0"/>
              </a:rPr>
              <a:t>n), and ds = (1/T)d</a:t>
            </a:r>
            <a:r>
              <a:rPr lang="en-US" sz="1400">
                <a:effectLst/>
                <a:latin typeface="Calibri" panose="020F0502020204030204" pitchFamily="34" charset="0"/>
                <a:ea typeface="Times New Roman" panose="02020603050405020304" pitchFamily="18" charset="0"/>
              </a:rPr>
              <a:t>ε – (v/T)·d</a:t>
            </a:r>
            <a:r>
              <a:rPr lang="en-US" sz="1400">
                <a:effectLst/>
                <a:latin typeface="Cambria Math" panose="02040503050406030204" pitchFamily="18" charset="0"/>
                <a:ea typeface="Times New Roman" panose="02020603050405020304" pitchFamily="18" charset="0"/>
                <a:cs typeface="Calibri" panose="020F0502020204030204" pitchFamily="34" charset="0"/>
              </a:rPr>
              <a:t>℘</a:t>
            </a:r>
            <a:r>
              <a:rPr lang="en-US" sz="1400">
                <a:effectLst/>
                <a:latin typeface="Calibri" panose="020F0502020204030204" pitchFamily="34" charset="0"/>
                <a:ea typeface="Times New Roman" panose="02020603050405020304" pitchFamily="18" charset="0"/>
              </a:rPr>
              <a:t> - (μ/T)dn – (M/T)dψ (where M = qn in our case)</a:t>
            </a:r>
            <a:r>
              <a:rPr lang="en-US" sz="1100"/>
              <a:t>:</a:t>
            </a:r>
            <a:endParaRPr lang="en-US" sz="1400"/>
          </a:p>
        </p:txBody>
      </p:sp>
      <p:graphicFrame>
        <p:nvGraphicFramePr>
          <p:cNvPr id="17" name="Object 16">
            <a:extLst>
              <a:ext uri="{FF2B5EF4-FFF2-40B4-BE49-F238E27FC236}">
                <a16:creationId xmlns:a16="http://schemas.microsoft.com/office/drawing/2014/main" id="{8D5DEAD4-D185-4013-9909-C20DE5864D5E}"/>
              </a:ext>
            </a:extLst>
          </p:cNvPr>
          <p:cNvGraphicFramePr>
            <a:graphicFrameLocks noChangeAspect="1"/>
          </p:cNvGraphicFramePr>
          <p:nvPr>
            <p:extLst>
              <p:ext uri="{D42A27DB-BD31-4B8C-83A1-F6EECF244321}">
                <p14:modId xmlns:p14="http://schemas.microsoft.com/office/powerpoint/2010/main" val="742475804"/>
              </p:ext>
            </p:extLst>
          </p:nvPr>
        </p:nvGraphicFramePr>
        <p:xfrm>
          <a:off x="470050" y="3905988"/>
          <a:ext cx="2444750" cy="1331912"/>
        </p:xfrm>
        <a:graphic>
          <a:graphicData uri="http://schemas.openxmlformats.org/presentationml/2006/ole">
            <mc:AlternateContent xmlns:mc="http://schemas.openxmlformats.org/markup-compatibility/2006">
              <mc:Choice xmlns:v="urn:schemas-microsoft-com:vml" Requires="v">
                <p:oleObj name="Equation" r:id="rId5" imgW="2006280" imgH="1079280" progId="Equation.DSMT4">
                  <p:embed/>
                </p:oleObj>
              </mc:Choice>
              <mc:Fallback>
                <p:oleObj name="Equation" r:id="rId5" imgW="2006280" imgH="1079280" progId="Equation.DSMT4">
                  <p:embed/>
                  <p:pic>
                    <p:nvPicPr>
                      <p:cNvPr id="9" name="Object 8">
                        <a:extLst>
                          <a:ext uri="{FF2B5EF4-FFF2-40B4-BE49-F238E27FC236}">
                            <a16:creationId xmlns:a16="http://schemas.microsoft.com/office/drawing/2014/main" id="{FC84B689-2E7E-4EB0-874F-3FBDCAA4D717}"/>
                          </a:ext>
                        </a:extLst>
                      </p:cNvPr>
                      <p:cNvPicPr>
                        <a:picLocks noChangeAspect="1" noChangeArrowheads="1"/>
                      </p:cNvPicPr>
                      <p:nvPr/>
                    </p:nvPicPr>
                    <p:blipFill>
                      <a:blip r:embed="rId6"/>
                      <a:srcRect/>
                      <a:stretch>
                        <a:fillRect/>
                      </a:stretch>
                    </p:blipFill>
                    <p:spPr bwMode="auto">
                      <a:xfrm>
                        <a:off x="470050" y="3905988"/>
                        <a:ext cx="2444750" cy="133191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27BF6B40-32C0-41C1-A935-10EACE82D887}"/>
              </a:ext>
            </a:extLst>
          </p:cNvPr>
          <p:cNvSpPr txBox="1"/>
          <p:nvPr/>
        </p:nvSpPr>
        <p:spPr>
          <a:xfrm>
            <a:off x="381583" y="5393255"/>
            <a:ext cx="5510170" cy="523220"/>
          </a:xfrm>
          <a:prstGeom prst="rect">
            <a:avLst/>
          </a:prstGeom>
          <a:noFill/>
        </p:spPr>
        <p:txBody>
          <a:bodyPr wrap="square" rtlCol="0">
            <a:spAutoFit/>
          </a:bodyPr>
          <a:lstStyle/>
          <a:p>
            <a:r>
              <a:rPr lang="en-US" sz="1400"/>
              <a:t>(v is a 0</a:t>
            </a:r>
            <a:r>
              <a:rPr lang="en-US" sz="1400" baseline="30000"/>
              <a:t>th</a:t>
            </a:r>
            <a:r>
              <a:rPr lang="en-US" sz="1400"/>
              <a:t> order term now, and grad v is 1</a:t>
            </a:r>
            <a:r>
              <a:rPr lang="en-US" sz="1400" baseline="30000"/>
              <a:t>st</a:t>
            </a:r>
            <a:r>
              <a:rPr lang="en-US" sz="1400"/>
              <a:t> order) So Onsager’s relations are, ignoring off-diagonal part of L for simplicity.  </a:t>
            </a:r>
          </a:p>
        </p:txBody>
      </p:sp>
      <p:sp>
        <p:nvSpPr>
          <p:cNvPr id="31" name="TextBox 30">
            <a:extLst>
              <a:ext uri="{FF2B5EF4-FFF2-40B4-BE49-F238E27FC236}">
                <a16:creationId xmlns:a16="http://schemas.microsoft.com/office/drawing/2014/main" id="{57A66941-1A48-4339-A48F-9307E87FBC19}"/>
              </a:ext>
            </a:extLst>
          </p:cNvPr>
          <p:cNvSpPr txBox="1"/>
          <p:nvPr/>
        </p:nvSpPr>
        <p:spPr>
          <a:xfrm>
            <a:off x="6678088" y="3049462"/>
            <a:ext cx="4911725" cy="523220"/>
          </a:xfrm>
          <a:prstGeom prst="rect">
            <a:avLst/>
          </a:prstGeom>
          <a:noFill/>
        </p:spPr>
        <p:txBody>
          <a:bodyPr wrap="square" rtlCol="0">
            <a:spAutoFit/>
          </a:bodyPr>
          <a:lstStyle/>
          <a:p>
            <a:r>
              <a:rPr lang="en-US" sz="1400"/>
              <a:t>I think we’ll take L</a:t>
            </a:r>
            <a:r>
              <a:rPr lang="en-US" sz="1400" baseline="-25000"/>
              <a:t>1</a:t>
            </a:r>
            <a:r>
              <a:rPr lang="en-US" sz="1400"/>
              <a:t> = 0.  Most general homogeneous, isotropic L</a:t>
            </a:r>
            <a:r>
              <a:rPr lang="en-US" sz="1400" baseline="-25000"/>
              <a:t>3</a:t>
            </a:r>
            <a:r>
              <a:rPr lang="en-US" sz="1400"/>
              <a:t> works out to be:</a:t>
            </a:r>
            <a:endParaRPr lang="en-US" sz="1100"/>
          </a:p>
        </p:txBody>
      </p:sp>
      <p:sp>
        <p:nvSpPr>
          <p:cNvPr id="34" name="Title 1">
            <a:extLst>
              <a:ext uri="{FF2B5EF4-FFF2-40B4-BE49-F238E27FC236}">
                <a16:creationId xmlns:a16="http://schemas.microsoft.com/office/drawing/2014/main" id="{A328E31C-C163-4815-BA2F-F1B9AF73AF46}"/>
              </a:ext>
            </a:extLst>
          </p:cNvPr>
          <p:cNvSpPr txBox="1">
            <a:spLocks/>
          </p:cNvSpPr>
          <p:nvPr/>
        </p:nvSpPr>
        <p:spPr>
          <a:xfrm>
            <a:off x="2722653" y="123558"/>
            <a:ext cx="7081270"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Navier-Stokes Equation</a:t>
            </a:r>
            <a:endParaRPr lang="en-US" sz="4800" b="1" u="sng">
              <a:latin typeface="+mn-lt"/>
            </a:endParaRPr>
          </a:p>
        </p:txBody>
      </p:sp>
      <p:graphicFrame>
        <p:nvGraphicFramePr>
          <p:cNvPr id="4" name="Object 3">
            <a:extLst>
              <a:ext uri="{FF2B5EF4-FFF2-40B4-BE49-F238E27FC236}">
                <a16:creationId xmlns:a16="http://schemas.microsoft.com/office/drawing/2014/main" id="{BF06A357-F3A1-408F-8A84-08639BA62034}"/>
              </a:ext>
            </a:extLst>
          </p:cNvPr>
          <p:cNvGraphicFramePr>
            <a:graphicFrameLocks noChangeAspect="1"/>
          </p:cNvGraphicFramePr>
          <p:nvPr>
            <p:extLst>
              <p:ext uri="{D42A27DB-BD31-4B8C-83A1-F6EECF244321}">
                <p14:modId xmlns:p14="http://schemas.microsoft.com/office/powerpoint/2010/main" val="2964586511"/>
              </p:ext>
            </p:extLst>
          </p:nvPr>
        </p:nvGraphicFramePr>
        <p:xfrm>
          <a:off x="463700" y="6000710"/>
          <a:ext cx="1847653" cy="660337"/>
        </p:xfrm>
        <a:graphic>
          <a:graphicData uri="http://schemas.openxmlformats.org/presentationml/2006/ole">
            <mc:AlternateContent xmlns:mc="http://schemas.openxmlformats.org/markup-compatibility/2006">
              <mc:Choice xmlns:v="urn:schemas-microsoft-com:vml" Requires="v">
                <p:oleObj name="Equation" r:id="rId7" imgW="1371600" imgH="482600" progId="Equation.DSMT4">
                  <p:embed/>
                </p:oleObj>
              </mc:Choice>
              <mc:Fallback>
                <p:oleObj name="Equation" r:id="rId7" imgW="1371600" imgH="482600" progId="Equation.DSMT4">
                  <p:embed/>
                  <p:pic>
                    <p:nvPicPr>
                      <p:cNvPr id="0" name="Object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3700" y="6000710"/>
                        <a:ext cx="1847653" cy="660337"/>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6523C327-B652-4A4A-B6B7-8D78ACD52EAB}"/>
              </a:ext>
            </a:extLst>
          </p:cNvPr>
          <p:cNvGraphicFramePr>
            <a:graphicFrameLocks noChangeAspect="1"/>
          </p:cNvGraphicFramePr>
          <p:nvPr>
            <p:extLst>
              <p:ext uri="{D42A27DB-BD31-4B8C-83A1-F6EECF244321}">
                <p14:modId xmlns:p14="http://schemas.microsoft.com/office/powerpoint/2010/main" val="788688553"/>
              </p:ext>
            </p:extLst>
          </p:nvPr>
        </p:nvGraphicFramePr>
        <p:xfrm>
          <a:off x="6768442" y="3665618"/>
          <a:ext cx="3176834" cy="525242"/>
        </p:xfrm>
        <a:graphic>
          <a:graphicData uri="http://schemas.openxmlformats.org/presentationml/2006/ole">
            <mc:AlternateContent xmlns:mc="http://schemas.openxmlformats.org/markup-compatibility/2006">
              <mc:Choice xmlns:v="urn:schemas-microsoft-com:vml" Requires="v">
                <p:oleObj name="Equation" r:id="rId9" imgW="2578100" imgH="431800" progId="Equation.DSMT4">
                  <p:embed/>
                </p:oleObj>
              </mc:Choice>
              <mc:Fallback>
                <p:oleObj name="Equation" r:id="rId9" imgW="2578100" imgH="431800" progId="Equation.DSMT4">
                  <p:embed/>
                  <p:pic>
                    <p:nvPicPr>
                      <p:cNvPr id="0" name="Object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68442" y="3665618"/>
                        <a:ext cx="3176834" cy="525242"/>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B339AF87-FE30-458E-AAB9-4D4EA3C3BA57}"/>
              </a:ext>
            </a:extLst>
          </p:cNvPr>
          <p:cNvSpPr txBox="1"/>
          <p:nvPr/>
        </p:nvSpPr>
        <p:spPr>
          <a:xfrm>
            <a:off x="6734650" y="5262226"/>
            <a:ext cx="4541162" cy="523220"/>
          </a:xfrm>
          <a:prstGeom prst="rect">
            <a:avLst/>
          </a:prstGeom>
          <a:noFill/>
        </p:spPr>
        <p:txBody>
          <a:bodyPr wrap="square" rtlCol="0">
            <a:spAutoFit/>
          </a:bodyPr>
          <a:lstStyle/>
          <a:p>
            <a:r>
              <a:rPr lang="en-US" sz="1400"/>
              <a:t>Plugging this back into the momentum balance, we have the Navier-Stokes equation:</a:t>
            </a:r>
            <a:endParaRPr lang="en-US" sz="1100"/>
          </a:p>
        </p:txBody>
      </p:sp>
      <p:graphicFrame>
        <p:nvGraphicFramePr>
          <p:cNvPr id="8" name="Object 7">
            <a:extLst>
              <a:ext uri="{FF2B5EF4-FFF2-40B4-BE49-F238E27FC236}">
                <a16:creationId xmlns:a16="http://schemas.microsoft.com/office/drawing/2014/main" id="{3B26E1D3-5C36-47AF-A331-F68DE2C5FAF4}"/>
              </a:ext>
            </a:extLst>
          </p:cNvPr>
          <p:cNvGraphicFramePr>
            <a:graphicFrameLocks noChangeAspect="1"/>
          </p:cNvGraphicFramePr>
          <p:nvPr>
            <p:extLst>
              <p:ext uri="{D42A27DB-BD31-4B8C-83A1-F6EECF244321}">
                <p14:modId xmlns:p14="http://schemas.microsoft.com/office/powerpoint/2010/main" val="61539820"/>
              </p:ext>
            </p:extLst>
          </p:nvPr>
        </p:nvGraphicFramePr>
        <p:xfrm>
          <a:off x="6825861" y="4670394"/>
          <a:ext cx="3061996" cy="532780"/>
        </p:xfrm>
        <a:graphic>
          <a:graphicData uri="http://schemas.openxmlformats.org/presentationml/2006/ole">
            <mc:AlternateContent xmlns:mc="http://schemas.openxmlformats.org/markup-compatibility/2006">
              <mc:Choice xmlns:v="urn:schemas-microsoft-com:vml" Requires="v">
                <p:oleObj name="Equation" r:id="rId11" imgW="2451100" imgH="431800" progId="Equation.DSMT4">
                  <p:embed/>
                </p:oleObj>
              </mc:Choice>
              <mc:Fallback>
                <p:oleObj name="Equation" r:id="rId11" imgW="2451100" imgH="431800" progId="Equation.DSMT4">
                  <p:embed/>
                  <p:pic>
                    <p:nvPicPr>
                      <p:cNvPr id="0" name="Object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25861" y="4670394"/>
                        <a:ext cx="3061996" cy="532780"/>
                      </a:xfrm>
                      <a:prstGeom prst="rect">
                        <a:avLst/>
                      </a:prstGeom>
                      <a:solidFill>
                        <a:srgbClr val="DFD9F5"/>
                      </a:solidFill>
                    </p:spPr>
                  </p:pic>
                </p:oleObj>
              </mc:Fallback>
            </mc:AlternateContent>
          </a:graphicData>
        </a:graphic>
      </p:graphicFrame>
      <p:sp>
        <p:nvSpPr>
          <p:cNvPr id="22" name="TextBox 21">
            <a:extLst>
              <a:ext uri="{FF2B5EF4-FFF2-40B4-BE49-F238E27FC236}">
                <a16:creationId xmlns:a16="http://schemas.microsoft.com/office/drawing/2014/main" id="{6A98D6E4-FC81-4C1B-A54D-5AE345EBE443}"/>
              </a:ext>
            </a:extLst>
          </p:cNvPr>
          <p:cNvSpPr txBox="1"/>
          <p:nvPr/>
        </p:nvSpPr>
        <p:spPr>
          <a:xfrm flipH="1">
            <a:off x="6725220" y="4303566"/>
            <a:ext cx="4864592" cy="307777"/>
          </a:xfrm>
          <a:prstGeom prst="rect">
            <a:avLst/>
          </a:prstGeom>
          <a:noFill/>
        </p:spPr>
        <p:txBody>
          <a:bodyPr wrap="square" rtlCol="0">
            <a:spAutoFit/>
          </a:bodyPr>
          <a:lstStyle/>
          <a:p>
            <a:r>
              <a:rPr lang="en-US" sz="1400"/>
              <a:t>So we have (this is </a:t>
            </a:r>
            <a:r>
              <a:rPr lang="el-GR" sz="1400"/>
              <a:t>σ</a:t>
            </a:r>
            <a:r>
              <a:rPr lang="en-US" sz="1400"/>
              <a:t>, I believe, in classical mechanics folder):</a:t>
            </a:r>
            <a:endParaRPr lang="en-US" sz="1100"/>
          </a:p>
        </p:txBody>
      </p:sp>
      <p:graphicFrame>
        <p:nvGraphicFramePr>
          <p:cNvPr id="12" name="Object 11">
            <a:extLst>
              <a:ext uri="{FF2B5EF4-FFF2-40B4-BE49-F238E27FC236}">
                <a16:creationId xmlns:a16="http://schemas.microsoft.com/office/drawing/2014/main" id="{B6516BE5-1A4C-42E4-9885-FDE3BF010D3F}"/>
              </a:ext>
            </a:extLst>
          </p:cNvPr>
          <p:cNvGraphicFramePr>
            <a:graphicFrameLocks noChangeAspect="1"/>
          </p:cNvGraphicFramePr>
          <p:nvPr>
            <p:extLst>
              <p:ext uri="{D42A27DB-BD31-4B8C-83A1-F6EECF244321}">
                <p14:modId xmlns:p14="http://schemas.microsoft.com/office/powerpoint/2010/main" val="2479128184"/>
              </p:ext>
            </p:extLst>
          </p:nvPr>
        </p:nvGraphicFramePr>
        <p:xfrm>
          <a:off x="6816575" y="5920523"/>
          <a:ext cx="4911725" cy="522288"/>
        </p:xfrm>
        <a:graphic>
          <a:graphicData uri="http://schemas.openxmlformats.org/presentationml/2006/ole">
            <mc:AlternateContent xmlns:mc="http://schemas.openxmlformats.org/markup-compatibility/2006">
              <mc:Choice xmlns:v="urn:schemas-microsoft-com:vml" Requires="v">
                <p:oleObj name="Equation" r:id="rId13" imgW="4000320" imgH="431640" progId="Equation.DSMT4">
                  <p:embed/>
                </p:oleObj>
              </mc:Choice>
              <mc:Fallback>
                <p:oleObj name="Equation" r:id="rId13" imgW="4000320" imgH="431640" progId="Equation.DSMT4">
                  <p:embed/>
                  <p:pic>
                    <p:nvPicPr>
                      <p:cNvPr id="0" name="Object 7"/>
                      <p:cNvPicPr>
                        <a:picLocks noChangeAspect="1" noChangeArrowheads="1"/>
                      </p:cNvPicPr>
                      <p:nvPr/>
                    </p:nvPicPr>
                    <p:blipFill>
                      <a:blip r:embed="rId14"/>
                      <a:srcRect/>
                      <a:stretch>
                        <a:fillRect/>
                      </a:stretch>
                    </p:blipFill>
                    <p:spPr bwMode="auto">
                      <a:xfrm>
                        <a:off x="6816575" y="5920523"/>
                        <a:ext cx="4911725" cy="52228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20884827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CE26E527-3C75-4A11-8CE3-562BB8334764}"/>
                  </a:ext>
                </a:extLst>
              </p:cNvPr>
              <p:cNvSpPr/>
              <p:nvPr/>
            </p:nvSpPr>
            <p:spPr>
              <a:xfrm>
                <a:off x="156246" y="679305"/>
                <a:ext cx="11448150" cy="738664"/>
              </a:xfrm>
              <a:prstGeom prst="rect">
                <a:avLst/>
              </a:prstGeom>
            </p:spPr>
            <p:txBody>
              <a:bodyPr wrap="square">
                <a:spAutoFit/>
              </a:bodyPr>
              <a:lstStyle/>
              <a:p>
                <a:r>
                  <a:rPr lang="en-US" sz="1400"/>
                  <a:t>Now let’s extend our previous stuff to consider a plasma, which is a two component fluid.  We’ll take s = s</a:t>
                </a:r>
                <a:r>
                  <a:rPr lang="en-US" sz="1400" baseline="-25000"/>
                  <a:t>1</a:t>
                </a:r>
                <a:r>
                  <a:rPr lang="en-US" sz="1400"/>
                  <a:t>(</a:t>
                </a:r>
                <a:r>
                  <a:rPr lang="el-GR" sz="1400"/>
                  <a:t>ε</a:t>
                </a:r>
                <a:r>
                  <a:rPr lang="en-US" sz="1400" baseline="-25000"/>
                  <a:t>1</a:t>
                </a:r>
                <a:r>
                  <a:rPr lang="en-US" sz="1400"/>
                  <a:t>,</a:t>
                </a:r>
                <a14:m>
                  <m:oMath xmlns:m="http://schemas.openxmlformats.org/officeDocument/2006/math">
                    <m:r>
                      <a:rPr lang="en-US" sz="1400" b="1">
                        <a:latin typeface="Cambria Math" panose="02040503050406030204" pitchFamily="18" charset="0"/>
                      </a:rPr>
                      <m:t>℘</m:t>
                    </m:r>
                  </m:oMath>
                </a14:m>
                <a:r>
                  <a:rPr lang="en-US" sz="1400" baseline="-25000"/>
                  <a:t>1</a:t>
                </a:r>
                <a:r>
                  <a:rPr lang="en-US" sz="1400"/>
                  <a:t>,n</a:t>
                </a:r>
                <a:r>
                  <a:rPr lang="en-US" sz="1400" baseline="-25000"/>
                  <a:t>1</a:t>
                </a:r>
                <a:r>
                  <a:rPr lang="en-US" sz="1400"/>
                  <a:t>,</a:t>
                </a:r>
                <a:r>
                  <a:rPr lang="el-GR" sz="1400"/>
                  <a:t>ψ</a:t>
                </a:r>
                <a:r>
                  <a:rPr lang="en-US" sz="1400"/>
                  <a:t>) + s</a:t>
                </a:r>
                <a:r>
                  <a:rPr lang="en-US" sz="1400" baseline="-25000"/>
                  <a:t>2</a:t>
                </a:r>
                <a:r>
                  <a:rPr lang="en-US" sz="1400"/>
                  <a:t>(</a:t>
                </a:r>
                <a:r>
                  <a:rPr lang="el-GR" sz="1400"/>
                  <a:t>ε</a:t>
                </a:r>
                <a:r>
                  <a:rPr lang="en-US" sz="1400" baseline="-25000"/>
                  <a:t>2</a:t>
                </a:r>
                <a:r>
                  <a:rPr lang="en-US" sz="1400"/>
                  <a:t>,</a:t>
                </a:r>
                <a14:m>
                  <m:oMath xmlns:m="http://schemas.openxmlformats.org/officeDocument/2006/math">
                    <m:r>
                      <a:rPr lang="en-US" sz="1400" b="1">
                        <a:latin typeface="Cambria Math" panose="02040503050406030204" pitchFamily="18" charset="0"/>
                      </a:rPr>
                      <m:t>℘</m:t>
                    </m:r>
                  </m:oMath>
                </a14:m>
                <a:r>
                  <a:rPr lang="en-US" sz="1400" baseline="-25000"/>
                  <a:t>2</a:t>
                </a:r>
                <a:r>
                  <a:rPr lang="en-US" sz="1400"/>
                  <a:t>,n</a:t>
                </a:r>
                <a:r>
                  <a:rPr lang="en-US" sz="1400" baseline="-25000"/>
                  <a:t>2</a:t>
                </a:r>
                <a:r>
                  <a:rPr lang="en-US" sz="1400"/>
                  <a:t>,</a:t>
                </a:r>
                <a:r>
                  <a:rPr lang="el-GR" sz="1400"/>
                  <a:t>ψ</a:t>
                </a:r>
                <a:r>
                  <a:rPr lang="en-US" sz="1400"/>
                  <a:t>).  And we’ll assume, for simplicity again that </a:t>
                </a:r>
                <a:r>
                  <a:rPr lang="en-US" sz="1400" b="1"/>
                  <a:t>j</a:t>
                </a:r>
                <a:r>
                  <a:rPr lang="en-US" sz="1400"/>
                  <a:t> = n</a:t>
                </a:r>
                <a:r>
                  <a:rPr lang="en-US" sz="1400" b="1"/>
                  <a:t>v</a:t>
                </a:r>
                <a:r>
                  <a:rPr lang="en-US" sz="1400"/>
                  <a:t>, and </a:t>
                </a:r>
                <a:r>
                  <a:rPr lang="en-US" sz="1400" b="1"/>
                  <a:t>j</a:t>
                </a:r>
                <a14:m>
                  <m:oMath xmlns:m="http://schemas.openxmlformats.org/officeDocument/2006/math">
                    <m:r>
                      <a:rPr lang="en-US" sz="1400" baseline="-25000">
                        <a:latin typeface="Cambria Math" panose="02040503050406030204" pitchFamily="18" charset="0"/>
                      </a:rPr>
                      <m:t>℘</m:t>
                    </m:r>
                  </m:oMath>
                </a14:m>
                <a:r>
                  <a:rPr lang="en-US" sz="1400"/>
                  <a:t> = </a:t>
                </a:r>
                <a14:m>
                  <m:oMath xmlns:m="http://schemas.openxmlformats.org/officeDocument/2006/math">
                    <m:r>
                      <a:rPr lang="en-US" sz="1400" b="1">
                        <a:latin typeface="Cambria Math" panose="02040503050406030204" pitchFamily="18" charset="0"/>
                      </a:rPr>
                      <m:t>℘</m:t>
                    </m:r>
                    <m:r>
                      <a:rPr lang="en-US" sz="1400" b="1" i="1" smtClean="0">
                        <a:latin typeface="Cambria Math" panose="02040503050406030204" pitchFamily="18" charset="0"/>
                      </a:rPr>
                      <m:t>𝒗</m:t>
                    </m:r>
                  </m:oMath>
                </a14:m>
                <a:r>
                  <a:rPr lang="en-US" sz="1400"/>
                  <a:t>, </a:t>
                </a:r>
                <a:r>
                  <a:rPr lang="en-US" sz="1400" b="1"/>
                  <a:t>j</a:t>
                </a:r>
                <a:r>
                  <a:rPr lang="el-GR" sz="1400" baseline="-25000"/>
                  <a:t>ε</a:t>
                </a:r>
                <a:r>
                  <a:rPr lang="en-US" sz="1400"/>
                  <a:t> = </a:t>
                </a:r>
                <a:r>
                  <a:rPr lang="el-GR" sz="1400"/>
                  <a:t>ε</a:t>
                </a:r>
                <a:r>
                  <a:rPr lang="en-US" sz="1400" b="1"/>
                  <a:t>v</a:t>
                </a:r>
                <a:r>
                  <a:rPr lang="en-US" sz="1400"/>
                  <a:t>.  Additionally, we will include momentum and energy sink terms, to account for interactions between the two species of charge.  Balance equations are:</a:t>
                </a:r>
              </a:p>
            </p:txBody>
          </p:sp>
        </mc:Choice>
        <mc:Fallback xmlns="">
          <p:sp>
            <p:nvSpPr>
              <p:cNvPr id="13" name="Rectangle 12">
                <a:extLst>
                  <a:ext uri="{FF2B5EF4-FFF2-40B4-BE49-F238E27FC236}">
                    <a16:creationId xmlns:a16="http://schemas.microsoft.com/office/drawing/2014/main" id="{CE26E527-3C75-4A11-8CE3-562BB8334764}"/>
                  </a:ext>
                </a:extLst>
              </p:cNvPr>
              <p:cNvSpPr>
                <a:spLocks noRot="1" noChangeAspect="1" noMove="1" noResize="1" noEditPoints="1" noAdjustHandles="1" noChangeArrowheads="1" noChangeShapeType="1" noTextEdit="1"/>
              </p:cNvSpPr>
              <p:nvPr/>
            </p:nvSpPr>
            <p:spPr>
              <a:xfrm>
                <a:off x="156246" y="679305"/>
                <a:ext cx="11448150" cy="738664"/>
              </a:xfrm>
              <a:prstGeom prst="rect">
                <a:avLst/>
              </a:prstGeom>
              <a:blipFill>
                <a:blip r:embed="rId4"/>
                <a:stretch>
                  <a:fillRect l="-160" t="-820" b="-7377"/>
                </a:stretch>
              </a:blipFill>
            </p:spPr>
            <p:txBody>
              <a:bodyPr/>
              <a:lstStyle/>
              <a:p>
                <a:r>
                  <a:rPr lang="en-US">
                    <a:noFill/>
                  </a:rPr>
                  <a:t> </a:t>
                </a:r>
              </a:p>
            </p:txBody>
          </p:sp>
        </mc:Fallback>
      </mc:AlternateContent>
      <p:sp>
        <p:nvSpPr>
          <p:cNvPr id="34" name="Title 1">
            <a:extLst>
              <a:ext uri="{FF2B5EF4-FFF2-40B4-BE49-F238E27FC236}">
                <a16:creationId xmlns:a16="http://schemas.microsoft.com/office/drawing/2014/main" id="{A328E31C-C163-4815-BA2F-F1B9AF73AF46}"/>
              </a:ext>
            </a:extLst>
          </p:cNvPr>
          <p:cNvSpPr txBox="1">
            <a:spLocks/>
          </p:cNvSpPr>
          <p:nvPr/>
        </p:nvSpPr>
        <p:spPr>
          <a:xfrm>
            <a:off x="3168977" y="64383"/>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Plasma Dynamics</a:t>
            </a:r>
            <a:endParaRPr lang="en-US" sz="4800" b="1" u="sng">
              <a:latin typeface="+mn-lt"/>
            </a:endParaRPr>
          </a:p>
        </p:txBody>
      </p:sp>
      <p:graphicFrame>
        <p:nvGraphicFramePr>
          <p:cNvPr id="3" name="Object 2">
            <a:extLst>
              <a:ext uri="{FF2B5EF4-FFF2-40B4-BE49-F238E27FC236}">
                <a16:creationId xmlns:a16="http://schemas.microsoft.com/office/drawing/2014/main" id="{180BA2C1-CA0B-48B8-890E-C30326991A89}"/>
              </a:ext>
            </a:extLst>
          </p:cNvPr>
          <p:cNvGraphicFramePr>
            <a:graphicFrameLocks noChangeAspect="1"/>
          </p:cNvGraphicFramePr>
          <p:nvPr>
            <p:extLst>
              <p:ext uri="{D42A27DB-BD31-4B8C-83A1-F6EECF244321}">
                <p14:modId xmlns:p14="http://schemas.microsoft.com/office/powerpoint/2010/main" val="2769601337"/>
              </p:ext>
            </p:extLst>
          </p:nvPr>
        </p:nvGraphicFramePr>
        <p:xfrm>
          <a:off x="231661" y="1552792"/>
          <a:ext cx="7338063" cy="1486211"/>
        </p:xfrm>
        <a:graphic>
          <a:graphicData uri="http://schemas.openxmlformats.org/presentationml/2006/ole">
            <mc:AlternateContent xmlns:mc="http://schemas.openxmlformats.org/markup-compatibility/2006">
              <mc:Choice xmlns:v="urn:schemas-microsoft-com:vml" Requires="v">
                <p:oleObj name="Equation" r:id="rId5" imgW="5956200" imgH="1231560" progId="Equation.DSMT4">
                  <p:embed/>
                </p:oleObj>
              </mc:Choice>
              <mc:Fallback>
                <p:oleObj name="Equation" r:id="rId5" imgW="5956200" imgH="1231560" progId="Equation.DSMT4">
                  <p:embed/>
                  <p:pic>
                    <p:nvPicPr>
                      <p:cNvPr id="0" name="Object 9"/>
                      <p:cNvPicPr>
                        <a:picLocks noChangeAspect="1" noChangeArrowheads="1"/>
                      </p:cNvPicPr>
                      <p:nvPr/>
                    </p:nvPicPr>
                    <p:blipFill>
                      <a:blip r:embed="rId6"/>
                      <a:srcRect/>
                      <a:stretch>
                        <a:fillRect/>
                      </a:stretch>
                    </p:blipFill>
                    <p:spPr bwMode="auto">
                      <a:xfrm>
                        <a:off x="231661" y="1552792"/>
                        <a:ext cx="7338063" cy="1486211"/>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83316A8C-AF0A-4E47-B46F-331A32E6F7AC}"/>
              </a:ext>
            </a:extLst>
          </p:cNvPr>
          <p:cNvGraphicFramePr>
            <a:graphicFrameLocks noChangeAspect="1"/>
          </p:cNvGraphicFramePr>
          <p:nvPr>
            <p:extLst>
              <p:ext uri="{D42A27DB-BD31-4B8C-83A1-F6EECF244321}">
                <p14:modId xmlns:p14="http://schemas.microsoft.com/office/powerpoint/2010/main" val="1776393227"/>
              </p:ext>
            </p:extLst>
          </p:nvPr>
        </p:nvGraphicFramePr>
        <p:xfrm>
          <a:off x="231661" y="3196304"/>
          <a:ext cx="7451184" cy="1459355"/>
        </p:xfrm>
        <a:graphic>
          <a:graphicData uri="http://schemas.openxmlformats.org/presentationml/2006/ole">
            <mc:AlternateContent xmlns:mc="http://schemas.openxmlformats.org/markup-compatibility/2006">
              <mc:Choice xmlns:v="urn:schemas-microsoft-com:vml" Requires="v">
                <p:oleObj name="Equation" r:id="rId7" imgW="6159240" imgH="1231560" progId="Equation.DSMT4">
                  <p:embed/>
                </p:oleObj>
              </mc:Choice>
              <mc:Fallback>
                <p:oleObj name="Equation" r:id="rId7" imgW="6159240" imgH="1231560" progId="Equation.DSMT4">
                  <p:embed/>
                  <p:pic>
                    <p:nvPicPr>
                      <p:cNvPr id="3" name="Object 2">
                        <a:extLst>
                          <a:ext uri="{FF2B5EF4-FFF2-40B4-BE49-F238E27FC236}">
                            <a16:creationId xmlns:a16="http://schemas.microsoft.com/office/drawing/2014/main" id="{180BA2C1-CA0B-48B8-890E-C30326991A89}"/>
                          </a:ext>
                        </a:extLst>
                      </p:cNvPr>
                      <p:cNvPicPr>
                        <a:picLocks noChangeAspect="1" noChangeArrowheads="1"/>
                      </p:cNvPicPr>
                      <p:nvPr/>
                    </p:nvPicPr>
                    <p:blipFill>
                      <a:blip r:embed="rId8"/>
                      <a:srcRect/>
                      <a:stretch>
                        <a:fillRect/>
                      </a:stretch>
                    </p:blipFill>
                    <p:spPr bwMode="auto">
                      <a:xfrm>
                        <a:off x="231661" y="3196304"/>
                        <a:ext cx="7451184" cy="1459355"/>
                      </a:xfrm>
                      <a:prstGeom prst="rect">
                        <a:avLst/>
                      </a:prstGeom>
                      <a:noFill/>
                    </p:spPr>
                  </p:pic>
                </p:oleObj>
              </mc:Fallback>
            </mc:AlternateContent>
          </a:graphicData>
        </a:graphic>
      </p:graphicFrame>
      <p:sp>
        <p:nvSpPr>
          <p:cNvPr id="26" name="Rectangle 25">
            <a:extLst>
              <a:ext uri="{FF2B5EF4-FFF2-40B4-BE49-F238E27FC236}">
                <a16:creationId xmlns:a16="http://schemas.microsoft.com/office/drawing/2014/main" id="{4C54BA73-B8CC-458F-9350-ACC89D6F592D}"/>
              </a:ext>
            </a:extLst>
          </p:cNvPr>
          <p:cNvSpPr/>
          <p:nvPr/>
        </p:nvSpPr>
        <p:spPr>
          <a:xfrm>
            <a:off x="156246" y="4812960"/>
            <a:ext cx="3397660" cy="307777"/>
          </a:xfrm>
          <a:prstGeom prst="rect">
            <a:avLst/>
          </a:prstGeom>
        </p:spPr>
        <p:txBody>
          <a:bodyPr wrap="square">
            <a:spAutoFit/>
          </a:bodyPr>
          <a:lstStyle/>
          <a:p>
            <a:r>
              <a:rPr lang="en-US" sz="1400"/>
              <a:t>Plugging into the entropy balance, we get:</a:t>
            </a:r>
          </a:p>
        </p:txBody>
      </p:sp>
      <p:graphicFrame>
        <p:nvGraphicFramePr>
          <p:cNvPr id="7" name="Object 6">
            <a:extLst>
              <a:ext uri="{FF2B5EF4-FFF2-40B4-BE49-F238E27FC236}">
                <a16:creationId xmlns:a16="http://schemas.microsoft.com/office/drawing/2014/main" id="{698A7F3D-7656-48D8-BCD0-8812A2166A42}"/>
              </a:ext>
            </a:extLst>
          </p:cNvPr>
          <p:cNvGraphicFramePr>
            <a:graphicFrameLocks noChangeAspect="1"/>
          </p:cNvGraphicFramePr>
          <p:nvPr>
            <p:extLst>
              <p:ext uri="{D42A27DB-BD31-4B8C-83A1-F6EECF244321}">
                <p14:modId xmlns:p14="http://schemas.microsoft.com/office/powerpoint/2010/main" val="3592163218"/>
              </p:ext>
            </p:extLst>
          </p:nvPr>
        </p:nvGraphicFramePr>
        <p:xfrm>
          <a:off x="231660" y="5924599"/>
          <a:ext cx="6111875" cy="579438"/>
        </p:xfrm>
        <a:graphic>
          <a:graphicData uri="http://schemas.openxmlformats.org/presentationml/2006/ole">
            <mc:AlternateContent xmlns:mc="http://schemas.openxmlformats.org/markup-compatibility/2006">
              <mc:Choice xmlns:v="urn:schemas-microsoft-com:vml" Requires="v">
                <p:oleObj name="Equation" r:id="rId9" imgW="5092560" imgH="482400" progId="Equation.DSMT4">
                  <p:embed/>
                </p:oleObj>
              </mc:Choice>
              <mc:Fallback>
                <p:oleObj name="Equation" r:id="rId9" imgW="5092560" imgH="482400" progId="Equation.DSMT4">
                  <p:embed/>
                  <p:pic>
                    <p:nvPicPr>
                      <p:cNvPr id="0" name="Object 18"/>
                      <p:cNvPicPr>
                        <a:picLocks noChangeAspect="1" noChangeArrowheads="1"/>
                      </p:cNvPicPr>
                      <p:nvPr/>
                    </p:nvPicPr>
                    <p:blipFill>
                      <a:blip r:embed="rId10"/>
                      <a:srcRect/>
                      <a:stretch>
                        <a:fillRect/>
                      </a:stretch>
                    </p:blipFill>
                    <p:spPr bwMode="auto">
                      <a:xfrm>
                        <a:off x="231660" y="5924599"/>
                        <a:ext cx="6111875" cy="579438"/>
                      </a:xfrm>
                      <a:prstGeom prst="rect">
                        <a:avLst/>
                      </a:prstGeom>
                      <a:solidFill>
                        <a:srgbClr val="CCFFCC"/>
                      </a:solidFill>
                    </p:spPr>
                  </p:pic>
                </p:oleObj>
              </mc:Fallback>
            </mc:AlternateContent>
          </a:graphicData>
        </a:graphic>
      </p:graphicFrame>
      <p:graphicFrame>
        <p:nvGraphicFramePr>
          <p:cNvPr id="2" name="Object 1">
            <a:extLst>
              <a:ext uri="{FF2B5EF4-FFF2-40B4-BE49-F238E27FC236}">
                <a16:creationId xmlns:a16="http://schemas.microsoft.com/office/drawing/2014/main" id="{F5A255B4-651B-DBBB-AC10-ED8B2712C4D4}"/>
              </a:ext>
            </a:extLst>
          </p:cNvPr>
          <p:cNvGraphicFramePr>
            <a:graphicFrameLocks noChangeAspect="1"/>
          </p:cNvGraphicFramePr>
          <p:nvPr>
            <p:extLst>
              <p:ext uri="{D42A27DB-BD31-4B8C-83A1-F6EECF244321}">
                <p14:modId xmlns:p14="http://schemas.microsoft.com/office/powerpoint/2010/main" val="2106671191"/>
              </p:ext>
            </p:extLst>
          </p:nvPr>
        </p:nvGraphicFramePr>
        <p:xfrm>
          <a:off x="231660" y="5254838"/>
          <a:ext cx="5996419" cy="535660"/>
        </p:xfrm>
        <a:graphic>
          <a:graphicData uri="http://schemas.openxmlformats.org/presentationml/2006/ole">
            <mc:AlternateContent xmlns:mc="http://schemas.openxmlformats.org/markup-compatibility/2006">
              <mc:Choice xmlns:v="urn:schemas-microsoft-com:vml" Requires="v">
                <p:oleObj name="Equation" r:id="rId11" imgW="5117760" imgH="457200" progId="Equation.DSMT4">
                  <p:embed/>
                </p:oleObj>
              </mc:Choice>
              <mc:Fallback>
                <p:oleObj name="Equation" r:id="rId11" imgW="5117760" imgH="457200" progId="Equation.DSMT4">
                  <p:embed/>
                  <p:pic>
                    <p:nvPicPr>
                      <p:cNvPr id="0" name=""/>
                      <p:cNvPicPr/>
                      <p:nvPr/>
                    </p:nvPicPr>
                    <p:blipFill>
                      <a:blip r:embed="rId12"/>
                      <a:stretch>
                        <a:fillRect/>
                      </a:stretch>
                    </p:blipFill>
                    <p:spPr>
                      <a:xfrm>
                        <a:off x="231660" y="5254838"/>
                        <a:ext cx="5996419" cy="535660"/>
                      </a:xfrm>
                      <a:prstGeom prst="rect">
                        <a:avLst/>
                      </a:prstGeom>
                    </p:spPr>
                  </p:pic>
                </p:oleObj>
              </mc:Fallback>
            </mc:AlternateContent>
          </a:graphicData>
        </a:graphic>
      </p:graphicFrame>
    </p:spTree>
    <p:extLst>
      <p:ext uri="{BB962C8B-B14F-4D97-AF65-F5344CB8AC3E}">
        <p14:creationId xmlns:p14="http://schemas.microsoft.com/office/powerpoint/2010/main" val="290417440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6D8043-5DCF-CF92-2BAD-199D99DDC02A}"/>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680CD9A1-C01A-8564-7B32-E40BC2C6F7CF}"/>
              </a:ext>
            </a:extLst>
          </p:cNvPr>
          <p:cNvSpPr/>
          <p:nvPr/>
        </p:nvSpPr>
        <p:spPr>
          <a:xfrm>
            <a:off x="156246" y="923145"/>
            <a:ext cx="11617832" cy="523220"/>
          </a:xfrm>
          <a:prstGeom prst="rect">
            <a:avLst/>
          </a:prstGeom>
        </p:spPr>
        <p:txBody>
          <a:bodyPr wrap="square">
            <a:spAutoFit/>
          </a:bodyPr>
          <a:lstStyle/>
          <a:p>
            <a:r>
              <a:rPr lang="en-US" sz="1400"/>
              <a:t>Now let’s consider a few cases.  First we’ll presume a fixed subtrate n</a:t>
            </a:r>
            <a:r>
              <a:rPr lang="en-US" sz="1400" baseline="-25000"/>
              <a:t>2</a:t>
            </a:r>
            <a:r>
              <a:rPr lang="en-US" sz="1400"/>
              <a:t> (basically protons), and a freely flowing fluid n</a:t>
            </a:r>
            <a:r>
              <a:rPr lang="en-US" sz="1400" baseline="-25000"/>
              <a:t>1</a:t>
            </a:r>
            <a:r>
              <a:rPr lang="en-US" sz="1400"/>
              <a:t> (basically electrons), above it.  Presuming dissipationless flow, we’ll have:</a:t>
            </a:r>
          </a:p>
        </p:txBody>
      </p:sp>
      <p:sp>
        <p:nvSpPr>
          <p:cNvPr id="34" name="Title 1">
            <a:extLst>
              <a:ext uri="{FF2B5EF4-FFF2-40B4-BE49-F238E27FC236}">
                <a16:creationId xmlns:a16="http://schemas.microsoft.com/office/drawing/2014/main" id="{D1ABC1B2-90DF-619C-CC3C-4AF07698DF72}"/>
              </a:ext>
            </a:extLst>
          </p:cNvPr>
          <p:cNvSpPr txBox="1">
            <a:spLocks/>
          </p:cNvSpPr>
          <p:nvPr/>
        </p:nvSpPr>
        <p:spPr>
          <a:xfrm>
            <a:off x="3400285" y="31560"/>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Plasma Dynamics</a:t>
            </a:r>
            <a:endParaRPr lang="en-US" sz="4800" b="1" u="sng">
              <a:latin typeface="+mn-lt"/>
            </a:endParaRPr>
          </a:p>
        </p:txBody>
      </p:sp>
      <p:graphicFrame>
        <p:nvGraphicFramePr>
          <p:cNvPr id="4" name="Object 3">
            <a:extLst>
              <a:ext uri="{FF2B5EF4-FFF2-40B4-BE49-F238E27FC236}">
                <a16:creationId xmlns:a16="http://schemas.microsoft.com/office/drawing/2014/main" id="{674896D4-4895-9408-502F-E1CE56564DE0}"/>
              </a:ext>
            </a:extLst>
          </p:cNvPr>
          <p:cNvGraphicFramePr>
            <a:graphicFrameLocks noChangeAspect="1"/>
          </p:cNvGraphicFramePr>
          <p:nvPr>
            <p:extLst>
              <p:ext uri="{D42A27DB-BD31-4B8C-83A1-F6EECF244321}">
                <p14:modId xmlns:p14="http://schemas.microsoft.com/office/powerpoint/2010/main" val="2939072764"/>
              </p:ext>
            </p:extLst>
          </p:nvPr>
        </p:nvGraphicFramePr>
        <p:xfrm>
          <a:off x="243691" y="1556703"/>
          <a:ext cx="2624138" cy="1568450"/>
        </p:xfrm>
        <a:graphic>
          <a:graphicData uri="http://schemas.openxmlformats.org/presentationml/2006/ole">
            <mc:AlternateContent xmlns:mc="http://schemas.openxmlformats.org/markup-compatibility/2006">
              <mc:Choice xmlns:v="urn:schemas-microsoft-com:vml" Requires="v">
                <p:oleObj name="Equation" r:id="rId3" imgW="2133360" imgH="1269720" progId="Equation.DSMT4">
                  <p:embed/>
                </p:oleObj>
              </mc:Choice>
              <mc:Fallback>
                <p:oleObj name="Equation" r:id="rId3" imgW="2133360" imgH="1269720" progId="Equation.DSMT4">
                  <p:embed/>
                  <p:pic>
                    <p:nvPicPr>
                      <p:cNvPr id="4" name="Object 3">
                        <a:extLst>
                          <a:ext uri="{FF2B5EF4-FFF2-40B4-BE49-F238E27FC236}">
                            <a16:creationId xmlns:a16="http://schemas.microsoft.com/office/drawing/2014/main" id="{064D9578-275C-4A64-B3D0-66A617CA734E}"/>
                          </a:ext>
                        </a:extLst>
                      </p:cNvPr>
                      <p:cNvPicPr>
                        <a:picLocks noChangeAspect="1" noChangeArrowheads="1"/>
                      </p:cNvPicPr>
                      <p:nvPr/>
                    </p:nvPicPr>
                    <p:blipFill>
                      <a:blip r:embed="rId4"/>
                      <a:srcRect/>
                      <a:stretch>
                        <a:fillRect/>
                      </a:stretch>
                    </p:blipFill>
                    <p:spPr bwMode="auto">
                      <a:xfrm>
                        <a:off x="243691" y="1556703"/>
                        <a:ext cx="2624138" cy="1568450"/>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371F350E-756E-3CD1-7891-33388AC0848D}"/>
              </a:ext>
            </a:extLst>
          </p:cNvPr>
          <p:cNvGraphicFramePr>
            <a:graphicFrameLocks noChangeAspect="1"/>
          </p:cNvGraphicFramePr>
          <p:nvPr>
            <p:extLst>
              <p:ext uri="{D42A27DB-BD31-4B8C-83A1-F6EECF244321}">
                <p14:modId xmlns:p14="http://schemas.microsoft.com/office/powerpoint/2010/main" val="120922559"/>
              </p:ext>
            </p:extLst>
          </p:nvPr>
        </p:nvGraphicFramePr>
        <p:xfrm>
          <a:off x="3955802" y="2366884"/>
          <a:ext cx="1304353" cy="543637"/>
        </p:xfrm>
        <a:graphic>
          <a:graphicData uri="http://schemas.openxmlformats.org/presentationml/2006/ole">
            <mc:AlternateContent xmlns:mc="http://schemas.openxmlformats.org/markup-compatibility/2006">
              <mc:Choice xmlns:v="urn:schemas-microsoft-com:vml" Requires="v">
                <p:oleObj name="Equation" r:id="rId5" imgW="1092200" imgH="457200" progId="Equation.DSMT4">
                  <p:embed/>
                </p:oleObj>
              </mc:Choice>
              <mc:Fallback>
                <p:oleObj name="Equation" r:id="rId5" imgW="1092200" imgH="457200" progId="Equation.DSMT4">
                  <p:embed/>
                  <p:pic>
                    <p:nvPicPr>
                      <p:cNvPr id="6" name="Object 5">
                        <a:extLst>
                          <a:ext uri="{FF2B5EF4-FFF2-40B4-BE49-F238E27FC236}">
                            <a16:creationId xmlns:a16="http://schemas.microsoft.com/office/drawing/2014/main" id="{4D5EE7D0-8655-4CF1-8239-5B854DF7401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5802" y="2366884"/>
                        <a:ext cx="1304353" cy="543637"/>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14D677E8-659E-8B6E-D9EB-126B8607F619}"/>
              </a:ext>
            </a:extLst>
          </p:cNvPr>
          <p:cNvSpPr txBox="1"/>
          <p:nvPr/>
        </p:nvSpPr>
        <p:spPr>
          <a:xfrm>
            <a:off x="3864986" y="1587795"/>
            <a:ext cx="3148554" cy="738664"/>
          </a:xfrm>
          <a:prstGeom prst="rect">
            <a:avLst/>
          </a:prstGeom>
          <a:noFill/>
        </p:spPr>
        <p:txBody>
          <a:bodyPr wrap="square" rtlCol="0">
            <a:spAutoFit/>
          </a:bodyPr>
          <a:lstStyle/>
          <a:p>
            <a:r>
              <a:rPr lang="en-US" sz="1400"/>
              <a:t>We don’t know E, but can related it to the charge density, via ME.  So we take the divergence of both sides.</a:t>
            </a:r>
          </a:p>
        </p:txBody>
      </p:sp>
      <p:graphicFrame>
        <p:nvGraphicFramePr>
          <p:cNvPr id="10" name="Object 9">
            <a:extLst>
              <a:ext uri="{FF2B5EF4-FFF2-40B4-BE49-F238E27FC236}">
                <a16:creationId xmlns:a16="http://schemas.microsoft.com/office/drawing/2014/main" id="{216B4B04-B2C0-97CD-AA31-9397C24353D3}"/>
              </a:ext>
            </a:extLst>
          </p:cNvPr>
          <p:cNvGraphicFramePr>
            <a:graphicFrameLocks noChangeAspect="1"/>
          </p:cNvGraphicFramePr>
          <p:nvPr>
            <p:extLst>
              <p:ext uri="{D42A27DB-BD31-4B8C-83A1-F6EECF244321}">
                <p14:modId xmlns:p14="http://schemas.microsoft.com/office/powerpoint/2010/main" val="157988621"/>
              </p:ext>
            </p:extLst>
          </p:nvPr>
        </p:nvGraphicFramePr>
        <p:xfrm>
          <a:off x="7478713" y="1523365"/>
          <a:ext cx="3997325" cy="1506538"/>
        </p:xfrm>
        <a:graphic>
          <a:graphicData uri="http://schemas.openxmlformats.org/presentationml/2006/ole">
            <mc:AlternateContent xmlns:mc="http://schemas.openxmlformats.org/markup-compatibility/2006">
              <mc:Choice xmlns:v="urn:schemas-microsoft-com:vml" Requires="v">
                <p:oleObj name="Equation" r:id="rId7" imgW="3416040" imgH="1282680" progId="Equation.DSMT4">
                  <p:embed/>
                </p:oleObj>
              </mc:Choice>
              <mc:Fallback>
                <p:oleObj name="Equation" r:id="rId7" imgW="3416040" imgH="1282680" progId="Equation.DSMT4">
                  <p:embed/>
                  <p:pic>
                    <p:nvPicPr>
                      <p:cNvPr id="10" name="Object 9">
                        <a:extLst>
                          <a:ext uri="{FF2B5EF4-FFF2-40B4-BE49-F238E27FC236}">
                            <a16:creationId xmlns:a16="http://schemas.microsoft.com/office/drawing/2014/main" id="{B1EE54B4-A571-4380-8A71-7C1211830B2F}"/>
                          </a:ext>
                        </a:extLst>
                      </p:cNvPr>
                      <p:cNvPicPr>
                        <a:picLocks noChangeAspect="1" noChangeArrowheads="1"/>
                      </p:cNvPicPr>
                      <p:nvPr/>
                    </p:nvPicPr>
                    <p:blipFill>
                      <a:blip r:embed="rId8"/>
                      <a:srcRect/>
                      <a:stretch>
                        <a:fillRect/>
                      </a:stretch>
                    </p:blipFill>
                    <p:spPr bwMode="auto">
                      <a:xfrm>
                        <a:off x="7478713" y="1523365"/>
                        <a:ext cx="3997325" cy="1506538"/>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269E3359-E0C6-13D1-9D26-3C14EB3EABF3}"/>
              </a:ext>
            </a:extLst>
          </p:cNvPr>
          <p:cNvSpPr txBox="1"/>
          <p:nvPr/>
        </p:nvSpPr>
        <p:spPr>
          <a:xfrm>
            <a:off x="156246" y="3275752"/>
            <a:ext cx="11474650" cy="738664"/>
          </a:xfrm>
          <a:prstGeom prst="rect">
            <a:avLst/>
          </a:prstGeom>
          <a:noFill/>
        </p:spPr>
        <p:txBody>
          <a:bodyPr wrap="square" rtlCol="0">
            <a:spAutoFit/>
          </a:bodyPr>
          <a:lstStyle/>
          <a:p>
            <a:r>
              <a:rPr lang="en-US" sz="1400"/>
              <a:t>These, (really the first two), coupled with the entropy formula (assume isothermal process), allow us to solve for n, say.  Note that using the typical ideal gas entropy formula isn’t two unrealistic.  In a Fermi GS, electron KE surpasses PE (for small V anyway), and also we might expect screening to reduce the PE.  Expanding for small perturbations about equilibrium, we find a wave equation, with the following dispersion relation.  First guy is the plasma frequency.</a:t>
            </a:r>
          </a:p>
        </p:txBody>
      </p:sp>
      <p:graphicFrame>
        <p:nvGraphicFramePr>
          <p:cNvPr id="12" name="Object 11">
            <a:extLst>
              <a:ext uri="{FF2B5EF4-FFF2-40B4-BE49-F238E27FC236}">
                <a16:creationId xmlns:a16="http://schemas.microsoft.com/office/drawing/2014/main" id="{DAFD108B-ECE3-8946-3F0A-C787579B80CC}"/>
              </a:ext>
            </a:extLst>
          </p:cNvPr>
          <p:cNvGraphicFramePr>
            <a:graphicFrameLocks noChangeAspect="1"/>
          </p:cNvGraphicFramePr>
          <p:nvPr>
            <p:extLst>
              <p:ext uri="{D42A27DB-BD31-4B8C-83A1-F6EECF244321}">
                <p14:modId xmlns:p14="http://schemas.microsoft.com/office/powerpoint/2010/main" val="3267771832"/>
              </p:ext>
            </p:extLst>
          </p:nvPr>
        </p:nvGraphicFramePr>
        <p:xfrm>
          <a:off x="318274" y="4149351"/>
          <a:ext cx="1728952" cy="602831"/>
        </p:xfrm>
        <a:graphic>
          <a:graphicData uri="http://schemas.openxmlformats.org/presentationml/2006/ole">
            <mc:AlternateContent xmlns:mc="http://schemas.openxmlformats.org/markup-compatibility/2006">
              <mc:Choice xmlns:v="urn:schemas-microsoft-com:vml" Requires="v">
                <p:oleObj name="Equation" r:id="rId9" imgW="1308100" imgH="457200" progId="Equation.DSMT4">
                  <p:embed/>
                </p:oleObj>
              </mc:Choice>
              <mc:Fallback>
                <p:oleObj name="Equation" r:id="rId9" imgW="1308100" imgH="457200" progId="Equation.DSMT4">
                  <p:embed/>
                  <p:pic>
                    <p:nvPicPr>
                      <p:cNvPr id="12" name="Object 11">
                        <a:extLst>
                          <a:ext uri="{FF2B5EF4-FFF2-40B4-BE49-F238E27FC236}">
                            <a16:creationId xmlns:a16="http://schemas.microsoft.com/office/drawing/2014/main" id="{8E090902-E52C-49B0-A790-0BAA7D68BE4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8274" y="4149351"/>
                        <a:ext cx="1728952" cy="602831"/>
                      </a:xfrm>
                      <a:prstGeom prst="rect">
                        <a:avLst/>
                      </a:prstGeom>
                      <a:solidFill>
                        <a:schemeClr val="accent5">
                          <a:lumMod val="20000"/>
                          <a:lumOff val="80000"/>
                        </a:schemeClr>
                      </a:solidFill>
                      <a:ln>
                        <a:solidFill>
                          <a:schemeClr val="accent1"/>
                        </a:solidFill>
                      </a:ln>
                    </p:spPr>
                  </p:pic>
                </p:oleObj>
              </mc:Fallback>
            </mc:AlternateContent>
          </a:graphicData>
        </a:graphic>
      </p:graphicFrame>
      <p:sp>
        <p:nvSpPr>
          <p:cNvPr id="5" name="TextBox 4">
            <a:extLst>
              <a:ext uri="{FF2B5EF4-FFF2-40B4-BE49-F238E27FC236}">
                <a16:creationId xmlns:a16="http://schemas.microsoft.com/office/drawing/2014/main" id="{961A1B18-B9A9-A55A-A5C9-774F629294CB}"/>
              </a:ext>
            </a:extLst>
          </p:cNvPr>
          <p:cNvSpPr txBox="1"/>
          <p:nvPr/>
        </p:nvSpPr>
        <p:spPr>
          <a:xfrm>
            <a:off x="220056" y="4867825"/>
            <a:ext cx="11244730" cy="1815882"/>
          </a:xfrm>
          <a:prstGeom prst="rect">
            <a:avLst/>
          </a:prstGeom>
          <a:noFill/>
        </p:spPr>
        <p:txBody>
          <a:bodyPr wrap="square">
            <a:spAutoFit/>
          </a:bodyPr>
          <a:lstStyle/>
          <a:p>
            <a:r>
              <a:rPr lang="en-US" sz="1400">
                <a:solidFill>
                  <a:srgbClr val="0066FF"/>
                </a:solidFill>
                <a:effectLst/>
                <a:latin typeface="Times New Roman" panose="02020603050405020304" pitchFamily="18" charset="0"/>
                <a:ea typeface="Times New Roman" panose="02020603050405020304" pitchFamily="18" charset="0"/>
              </a:rPr>
              <a:t>Note these oscillations are the same we find the Electrodynamics/Metal Physical Model file, the Stat Mech/RTA Susceptibility file, and in the Cond Matt folder/Metals/e-e Interactions/Nearly Free/Excitations/Collective Excitations file.  </a:t>
            </a:r>
            <a:r>
              <a:rPr lang="en-US" sz="1400">
                <a:solidFill>
                  <a:srgbClr val="0066FF"/>
                </a:solidFill>
                <a:effectLst/>
                <a:latin typeface="Calibri" panose="020F0502020204030204" pitchFamily="34" charset="0"/>
                <a:ea typeface="Times New Roman" panose="02020603050405020304" pitchFamily="18" charset="0"/>
              </a:rPr>
              <a:t>Only difference should be that here we used the equipartition theorem to evaluate thermal expectations instead of there where we’ll use the low T Fermi distribution.  But a plamsa is typically at super high T, so our use of classical statistics here is probably okay.  </a:t>
            </a:r>
            <a:r>
              <a:rPr lang="en-US" sz="1400"/>
              <a:t>Another thing of note is that this tells us why electrons don’t propagate sound, while the crystal lattice does.  For a sound wave to propagate through a medium, we’d need to be able to write down n(x,t) = e</a:t>
            </a:r>
            <a:r>
              <a:rPr lang="en-US" sz="1400" baseline="30000"/>
              <a:t>ikx-iωt</a:t>
            </a:r>
            <a:r>
              <a:rPr lang="en-US" sz="1400"/>
              <a:t> in each region and match up boundary conditions, etc.  In particular, we need the frequencies to match in each region.  But ω</a:t>
            </a:r>
            <a:r>
              <a:rPr lang="en-US" sz="1400" baseline="-25000"/>
              <a:t>k</a:t>
            </a:r>
            <a:r>
              <a:rPr lang="en-US" sz="1400"/>
              <a:t> &gt; ω</a:t>
            </a:r>
            <a:r>
              <a:rPr lang="en-US" sz="1400" baseline="-25000"/>
              <a:t>p</a:t>
            </a:r>
            <a:r>
              <a:rPr lang="en-US" sz="1400"/>
              <a:t> = √(ne</a:t>
            </a:r>
            <a:r>
              <a:rPr lang="en-US" sz="1400" baseline="30000"/>
              <a:t>2</a:t>
            </a:r>
            <a:r>
              <a:rPr lang="en-US" sz="1400"/>
              <a:t>/mε</a:t>
            </a:r>
            <a:r>
              <a:rPr lang="en-US" sz="1400" baseline="-25000"/>
              <a:t>0</a:t>
            </a:r>
            <a:r>
              <a:rPr lang="en-US" sz="1400"/>
              <a:t>)~ 10</a:t>
            </a:r>
            <a:r>
              <a:rPr lang="en-US" sz="1400" baseline="30000"/>
              <a:t>15</a:t>
            </a:r>
            <a:r>
              <a:rPr lang="en-US" sz="1400"/>
              <a:t>Hz, which is way larger than any sound frequency.  So we can’t possibly match frequencies.  But the lattice can.  Since electrons screen the ion-ion interaction, it becomes effectively short ranged, and so that spectrum is linear like ω</a:t>
            </a:r>
            <a:r>
              <a:rPr lang="en-US" sz="1400" baseline="-25000"/>
              <a:t>k</a:t>
            </a:r>
            <a:r>
              <a:rPr lang="en-US" sz="1400"/>
              <a:t> = kv.  And so for any sound wave frequency, there will also be a lattice oscillation mode to match.  </a:t>
            </a:r>
          </a:p>
        </p:txBody>
      </p:sp>
    </p:spTree>
    <p:extLst>
      <p:ext uri="{BB962C8B-B14F-4D97-AF65-F5344CB8AC3E}">
        <p14:creationId xmlns:p14="http://schemas.microsoft.com/office/powerpoint/2010/main" val="5963978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a:extLst>
              <a:ext uri="{FF2B5EF4-FFF2-40B4-BE49-F238E27FC236}">
                <a16:creationId xmlns:a16="http://schemas.microsoft.com/office/drawing/2014/main" id="{A328E31C-C163-4815-BA2F-F1B9AF73AF46}"/>
              </a:ext>
            </a:extLst>
          </p:cNvPr>
          <p:cNvSpPr txBox="1">
            <a:spLocks/>
          </p:cNvSpPr>
          <p:nvPr/>
        </p:nvSpPr>
        <p:spPr>
          <a:xfrm>
            <a:off x="3400285" y="31560"/>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Plasma Dynamics</a:t>
            </a:r>
            <a:endParaRPr lang="en-US" sz="4800" b="1" u="sng">
              <a:latin typeface="+mn-lt"/>
            </a:endParaRPr>
          </a:p>
        </p:txBody>
      </p:sp>
      <p:sp>
        <p:nvSpPr>
          <p:cNvPr id="26" name="Rectangle 25">
            <a:extLst>
              <a:ext uri="{FF2B5EF4-FFF2-40B4-BE49-F238E27FC236}">
                <a16:creationId xmlns:a16="http://schemas.microsoft.com/office/drawing/2014/main" id="{4C54BA73-B8CC-458F-9350-ACC89D6F592D}"/>
              </a:ext>
            </a:extLst>
          </p:cNvPr>
          <p:cNvSpPr/>
          <p:nvPr/>
        </p:nvSpPr>
        <p:spPr>
          <a:xfrm>
            <a:off x="278745" y="1126406"/>
            <a:ext cx="7269363" cy="584775"/>
          </a:xfrm>
          <a:prstGeom prst="rect">
            <a:avLst/>
          </a:prstGeom>
        </p:spPr>
        <p:txBody>
          <a:bodyPr wrap="square">
            <a:spAutoFit/>
          </a:bodyPr>
          <a:lstStyle/>
          <a:p>
            <a:r>
              <a:rPr lang="en-US" sz="1600"/>
              <a:t>Now let’s allow the substrate to move, but still assume no dissipation.  We get the following equations.  </a:t>
            </a:r>
          </a:p>
        </p:txBody>
      </p:sp>
      <p:graphicFrame>
        <p:nvGraphicFramePr>
          <p:cNvPr id="15" name="Object 14">
            <a:extLst>
              <a:ext uri="{FF2B5EF4-FFF2-40B4-BE49-F238E27FC236}">
                <a16:creationId xmlns:a16="http://schemas.microsoft.com/office/drawing/2014/main" id="{13F275ED-0F40-4A93-B1B6-DF918A776095}"/>
              </a:ext>
            </a:extLst>
          </p:cNvPr>
          <p:cNvGraphicFramePr>
            <a:graphicFrameLocks noChangeAspect="1"/>
          </p:cNvGraphicFramePr>
          <p:nvPr>
            <p:extLst>
              <p:ext uri="{D42A27DB-BD31-4B8C-83A1-F6EECF244321}">
                <p14:modId xmlns:p14="http://schemas.microsoft.com/office/powerpoint/2010/main" val="2874554463"/>
              </p:ext>
            </p:extLst>
          </p:nvPr>
        </p:nvGraphicFramePr>
        <p:xfrm>
          <a:off x="400665" y="1957403"/>
          <a:ext cx="5331430" cy="1394005"/>
        </p:xfrm>
        <a:graphic>
          <a:graphicData uri="http://schemas.openxmlformats.org/presentationml/2006/ole">
            <mc:AlternateContent xmlns:mc="http://schemas.openxmlformats.org/markup-compatibility/2006">
              <mc:Choice xmlns:v="urn:schemas-microsoft-com:vml" Requires="v">
                <p:oleObj name="Equation" r:id="rId3" imgW="4940280" imgH="1295280" progId="Equation.DSMT4">
                  <p:embed/>
                </p:oleObj>
              </mc:Choice>
              <mc:Fallback>
                <p:oleObj name="Equation" r:id="rId3" imgW="4940280" imgH="1295280" progId="Equation.DSMT4">
                  <p:embed/>
                  <p:pic>
                    <p:nvPicPr>
                      <p:cNvPr id="0" name="Object 17"/>
                      <p:cNvPicPr>
                        <a:picLocks noChangeAspect="1" noChangeArrowheads="1"/>
                      </p:cNvPicPr>
                      <p:nvPr/>
                    </p:nvPicPr>
                    <p:blipFill>
                      <a:blip r:embed="rId4"/>
                      <a:srcRect/>
                      <a:stretch>
                        <a:fillRect/>
                      </a:stretch>
                    </p:blipFill>
                    <p:spPr bwMode="auto">
                      <a:xfrm>
                        <a:off x="400665" y="1957403"/>
                        <a:ext cx="5331430" cy="1394005"/>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CFF7D2D4-8ACD-4043-A3D0-7F1C11094BF1}"/>
              </a:ext>
            </a:extLst>
          </p:cNvPr>
          <p:cNvGraphicFramePr>
            <a:graphicFrameLocks noChangeAspect="1"/>
          </p:cNvGraphicFramePr>
          <p:nvPr>
            <p:extLst>
              <p:ext uri="{D42A27DB-BD31-4B8C-83A1-F6EECF244321}">
                <p14:modId xmlns:p14="http://schemas.microsoft.com/office/powerpoint/2010/main" val="1313815842"/>
              </p:ext>
            </p:extLst>
          </p:nvPr>
        </p:nvGraphicFramePr>
        <p:xfrm>
          <a:off x="400665" y="4485582"/>
          <a:ext cx="5153026" cy="627530"/>
        </p:xfrm>
        <a:graphic>
          <a:graphicData uri="http://schemas.openxmlformats.org/presentationml/2006/ole">
            <mc:AlternateContent xmlns:mc="http://schemas.openxmlformats.org/markup-compatibility/2006">
              <mc:Choice xmlns:v="urn:schemas-microsoft-com:vml" Requires="v">
                <p:oleObj name="Equation" r:id="rId5" imgW="4140000" imgH="507960" progId="Equation.DSMT4">
                  <p:embed/>
                </p:oleObj>
              </mc:Choice>
              <mc:Fallback>
                <p:oleObj name="Equation" r:id="rId5" imgW="4140000" imgH="507960" progId="Equation.DSMT4">
                  <p:embed/>
                  <p:pic>
                    <p:nvPicPr>
                      <p:cNvPr id="0" name="Object 24"/>
                      <p:cNvPicPr>
                        <a:picLocks noChangeAspect="1" noChangeArrowheads="1"/>
                      </p:cNvPicPr>
                      <p:nvPr/>
                    </p:nvPicPr>
                    <p:blipFill>
                      <a:blip r:embed="rId6"/>
                      <a:srcRect/>
                      <a:stretch>
                        <a:fillRect/>
                      </a:stretch>
                    </p:blipFill>
                    <p:spPr bwMode="auto">
                      <a:xfrm>
                        <a:off x="400665" y="4485582"/>
                        <a:ext cx="5153026" cy="627530"/>
                      </a:xfrm>
                      <a:prstGeom prst="rect">
                        <a:avLst/>
                      </a:prstGeom>
                      <a:solidFill>
                        <a:schemeClr val="accent5">
                          <a:lumMod val="20000"/>
                          <a:lumOff val="80000"/>
                        </a:schemeClr>
                      </a:solidFill>
                      <a:ln>
                        <a:solidFill>
                          <a:schemeClr val="accent1"/>
                        </a:solidFill>
                      </a:ln>
                    </p:spPr>
                  </p:pic>
                </p:oleObj>
              </mc:Fallback>
            </mc:AlternateContent>
          </a:graphicData>
        </a:graphic>
      </p:graphicFrame>
      <p:sp>
        <p:nvSpPr>
          <p:cNvPr id="9" name="TextBox 8">
            <a:extLst>
              <a:ext uri="{FF2B5EF4-FFF2-40B4-BE49-F238E27FC236}">
                <a16:creationId xmlns:a16="http://schemas.microsoft.com/office/drawing/2014/main" id="{F57498F2-034A-EBDE-B224-285B104CB249}"/>
              </a:ext>
            </a:extLst>
          </p:cNvPr>
          <p:cNvSpPr txBox="1"/>
          <p:nvPr/>
        </p:nvSpPr>
        <p:spPr>
          <a:xfrm>
            <a:off x="260251" y="3647052"/>
            <a:ext cx="8079572" cy="584775"/>
          </a:xfrm>
          <a:prstGeom prst="rect">
            <a:avLst/>
          </a:prstGeom>
          <a:noFill/>
        </p:spPr>
        <p:txBody>
          <a:bodyPr wrap="square">
            <a:spAutoFit/>
          </a:bodyPr>
          <a:lstStyle/>
          <a:p>
            <a:r>
              <a:rPr lang="en-US" sz="1600"/>
              <a:t>And then doing the E-divergence trick, and assuming small perturbations from equilibrium, we get the following dispersion relation. </a:t>
            </a:r>
          </a:p>
        </p:txBody>
      </p:sp>
    </p:spTree>
    <p:extLst>
      <p:ext uri="{BB962C8B-B14F-4D97-AF65-F5344CB8AC3E}">
        <p14:creationId xmlns:p14="http://schemas.microsoft.com/office/powerpoint/2010/main" val="112021956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E26E527-3C75-4A11-8CE3-562BB8334764}"/>
              </a:ext>
            </a:extLst>
          </p:cNvPr>
          <p:cNvSpPr/>
          <p:nvPr/>
        </p:nvSpPr>
        <p:spPr>
          <a:xfrm>
            <a:off x="165673" y="997991"/>
            <a:ext cx="4792826" cy="307777"/>
          </a:xfrm>
          <a:prstGeom prst="rect">
            <a:avLst/>
          </a:prstGeom>
        </p:spPr>
        <p:txBody>
          <a:bodyPr wrap="square">
            <a:spAutoFit/>
          </a:bodyPr>
          <a:lstStyle/>
          <a:p>
            <a:r>
              <a:rPr lang="en-US" sz="1400"/>
              <a:t>Finally, let’s keep the free substrate, but allow dissipation. </a:t>
            </a:r>
          </a:p>
        </p:txBody>
      </p:sp>
      <p:sp>
        <p:nvSpPr>
          <p:cNvPr id="34" name="Title 1">
            <a:extLst>
              <a:ext uri="{FF2B5EF4-FFF2-40B4-BE49-F238E27FC236}">
                <a16:creationId xmlns:a16="http://schemas.microsoft.com/office/drawing/2014/main" id="{A328E31C-C163-4815-BA2F-F1B9AF73AF46}"/>
              </a:ext>
            </a:extLst>
          </p:cNvPr>
          <p:cNvSpPr txBox="1">
            <a:spLocks/>
          </p:cNvSpPr>
          <p:nvPr/>
        </p:nvSpPr>
        <p:spPr>
          <a:xfrm>
            <a:off x="3314464" y="66948"/>
            <a:ext cx="5854046" cy="52732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Plasma Dynamics</a:t>
            </a:r>
            <a:endParaRPr lang="en-US" sz="4800" b="1" u="sng">
              <a:latin typeface="+mn-lt"/>
            </a:endParaRPr>
          </a:p>
        </p:txBody>
      </p:sp>
      <p:sp>
        <p:nvSpPr>
          <p:cNvPr id="26" name="Rectangle 25">
            <a:extLst>
              <a:ext uri="{FF2B5EF4-FFF2-40B4-BE49-F238E27FC236}">
                <a16:creationId xmlns:a16="http://schemas.microsoft.com/office/drawing/2014/main" id="{4C54BA73-B8CC-458F-9350-ACC89D6F592D}"/>
              </a:ext>
            </a:extLst>
          </p:cNvPr>
          <p:cNvSpPr/>
          <p:nvPr/>
        </p:nvSpPr>
        <p:spPr>
          <a:xfrm>
            <a:off x="9319303" y="1048183"/>
            <a:ext cx="2426698" cy="738664"/>
          </a:xfrm>
          <a:prstGeom prst="rect">
            <a:avLst/>
          </a:prstGeom>
        </p:spPr>
        <p:txBody>
          <a:bodyPr wrap="square">
            <a:spAutoFit/>
          </a:bodyPr>
          <a:lstStyle/>
          <a:p>
            <a:r>
              <a:rPr lang="en-US" sz="1400"/>
              <a:t>Apparently assuming zero heat transfer, Onsager’s relations simply give us:</a:t>
            </a:r>
          </a:p>
        </p:txBody>
      </p:sp>
      <p:graphicFrame>
        <p:nvGraphicFramePr>
          <p:cNvPr id="15" name="Object 14">
            <a:extLst>
              <a:ext uri="{FF2B5EF4-FFF2-40B4-BE49-F238E27FC236}">
                <a16:creationId xmlns:a16="http://schemas.microsoft.com/office/drawing/2014/main" id="{13F275ED-0F40-4A93-B1B6-DF918A776095}"/>
              </a:ext>
            </a:extLst>
          </p:cNvPr>
          <p:cNvGraphicFramePr>
            <a:graphicFrameLocks noChangeAspect="1"/>
          </p:cNvGraphicFramePr>
          <p:nvPr>
            <p:extLst>
              <p:ext uri="{D42A27DB-BD31-4B8C-83A1-F6EECF244321}">
                <p14:modId xmlns:p14="http://schemas.microsoft.com/office/powerpoint/2010/main" val="187254171"/>
              </p:ext>
            </p:extLst>
          </p:nvPr>
        </p:nvGraphicFramePr>
        <p:xfrm>
          <a:off x="235719" y="1521212"/>
          <a:ext cx="7931578" cy="1564767"/>
        </p:xfrm>
        <a:graphic>
          <a:graphicData uri="http://schemas.openxmlformats.org/presentationml/2006/ole">
            <mc:AlternateContent xmlns:mc="http://schemas.openxmlformats.org/markup-compatibility/2006">
              <mc:Choice xmlns:v="urn:schemas-microsoft-com:vml" Requires="v">
                <p:oleObj name="Equation" r:id="rId3" imgW="6870600" imgH="1358640" progId="Equation.DSMT4">
                  <p:embed/>
                </p:oleObj>
              </mc:Choice>
              <mc:Fallback>
                <p:oleObj name="Equation" r:id="rId3" imgW="6870600" imgH="1358640" progId="Equation.DSMT4">
                  <p:embed/>
                  <p:pic>
                    <p:nvPicPr>
                      <p:cNvPr id="15" name="Object 14">
                        <a:extLst>
                          <a:ext uri="{FF2B5EF4-FFF2-40B4-BE49-F238E27FC236}">
                            <a16:creationId xmlns:a16="http://schemas.microsoft.com/office/drawing/2014/main" id="{13F275ED-0F40-4A93-B1B6-DF918A776095}"/>
                          </a:ext>
                        </a:extLst>
                      </p:cNvPr>
                      <p:cNvPicPr>
                        <a:picLocks noChangeAspect="1" noChangeArrowheads="1"/>
                      </p:cNvPicPr>
                      <p:nvPr/>
                    </p:nvPicPr>
                    <p:blipFill>
                      <a:blip r:embed="rId4"/>
                      <a:srcRect/>
                      <a:stretch>
                        <a:fillRect/>
                      </a:stretch>
                    </p:blipFill>
                    <p:spPr bwMode="auto">
                      <a:xfrm>
                        <a:off x="235719" y="1521212"/>
                        <a:ext cx="7931578" cy="1564767"/>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CFF7D2D4-8ACD-4043-A3D0-7F1C11094BF1}"/>
              </a:ext>
            </a:extLst>
          </p:cNvPr>
          <p:cNvGraphicFramePr>
            <a:graphicFrameLocks noChangeAspect="1"/>
          </p:cNvGraphicFramePr>
          <p:nvPr>
            <p:extLst>
              <p:ext uri="{D42A27DB-BD31-4B8C-83A1-F6EECF244321}">
                <p14:modId xmlns:p14="http://schemas.microsoft.com/office/powerpoint/2010/main" val="3058047578"/>
              </p:ext>
            </p:extLst>
          </p:nvPr>
        </p:nvGraphicFramePr>
        <p:xfrm>
          <a:off x="3148602" y="4182284"/>
          <a:ext cx="4032250" cy="2106613"/>
        </p:xfrm>
        <a:graphic>
          <a:graphicData uri="http://schemas.openxmlformats.org/presentationml/2006/ole">
            <mc:AlternateContent xmlns:mc="http://schemas.openxmlformats.org/markup-compatibility/2006">
              <mc:Choice xmlns:v="urn:schemas-microsoft-com:vml" Requires="v">
                <p:oleObj name="Equation" r:id="rId5" imgW="3238200" imgH="1701720" progId="Equation.DSMT4">
                  <p:embed/>
                </p:oleObj>
              </mc:Choice>
              <mc:Fallback>
                <p:oleObj name="Equation" r:id="rId5" imgW="3238200" imgH="1701720" progId="Equation.DSMT4">
                  <p:embed/>
                  <p:pic>
                    <p:nvPicPr>
                      <p:cNvPr id="19" name="Object 18">
                        <a:extLst>
                          <a:ext uri="{FF2B5EF4-FFF2-40B4-BE49-F238E27FC236}">
                            <a16:creationId xmlns:a16="http://schemas.microsoft.com/office/drawing/2014/main" id="{CFF7D2D4-8ACD-4043-A3D0-7F1C11094BF1}"/>
                          </a:ext>
                        </a:extLst>
                      </p:cNvPr>
                      <p:cNvPicPr>
                        <a:picLocks noChangeAspect="1" noChangeArrowheads="1"/>
                      </p:cNvPicPr>
                      <p:nvPr/>
                    </p:nvPicPr>
                    <p:blipFill>
                      <a:blip r:embed="rId6"/>
                      <a:srcRect/>
                      <a:stretch>
                        <a:fillRect/>
                      </a:stretch>
                    </p:blipFill>
                    <p:spPr bwMode="auto">
                      <a:xfrm>
                        <a:off x="3148602" y="4182284"/>
                        <a:ext cx="4032250" cy="2106613"/>
                      </a:xfrm>
                      <a:prstGeom prst="rect">
                        <a:avLst/>
                      </a:prstGeom>
                      <a:noFill/>
                      <a:ln>
                        <a:solidFill>
                          <a:schemeClr val="accent1"/>
                        </a:solidFill>
                      </a:ln>
                    </p:spPr>
                  </p:pic>
                </p:oleObj>
              </mc:Fallback>
            </mc:AlternateContent>
          </a:graphicData>
        </a:graphic>
      </p:graphicFrame>
      <p:graphicFrame>
        <p:nvGraphicFramePr>
          <p:cNvPr id="3" name="Object 2">
            <a:extLst>
              <a:ext uri="{FF2B5EF4-FFF2-40B4-BE49-F238E27FC236}">
                <a16:creationId xmlns:a16="http://schemas.microsoft.com/office/drawing/2014/main" id="{BC91A1E4-C4E4-4875-9C6F-4F87D278E453}"/>
              </a:ext>
            </a:extLst>
          </p:cNvPr>
          <p:cNvGraphicFramePr>
            <a:graphicFrameLocks noChangeAspect="1"/>
          </p:cNvGraphicFramePr>
          <p:nvPr>
            <p:extLst>
              <p:ext uri="{D42A27DB-BD31-4B8C-83A1-F6EECF244321}">
                <p14:modId xmlns:p14="http://schemas.microsoft.com/office/powerpoint/2010/main" val="986053071"/>
              </p:ext>
            </p:extLst>
          </p:nvPr>
        </p:nvGraphicFramePr>
        <p:xfrm>
          <a:off x="9409908" y="1871206"/>
          <a:ext cx="1671395" cy="307776"/>
        </p:xfrm>
        <a:graphic>
          <a:graphicData uri="http://schemas.openxmlformats.org/presentationml/2006/ole">
            <mc:AlternateContent xmlns:mc="http://schemas.openxmlformats.org/markup-compatibility/2006">
              <mc:Choice xmlns:v="urn:schemas-microsoft-com:vml" Requires="v">
                <p:oleObj name="Equation" r:id="rId7" imgW="1244600" imgH="228600" progId="Equation.DSMT4">
                  <p:embed/>
                </p:oleObj>
              </mc:Choice>
              <mc:Fallback>
                <p:oleObj name="Equation" r:id="rId7" imgW="1244600" imgH="228600" progId="Equation.DSMT4">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409908" y="1871206"/>
                        <a:ext cx="1671395" cy="307776"/>
                      </a:xfrm>
                      <a:prstGeom prst="rect">
                        <a:avLst/>
                      </a:prstGeom>
                      <a:noFill/>
                    </p:spPr>
                  </p:pic>
                </p:oleObj>
              </mc:Fallback>
            </mc:AlternateContent>
          </a:graphicData>
        </a:graphic>
      </p:graphicFrame>
      <p:sp>
        <p:nvSpPr>
          <p:cNvPr id="17" name="Rectangle 16">
            <a:extLst>
              <a:ext uri="{FF2B5EF4-FFF2-40B4-BE49-F238E27FC236}">
                <a16:creationId xmlns:a16="http://schemas.microsoft.com/office/drawing/2014/main" id="{BD6CE866-0F96-4E91-A051-E5E658B6073C}"/>
              </a:ext>
            </a:extLst>
          </p:cNvPr>
          <p:cNvSpPr/>
          <p:nvPr/>
        </p:nvSpPr>
        <p:spPr>
          <a:xfrm>
            <a:off x="186531" y="3328454"/>
            <a:ext cx="7232364" cy="523220"/>
          </a:xfrm>
          <a:prstGeom prst="rect">
            <a:avLst/>
          </a:prstGeom>
        </p:spPr>
        <p:txBody>
          <a:bodyPr wrap="square">
            <a:spAutoFit/>
          </a:bodyPr>
          <a:lstStyle/>
          <a:p>
            <a:r>
              <a:rPr lang="en-US" sz="1400"/>
              <a:t>Say we’re interested more in the motion of the center of mass.  We can do some manipulations, linearize the equations, assume m</a:t>
            </a:r>
            <a:r>
              <a:rPr lang="en-US" sz="1400" baseline="-25000"/>
              <a:t>p</a:t>
            </a:r>
            <a:r>
              <a:rPr lang="en-US" sz="1400"/>
              <a:t> &gt;&gt; m</a:t>
            </a:r>
            <a:r>
              <a:rPr lang="en-US" sz="1400" baseline="-25000"/>
              <a:t>e</a:t>
            </a:r>
            <a:r>
              <a:rPr lang="en-US" sz="1400"/>
              <a:t>, and get the following equations.  :</a:t>
            </a:r>
          </a:p>
        </p:txBody>
      </p:sp>
      <p:graphicFrame>
        <p:nvGraphicFramePr>
          <p:cNvPr id="7" name="Object 6">
            <a:extLst>
              <a:ext uri="{FF2B5EF4-FFF2-40B4-BE49-F238E27FC236}">
                <a16:creationId xmlns:a16="http://schemas.microsoft.com/office/drawing/2014/main" id="{416FDF45-184B-4385-949B-68553073ADFC}"/>
              </a:ext>
            </a:extLst>
          </p:cNvPr>
          <p:cNvGraphicFramePr>
            <a:graphicFrameLocks noChangeAspect="1"/>
          </p:cNvGraphicFramePr>
          <p:nvPr>
            <p:extLst>
              <p:ext uri="{D42A27DB-BD31-4B8C-83A1-F6EECF244321}">
                <p14:modId xmlns:p14="http://schemas.microsoft.com/office/powerpoint/2010/main" val="2014593538"/>
              </p:ext>
            </p:extLst>
          </p:nvPr>
        </p:nvGraphicFramePr>
        <p:xfrm>
          <a:off x="304326" y="4171207"/>
          <a:ext cx="1722437" cy="1503363"/>
        </p:xfrm>
        <a:graphic>
          <a:graphicData uri="http://schemas.openxmlformats.org/presentationml/2006/ole">
            <mc:AlternateContent xmlns:mc="http://schemas.openxmlformats.org/markup-compatibility/2006">
              <mc:Choice xmlns:v="urn:schemas-microsoft-com:vml" Requires="v">
                <p:oleObj name="Equation" r:id="rId9" imgW="1422360" imgH="1244520" progId="Equation.DSMT4">
                  <p:embed/>
                </p:oleObj>
              </mc:Choice>
              <mc:Fallback>
                <p:oleObj name="Equation" r:id="rId9" imgW="1422360" imgH="1244520" progId="Equation.DSMT4">
                  <p:embed/>
                  <p:pic>
                    <p:nvPicPr>
                      <p:cNvPr id="0" name="Object 9"/>
                      <p:cNvPicPr>
                        <a:picLocks noChangeAspect="1" noChangeArrowheads="1"/>
                      </p:cNvPicPr>
                      <p:nvPr/>
                    </p:nvPicPr>
                    <p:blipFill>
                      <a:blip r:embed="rId10"/>
                      <a:srcRect/>
                      <a:stretch>
                        <a:fillRect/>
                      </a:stretch>
                    </p:blipFill>
                    <p:spPr bwMode="auto">
                      <a:xfrm>
                        <a:off x="304326" y="4171207"/>
                        <a:ext cx="1722437" cy="1503363"/>
                      </a:xfrm>
                      <a:prstGeom prst="rect">
                        <a:avLst/>
                      </a:prstGeom>
                      <a:noFill/>
                    </p:spPr>
                  </p:pic>
                </p:oleObj>
              </mc:Fallback>
            </mc:AlternateContent>
          </a:graphicData>
        </a:graphic>
      </p:graphicFrame>
      <p:sp>
        <p:nvSpPr>
          <p:cNvPr id="20" name="Rectangle 19">
            <a:extLst>
              <a:ext uri="{FF2B5EF4-FFF2-40B4-BE49-F238E27FC236}">
                <a16:creationId xmlns:a16="http://schemas.microsoft.com/office/drawing/2014/main" id="{5DEFD053-29CF-423B-ACD7-5283BCFE7EBD}"/>
              </a:ext>
            </a:extLst>
          </p:cNvPr>
          <p:cNvSpPr/>
          <p:nvPr/>
        </p:nvSpPr>
        <p:spPr>
          <a:xfrm>
            <a:off x="9319303" y="2263341"/>
            <a:ext cx="2426698" cy="1600438"/>
          </a:xfrm>
          <a:prstGeom prst="rect">
            <a:avLst/>
          </a:prstGeom>
        </p:spPr>
        <p:txBody>
          <a:bodyPr wrap="square">
            <a:spAutoFit/>
          </a:bodyPr>
          <a:lstStyle/>
          <a:p>
            <a:r>
              <a:rPr lang="en-US" sz="1400"/>
              <a:t>On a parenthetical note, it’s this momentum sink term which gives us, in context of say particles falling through a lattice, the steady state formula that </a:t>
            </a:r>
            <a:r>
              <a:rPr lang="en-US" sz="1400" b="1"/>
              <a:t>v</a:t>
            </a:r>
            <a:r>
              <a:rPr lang="en-US" sz="1400"/>
              <a:t> is proportional to external field gradient of </a:t>
            </a:r>
            <a:r>
              <a:rPr lang="el-GR" sz="1400"/>
              <a:t>ψ</a:t>
            </a:r>
            <a:r>
              <a:rPr lang="en-US" sz="1400"/>
              <a:t>.</a:t>
            </a:r>
          </a:p>
        </p:txBody>
      </p:sp>
    </p:spTree>
    <p:extLst>
      <p:ext uri="{BB962C8B-B14F-4D97-AF65-F5344CB8AC3E}">
        <p14:creationId xmlns:p14="http://schemas.microsoft.com/office/powerpoint/2010/main" val="193299249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E26E527-3C75-4A11-8CE3-562BB8334764}"/>
              </a:ext>
            </a:extLst>
          </p:cNvPr>
          <p:cNvSpPr/>
          <p:nvPr/>
        </p:nvSpPr>
        <p:spPr>
          <a:xfrm>
            <a:off x="176103" y="687335"/>
            <a:ext cx="11710094" cy="1169551"/>
          </a:xfrm>
          <a:prstGeom prst="rect">
            <a:avLst/>
          </a:prstGeom>
        </p:spPr>
        <p:txBody>
          <a:bodyPr wrap="square">
            <a:spAutoFit/>
          </a:bodyPr>
          <a:lstStyle/>
          <a:p>
            <a:r>
              <a:rPr lang="en-US" sz="1400"/>
              <a:t>So heretofore, we’ve been able to assume that the temperature, pressure, velocity, chemical potential gradients, force potential gradients, etc., were small enough in comparison with the randomizing forces that the particles experience during collisions with substrate (or themselves to some degree?) that we could consider the system to rapidly assume an equilibrium-ish local distribution.  But what if instead the equilibrium-restoring forces are small, like if we have a set of heavy particles diffusing through a set of light particles/substrate?  Then the local equilibrium hypothesis fails.  But turns out we can modify it (for some reason) to a local equilibrium distribution in phase space (</a:t>
            </a:r>
            <a:r>
              <a:rPr lang="en-US" sz="1400" b="1"/>
              <a:t>r</a:t>
            </a:r>
            <a:r>
              <a:rPr lang="en-US" sz="1400"/>
              <a:t>,</a:t>
            </a:r>
            <a:r>
              <a:rPr lang="en-US" sz="1400" b="1"/>
              <a:t>v</a:t>
            </a:r>
            <a:r>
              <a:rPr lang="en-US" sz="1400"/>
              <a:t>).  Start by generalizing balance equations (see continuum transport slide):</a:t>
            </a:r>
          </a:p>
        </p:txBody>
      </p:sp>
      <p:sp>
        <p:nvSpPr>
          <p:cNvPr id="34" name="Title 1">
            <a:extLst>
              <a:ext uri="{FF2B5EF4-FFF2-40B4-BE49-F238E27FC236}">
                <a16:creationId xmlns:a16="http://schemas.microsoft.com/office/drawing/2014/main" id="{A328E31C-C163-4815-BA2F-F1B9AF73AF46}"/>
              </a:ext>
            </a:extLst>
          </p:cNvPr>
          <p:cNvSpPr txBox="1">
            <a:spLocks/>
          </p:cNvSpPr>
          <p:nvPr/>
        </p:nvSpPr>
        <p:spPr>
          <a:xfrm>
            <a:off x="3320984" y="119472"/>
            <a:ext cx="5854046" cy="527326"/>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b="1" u="sng">
                <a:latin typeface="+mn-lt"/>
              </a:rPr>
              <a:t>Brownian Motion</a:t>
            </a:r>
          </a:p>
        </p:txBody>
      </p:sp>
      <p:graphicFrame>
        <p:nvGraphicFramePr>
          <p:cNvPr id="4" name="Object 3">
            <a:extLst>
              <a:ext uri="{FF2B5EF4-FFF2-40B4-BE49-F238E27FC236}">
                <a16:creationId xmlns:a16="http://schemas.microsoft.com/office/drawing/2014/main" id="{2C055C78-D627-4515-B963-5DC3F171D76B}"/>
              </a:ext>
            </a:extLst>
          </p:cNvPr>
          <p:cNvGraphicFramePr>
            <a:graphicFrameLocks noChangeAspect="1"/>
          </p:cNvGraphicFramePr>
          <p:nvPr>
            <p:extLst>
              <p:ext uri="{D42A27DB-BD31-4B8C-83A1-F6EECF244321}">
                <p14:modId xmlns:p14="http://schemas.microsoft.com/office/powerpoint/2010/main" val="1501019573"/>
              </p:ext>
            </p:extLst>
          </p:nvPr>
        </p:nvGraphicFramePr>
        <p:xfrm>
          <a:off x="6858000" y="1919758"/>
          <a:ext cx="3355942" cy="1725451"/>
        </p:xfrm>
        <a:graphic>
          <a:graphicData uri="http://schemas.openxmlformats.org/presentationml/2006/ole">
            <mc:AlternateContent xmlns:mc="http://schemas.openxmlformats.org/markup-compatibility/2006">
              <mc:Choice xmlns:v="urn:schemas-microsoft-com:vml" Requires="v">
                <p:oleObj name="Equation" r:id="rId3" imgW="2603500" imgH="1346200" progId="Equation.DSMT4">
                  <p:embed/>
                </p:oleObj>
              </mc:Choice>
              <mc:Fallback>
                <p:oleObj name="Equation" r:id="rId3" imgW="2603500" imgH="13462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1919758"/>
                        <a:ext cx="3355942" cy="1725451"/>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9ADAF971-CC76-492E-8075-3B3210039A14}"/>
              </a:ext>
            </a:extLst>
          </p:cNvPr>
          <p:cNvGraphicFramePr>
            <a:graphicFrameLocks noChangeAspect="1"/>
          </p:cNvGraphicFramePr>
          <p:nvPr>
            <p:extLst>
              <p:ext uri="{D42A27DB-BD31-4B8C-83A1-F6EECF244321}">
                <p14:modId xmlns:p14="http://schemas.microsoft.com/office/powerpoint/2010/main" val="2013897087"/>
              </p:ext>
            </p:extLst>
          </p:nvPr>
        </p:nvGraphicFramePr>
        <p:xfrm>
          <a:off x="245096" y="1969221"/>
          <a:ext cx="5081450" cy="1570556"/>
        </p:xfrm>
        <a:graphic>
          <a:graphicData uri="http://schemas.openxmlformats.org/presentationml/2006/ole">
            <mc:AlternateContent xmlns:mc="http://schemas.openxmlformats.org/markup-compatibility/2006">
              <mc:Choice xmlns:v="urn:schemas-microsoft-com:vml" Requires="v">
                <p:oleObj name="Equation" r:id="rId5" imgW="3962400" imgH="1244600" progId="Equation.DSMT4">
                  <p:embed/>
                </p:oleObj>
              </mc:Choice>
              <mc:Fallback>
                <p:oleObj name="Equation" r:id="rId5" imgW="3962400" imgH="12446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5096" y="1969221"/>
                        <a:ext cx="5081450" cy="1570556"/>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17AE8307-7018-4951-9769-CF568AAB5CC7}"/>
                  </a:ext>
                </a:extLst>
              </p14:cNvPr>
              <p14:cNvContentPartPr/>
              <p14:nvPr/>
            </p14:nvContentPartPr>
            <p14:xfrm>
              <a:off x="5712473" y="2698052"/>
              <a:ext cx="759600" cy="237600"/>
            </p14:xfrm>
          </p:contentPart>
        </mc:Choice>
        <mc:Fallback xmlns="">
          <p:pic>
            <p:nvPicPr>
              <p:cNvPr id="8" name="Ink 7">
                <a:extLst>
                  <a:ext uri="{FF2B5EF4-FFF2-40B4-BE49-F238E27FC236}">
                    <a16:creationId xmlns:a16="http://schemas.microsoft.com/office/drawing/2014/main" id="{17AE8307-7018-4951-9769-CF568AAB5CC7}"/>
                  </a:ext>
                </a:extLst>
              </p:cNvPr>
              <p:cNvPicPr/>
              <p:nvPr/>
            </p:nvPicPr>
            <p:blipFill>
              <a:blip r:embed="rId9"/>
              <a:stretch>
                <a:fillRect/>
              </a:stretch>
            </p:blipFill>
            <p:spPr>
              <a:xfrm>
                <a:off x="5708153" y="2693372"/>
                <a:ext cx="768240" cy="246240"/>
              </a:xfrm>
              <a:prstGeom prst="rect">
                <a:avLst/>
              </a:prstGeom>
            </p:spPr>
          </p:pic>
        </mc:Fallback>
      </mc:AlternateContent>
      <p:sp>
        <p:nvSpPr>
          <p:cNvPr id="21" name="TextBox 20">
            <a:extLst>
              <a:ext uri="{FF2B5EF4-FFF2-40B4-BE49-F238E27FC236}">
                <a16:creationId xmlns:a16="http://schemas.microsoft.com/office/drawing/2014/main" id="{0C895F41-576F-4D5D-AED2-2B229E9626C8}"/>
              </a:ext>
            </a:extLst>
          </p:cNvPr>
          <p:cNvSpPr txBox="1"/>
          <p:nvPr/>
        </p:nvSpPr>
        <p:spPr>
          <a:xfrm>
            <a:off x="166105" y="3748671"/>
            <a:ext cx="3262888" cy="738664"/>
          </a:xfrm>
          <a:prstGeom prst="rect">
            <a:avLst/>
          </a:prstGeom>
          <a:noFill/>
        </p:spPr>
        <p:txBody>
          <a:bodyPr wrap="square">
            <a:spAutoFit/>
          </a:bodyPr>
          <a:lstStyle/>
          <a:p>
            <a:r>
              <a:rPr lang="en-US" sz="1400"/>
              <a:t>And plugging the top two into the entropy balance, and using </a:t>
            </a:r>
            <a:r>
              <a:rPr lang="en-US" sz="1400">
                <a:effectLst/>
                <a:latin typeface="Times New Roman" panose="02020603050405020304" pitchFamily="18" charset="0"/>
                <a:ea typeface="Times New Roman" panose="02020603050405020304" pitchFamily="18" charset="0"/>
              </a:rPr>
              <a:t>Ts = (</a:t>
            </a:r>
            <a:r>
              <a:rPr lang="en-US" sz="1400">
                <a:effectLst/>
                <a:latin typeface="Calibri" panose="020F0502020204030204" pitchFamily="34" charset="0"/>
                <a:ea typeface="Times New Roman" panose="02020603050405020304" pitchFamily="18" charset="0"/>
              </a:rPr>
              <a:t>ε + p</a:t>
            </a:r>
            <a:r>
              <a:rPr lang="en-US" sz="1400">
                <a:effectLst/>
                <a:latin typeface="Times New Roman" panose="02020603050405020304" pitchFamily="18" charset="0"/>
                <a:ea typeface="Times New Roman" panose="02020603050405020304" pitchFamily="18" charset="0"/>
              </a:rPr>
              <a:t> – </a:t>
            </a:r>
            <a:r>
              <a:rPr lang="en-US" sz="1400">
                <a:effectLst/>
                <a:latin typeface="Calibri" panose="020F0502020204030204" pitchFamily="34" charset="0"/>
                <a:ea typeface="Times New Roman" panose="02020603050405020304" pitchFamily="18" charset="0"/>
              </a:rPr>
              <a:t>μ</a:t>
            </a:r>
            <a:r>
              <a:rPr lang="en-US" sz="1400">
                <a:effectLst/>
                <a:latin typeface="Times New Roman" panose="02020603050405020304" pitchFamily="18" charset="0"/>
                <a:ea typeface="Times New Roman" panose="02020603050405020304" pitchFamily="18" charset="0"/>
              </a:rPr>
              <a:t>n), and ds = (1/T)d</a:t>
            </a:r>
            <a:r>
              <a:rPr lang="en-US" sz="1400">
                <a:effectLst/>
                <a:latin typeface="Calibri" panose="020F0502020204030204" pitchFamily="34" charset="0"/>
                <a:ea typeface="Times New Roman" panose="02020603050405020304" pitchFamily="18" charset="0"/>
              </a:rPr>
              <a:t>ε – (μ/T)dn</a:t>
            </a:r>
            <a:r>
              <a:rPr lang="en-US" sz="1100">
                <a:effectLst/>
                <a:latin typeface="Calibri" panose="020F0502020204030204" pitchFamily="34" charset="0"/>
                <a:ea typeface="Times New Roman" panose="02020603050405020304" pitchFamily="18" charset="0"/>
              </a:rPr>
              <a:t>, </a:t>
            </a:r>
            <a:r>
              <a:rPr lang="en-US" sz="1400">
                <a:latin typeface="Calibri" panose="020F0502020204030204" pitchFamily="34" charset="0"/>
                <a:ea typeface="Times New Roman" panose="02020603050405020304" pitchFamily="18" charset="0"/>
              </a:rPr>
              <a:t>we find:</a:t>
            </a:r>
            <a:endParaRPr lang="en-US" sz="1400"/>
          </a:p>
        </p:txBody>
      </p:sp>
      <p:graphicFrame>
        <p:nvGraphicFramePr>
          <p:cNvPr id="11" name="Object 10">
            <a:extLst>
              <a:ext uri="{FF2B5EF4-FFF2-40B4-BE49-F238E27FC236}">
                <a16:creationId xmlns:a16="http://schemas.microsoft.com/office/drawing/2014/main" id="{044A32C1-132E-4CFF-9ED9-D3E4AEC9555E}"/>
              </a:ext>
            </a:extLst>
          </p:cNvPr>
          <p:cNvGraphicFramePr>
            <a:graphicFrameLocks noChangeAspect="1"/>
          </p:cNvGraphicFramePr>
          <p:nvPr>
            <p:extLst>
              <p:ext uri="{D42A27DB-BD31-4B8C-83A1-F6EECF244321}">
                <p14:modId xmlns:p14="http://schemas.microsoft.com/office/powerpoint/2010/main" val="2451624962"/>
              </p:ext>
            </p:extLst>
          </p:nvPr>
        </p:nvGraphicFramePr>
        <p:xfrm>
          <a:off x="211450" y="4624660"/>
          <a:ext cx="2243580" cy="579555"/>
        </p:xfrm>
        <a:graphic>
          <a:graphicData uri="http://schemas.openxmlformats.org/presentationml/2006/ole">
            <mc:AlternateContent xmlns:mc="http://schemas.openxmlformats.org/markup-compatibility/2006">
              <mc:Choice xmlns:v="urn:schemas-microsoft-com:vml" Requires="v">
                <p:oleObj name="Equation" r:id="rId10" imgW="1600200" imgH="419100" progId="Equation.DSMT4">
                  <p:embed/>
                </p:oleObj>
              </mc:Choice>
              <mc:Fallback>
                <p:oleObj name="Equation" r:id="rId10" imgW="1600200" imgH="419100" progId="Equation.DSMT4">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1450" y="4624660"/>
                        <a:ext cx="2243580" cy="579555"/>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D95F6043-A43C-480B-A1A6-E570AA264E40}"/>
              </a:ext>
            </a:extLst>
          </p:cNvPr>
          <p:cNvSpPr txBox="1"/>
          <p:nvPr/>
        </p:nvSpPr>
        <p:spPr>
          <a:xfrm>
            <a:off x="226242" y="5357591"/>
            <a:ext cx="1640265" cy="307777"/>
          </a:xfrm>
          <a:prstGeom prst="rect">
            <a:avLst/>
          </a:prstGeom>
          <a:noFill/>
        </p:spPr>
        <p:txBody>
          <a:bodyPr wrap="square">
            <a:spAutoFit/>
          </a:bodyPr>
          <a:lstStyle/>
          <a:p>
            <a:r>
              <a:rPr lang="en-US" sz="1400"/>
              <a:t>So Onsager implies:</a:t>
            </a:r>
          </a:p>
        </p:txBody>
      </p:sp>
      <p:graphicFrame>
        <p:nvGraphicFramePr>
          <p:cNvPr id="14" name="Object 13">
            <a:extLst>
              <a:ext uri="{FF2B5EF4-FFF2-40B4-BE49-F238E27FC236}">
                <a16:creationId xmlns:a16="http://schemas.microsoft.com/office/drawing/2014/main" id="{1C53D15B-BE13-408F-9C14-CB2DB15A0A8F}"/>
              </a:ext>
            </a:extLst>
          </p:cNvPr>
          <p:cNvGraphicFramePr>
            <a:graphicFrameLocks noChangeAspect="1"/>
          </p:cNvGraphicFramePr>
          <p:nvPr>
            <p:extLst>
              <p:ext uri="{D42A27DB-BD31-4B8C-83A1-F6EECF244321}">
                <p14:modId xmlns:p14="http://schemas.microsoft.com/office/powerpoint/2010/main" val="479289832"/>
              </p:ext>
            </p:extLst>
          </p:nvPr>
        </p:nvGraphicFramePr>
        <p:xfrm>
          <a:off x="299123" y="5769077"/>
          <a:ext cx="2367876" cy="1002544"/>
        </p:xfrm>
        <a:graphic>
          <a:graphicData uri="http://schemas.openxmlformats.org/presentationml/2006/ole">
            <mc:AlternateContent xmlns:mc="http://schemas.openxmlformats.org/markup-compatibility/2006">
              <mc:Choice xmlns:v="urn:schemas-microsoft-com:vml" Requires="v">
                <p:oleObj name="Equation" r:id="rId12" imgW="1905000" imgH="812800" progId="Equation.DSMT4">
                  <p:embed/>
                </p:oleObj>
              </mc:Choice>
              <mc:Fallback>
                <p:oleObj name="Equation" r:id="rId12" imgW="1905000" imgH="812800" progId="Equation.DSMT4">
                  <p:embed/>
                  <p:pic>
                    <p:nvPicPr>
                      <p:cNvPr id="0" name="Object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99123" y="5769077"/>
                        <a:ext cx="2367876" cy="1002544"/>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8383847D-D1F7-416C-95E8-F96D58B11061}"/>
              </a:ext>
            </a:extLst>
          </p:cNvPr>
          <p:cNvGraphicFramePr>
            <a:graphicFrameLocks noChangeAspect="1"/>
          </p:cNvGraphicFramePr>
          <p:nvPr>
            <p:extLst>
              <p:ext uri="{D42A27DB-BD31-4B8C-83A1-F6EECF244321}">
                <p14:modId xmlns:p14="http://schemas.microsoft.com/office/powerpoint/2010/main" val="1311431829"/>
              </p:ext>
            </p:extLst>
          </p:nvPr>
        </p:nvGraphicFramePr>
        <p:xfrm>
          <a:off x="4159250" y="4467225"/>
          <a:ext cx="3435350" cy="950913"/>
        </p:xfrm>
        <a:graphic>
          <a:graphicData uri="http://schemas.openxmlformats.org/presentationml/2006/ole">
            <mc:AlternateContent xmlns:mc="http://schemas.openxmlformats.org/markup-compatibility/2006">
              <mc:Choice xmlns:v="urn:schemas-microsoft-com:vml" Requires="v">
                <p:oleObj name="Equation" r:id="rId14" imgW="2628720" imgH="736560" progId="Equation.DSMT4">
                  <p:embed/>
                </p:oleObj>
              </mc:Choice>
              <mc:Fallback>
                <p:oleObj name="Equation" r:id="rId14" imgW="2628720" imgH="736560" progId="Equation.DSMT4">
                  <p:embed/>
                  <p:pic>
                    <p:nvPicPr>
                      <p:cNvPr id="0" name="Object 9"/>
                      <p:cNvPicPr>
                        <a:picLocks noChangeAspect="1" noChangeArrowheads="1"/>
                      </p:cNvPicPr>
                      <p:nvPr/>
                    </p:nvPicPr>
                    <p:blipFill>
                      <a:blip r:embed="rId15"/>
                      <a:srcRect/>
                      <a:stretch>
                        <a:fillRect/>
                      </a:stretch>
                    </p:blipFill>
                    <p:spPr bwMode="auto">
                      <a:xfrm>
                        <a:off x="4159250" y="4467225"/>
                        <a:ext cx="3435350" cy="950913"/>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24" name="Ink 23">
                <a:extLst>
                  <a:ext uri="{FF2B5EF4-FFF2-40B4-BE49-F238E27FC236}">
                    <a16:creationId xmlns:a16="http://schemas.microsoft.com/office/drawing/2014/main" id="{98422843-196C-4B0D-86E7-7680692D88AE}"/>
                  </a:ext>
                </a:extLst>
              </p14:cNvPr>
              <p14:cNvContentPartPr/>
              <p14:nvPr/>
            </p14:nvContentPartPr>
            <p14:xfrm>
              <a:off x="2771273" y="4288398"/>
              <a:ext cx="657720" cy="1735560"/>
            </p14:xfrm>
          </p:contentPart>
        </mc:Choice>
        <mc:Fallback xmlns="">
          <p:pic>
            <p:nvPicPr>
              <p:cNvPr id="24" name="Ink 23">
                <a:extLst>
                  <a:ext uri="{FF2B5EF4-FFF2-40B4-BE49-F238E27FC236}">
                    <a16:creationId xmlns:a16="http://schemas.microsoft.com/office/drawing/2014/main" id="{98422843-196C-4B0D-86E7-7680692D88AE}"/>
                  </a:ext>
                </a:extLst>
              </p:cNvPr>
              <p:cNvPicPr/>
              <p:nvPr/>
            </p:nvPicPr>
            <p:blipFill>
              <a:blip r:embed="rId17"/>
              <a:stretch>
                <a:fillRect/>
              </a:stretch>
            </p:blipFill>
            <p:spPr>
              <a:xfrm>
                <a:off x="2766953" y="4284078"/>
                <a:ext cx="666360" cy="1744200"/>
              </a:xfrm>
              <a:prstGeom prst="rect">
                <a:avLst/>
              </a:prstGeom>
            </p:spPr>
          </p:pic>
        </mc:Fallback>
      </mc:AlternateContent>
      <p:sp>
        <p:nvSpPr>
          <p:cNvPr id="25" name="TextBox 24">
            <a:extLst>
              <a:ext uri="{FF2B5EF4-FFF2-40B4-BE49-F238E27FC236}">
                <a16:creationId xmlns:a16="http://schemas.microsoft.com/office/drawing/2014/main" id="{DE903539-B458-46BB-8A7F-FCEF28EF2068}"/>
              </a:ext>
            </a:extLst>
          </p:cNvPr>
          <p:cNvSpPr txBox="1"/>
          <p:nvPr/>
        </p:nvSpPr>
        <p:spPr>
          <a:xfrm>
            <a:off x="4078061" y="3785825"/>
            <a:ext cx="3129698" cy="523220"/>
          </a:xfrm>
          <a:prstGeom prst="rect">
            <a:avLst/>
          </a:prstGeom>
          <a:noFill/>
        </p:spPr>
        <p:txBody>
          <a:bodyPr wrap="square" rtlCol="0">
            <a:spAutoFit/>
          </a:bodyPr>
          <a:lstStyle/>
          <a:p>
            <a:r>
              <a:rPr lang="en-US" sz="1400"/>
              <a:t>Self-consistency requires have following equality for all n:</a:t>
            </a:r>
          </a:p>
        </p:txBody>
      </p:sp>
      <p:graphicFrame>
        <p:nvGraphicFramePr>
          <p:cNvPr id="28" name="Object 27">
            <a:extLst>
              <a:ext uri="{FF2B5EF4-FFF2-40B4-BE49-F238E27FC236}">
                <a16:creationId xmlns:a16="http://schemas.microsoft.com/office/drawing/2014/main" id="{0A0BA354-9A98-4E2B-846D-686E85D22E50}"/>
              </a:ext>
            </a:extLst>
          </p:cNvPr>
          <p:cNvGraphicFramePr>
            <a:graphicFrameLocks noChangeAspect="1"/>
          </p:cNvGraphicFramePr>
          <p:nvPr>
            <p:extLst>
              <p:ext uri="{D42A27DB-BD31-4B8C-83A1-F6EECF244321}">
                <p14:modId xmlns:p14="http://schemas.microsoft.com/office/powerpoint/2010/main" val="832319369"/>
              </p:ext>
            </p:extLst>
          </p:nvPr>
        </p:nvGraphicFramePr>
        <p:xfrm>
          <a:off x="4176041" y="6035661"/>
          <a:ext cx="3660057" cy="525937"/>
        </p:xfrm>
        <a:graphic>
          <a:graphicData uri="http://schemas.openxmlformats.org/presentationml/2006/ole">
            <mc:AlternateContent xmlns:mc="http://schemas.openxmlformats.org/markup-compatibility/2006">
              <mc:Choice xmlns:v="urn:schemas-microsoft-com:vml" Requires="v">
                <p:oleObj name="Equation" r:id="rId18" imgW="2971800" imgH="431640" progId="Equation.DSMT4">
                  <p:embed/>
                </p:oleObj>
              </mc:Choice>
              <mc:Fallback>
                <p:oleObj name="Equation" r:id="rId18" imgW="2971800" imgH="431640" progId="Equation.DSMT4">
                  <p:embed/>
                  <p:pic>
                    <p:nvPicPr>
                      <p:cNvPr id="0" name="Object 11"/>
                      <p:cNvPicPr>
                        <a:picLocks noChangeAspect="1" noChangeArrowheads="1"/>
                      </p:cNvPicPr>
                      <p:nvPr/>
                    </p:nvPicPr>
                    <p:blipFill>
                      <a:blip r:embed="rId19"/>
                      <a:srcRect/>
                      <a:stretch>
                        <a:fillRect/>
                      </a:stretch>
                    </p:blipFill>
                    <p:spPr bwMode="auto">
                      <a:xfrm>
                        <a:off x="4176041" y="6035661"/>
                        <a:ext cx="3660057" cy="525937"/>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20">
            <p14:nvContentPartPr>
              <p14:cNvPr id="30" name="Ink 29">
                <a:extLst>
                  <a:ext uri="{FF2B5EF4-FFF2-40B4-BE49-F238E27FC236}">
                    <a16:creationId xmlns:a16="http://schemas.microsoft.com/office/drawing/2014/main" id="{A12C9E04-7C5F-4CB4-AD72-59C792913A30}"/>
                  </a:ext>
                </a:extLst>
              </p14:cNvPr>
              <p14:cNvContentPartPr/>
              <p14:nvPr/>
            </p14:nvContentPartPr>
            <p14:xfrm>
              <a:off x="5420038" y="6409719"/>
              <a:ext cx="360" cy="360"/>
            </p14:xfrm>
          </p:contentPart>
        </mc:Choice>
        <mc:Fallback xmlns="">
          <p:pic>
            <p:nvPicPr>
              <p:cNvPr id="30" name="Ink 29">
                <a:extLst>
                  <a:ext uri="{FF2B5EF4-FFF2-40B4-BE49-F238E27FC236}">
                    <a16:creationId xmlns:a16="http://schemas.microsoft.com/office/drawing/2014/main" id="{A12C9E04-7C5F-4CB4-AD72-59C792913A30}"/>
                  </a:ext>
                </a:extLst>
              </p:cNvPr>
              <p:cNvPicPr/>
              <p:nvPr/>
            </p:nvPicPr>
            <p:blipFill>
              <a:blip r:embed="rId21"/>
              <a:stretch>
                <a:fillRect/>
              </a:stretch>
            </p:blipFill>
            <p:spPr>
              <a:xfrm>
                <a:off x="5411038" y="6400719"/>
                <a:ext cx="18000" cy="18000"/>
              </a:xfrm>
              <a:prstGeom prst="rect">
                <a:avLst/>
              </a:prstGeom>
            </p:spPr>
          </p:pic>
        </mc:Fallback>
      </mc:AlternateContent>
      <p:sp>
        <p:nvSpPr>
          <p:cNvPr id="36" name="TextBox 35">
            <a:extLst>
              <a:ext uri="{FF2B5EF4-FFF2-40B4-BE49-F238E27FC236}">
                <a16:creationId xmlns:a16="http://schemas.microsoft.com/office/drawing/2014/main" id="{C0B14D85-4629-4B82-9295-5795CD088088}"/>
              </a:ext>
            </a:extLst>
          </p:cNvPr>
          <p:cNvSpPr txBox="1"/>
          <p:nvPr/>
        </p:nvSpPr>
        <p:spPr>
          <a:xfrm>
            <a:off x="4052850" y="5534145"/>
            <a:ext cx="2728183" cy="307777"/>
          </a:xfrm>
          <a:prstGeom prst="rect">
            <a:avLst/>
          </a:prstGeom>
          <a:noFill/>
        </p:spPr>
        <p:txBody>
          <a:bodyPr wrap="none" rtlCol="0">
            <a:spAutoFit/>
          </a:bodyPr>
          <a:lstStyle/>
          <a:p>
            <a:r>
              <a:rPr lang="en-US" sz="1400"/>
              <a:t>Now we propose ansatz for </a:t>
            </a:r>
            <a:r>
              <a:rPr lang="el-GR" sz="1400"/>
              <a:t>μ</a:t>
            </a:r>
            <a:r>
              <a:rPr lang="en-US" sz="1400"/>
              <a:t>(r,v):</a:t>
            </a:r>
          </a:p>
        </p:txBody>
      </p:sp>
      <p:graphicFrame>
        <p:nvGraphicFramePr>
          <p:cNvPr id="37" name="Object 36">
            <a:extLst>
              <a:ext uri="{FF2B5EF4-FFF2-40B4-BE49-F238E27FC236}">
                <a16:creationId xmlns:a16="http://schemas.microsoft.com/office/drawing/2014/main" id="{D9455876-7961-4144-816B-57B5E0E985F9}"/>
              </a:ext>
            </a:extLst>
          </p:cNvPr>
          <p:cNvGraphicFramePr>
            <a:graphicFrameLocks noChangeAspect="1"/>
          </p:cNvGraphicFramePr>
          <p:nvPr>
            <p:extLst>
              <p:ext uri="{D42A27DB-BD31-4B8C-83A1-F6EECF244321}">
                <p14:modId xmlns:p14="http://schemas.microsoft.com/office/powerpoint/2010/main" val="1433111825"/>
              </p:ext>
            </p:extLst>
          </p:nvPr>
        </p:nvGraphicFramePr>
        <p:xfrm>
          <a:off x="8843470" y="5045418"/>
          <a:ext cx="1527175" cy="1358900"/>
        </p:xfrm>
        <a:graphic>
          <a:graphicData uri="http://schemas.openxmlformats.org/presentationml/2006/ole">
            <mc:AlternateContent xmlns:mc="http://schemas.openxmlformats.org/markup-compatibility/2006">
              <mc:Choice xmlns:v="urn:schemas-microsoft-com:vml" Requires="v">
                <p:oleObj name="Equation" r:id="rId22" imgW="1168200" imgH="1054080" progId="Equation.DSMT4">
                  <p:embed/>
                </p:oleObj>
              </mc:Choice>
              <mc:Fallback>
                <p:oleObj name="Equation" r:id="rId22" imgW="1168200" imgH="1054080" progId="Equation.DSMT4">
                  <p:embed/>
                  <p:pic>
                    <p:nvPicPr>
                      <p:cNvPr id="23" name="Object 22">
                        <a:extLst>
                          <a:ext uri="{FF2B5EF4-FFF2-40B4-BE49-F238E27FC236}">
                            <a16:creationId xmlns:a16="http://schemas.microsoft.com/office/drawing/2014/main" id="{8383847D-D1F7-416C-95E8-F96D58B11061}"/>
                          </a:ext>
                        </a:extLst>
                      </p:cNvPr>
                      <p:cNvPicPr>
                        <a:picLocks noChangeAspect="1" noChangeArrowheads="1"/>
                      </p:cNvPicPr>
                      <p:nvPr/>
                    </p:nvPicPr>
                    <p:blipFill>
                      <a:blip r:embed="rId23"/>
                      <a:srcRect/>
                      <a:stretch>
                        <a:fillRect/>
                      </a:stretch>
                    </p:blipFill>
                    <p:spPr bwMode="auto">
                      <a:xfrm>
                        <a:off x="8843470" y="5045418"/>
                        <a:ext cx="1527175" cy="1358900"/>
                      </a:xfrm>
                      <a:prstGeom prst="rect">
                        <a:avLst/>
                      </a:prstGeom>
                      <a:noFill/>
                    </p:spPr>
                  </p:pic>
                </p:oleObj>
              </mc:Fallback>
            </mc:AlternateContent>
          </a:graphicData>
        </a:graphic>
      </p:graphicFrame>
      <p:sp>
        <p:nvSpPr>
          <p:cNvPr id="38" name="TextBox 37">
            <a:extLst>
              <a:ext uri="{FF2B5EF4-FFF2-40B4-BE49-F238E27FC236}">
                <a16:creationId xmlns:a16="http://schemas.microsoft.com/office/drawing/2014/main" id="{9D052B97-DFB1-470A-AD37-A8FB2664FC19}"/>
              </a:ext>
            </a:extLst>
          </p:cNvPr>
          <p:cNvSpPr txBox="1"/>
          <p:nvPr/>
        </p:nvSpPr>
        <p:spPr>
          <a:xfrm>
            <a:off x="8745875" y="3774287"/>
            <a:ext cx="3249540" cy="1169551"/>
          </a:xfrm>
          <a:prstGeom prst="rect">
            <a:avLst/>
          </a:prstGeom>
          <a:noFill/>
        </p:spPr>
        <p:txBody>
          <a:bodyPr wrap="square" rtlCol="0">
            <a:spAutoFit/>
          </a:bodyPr>
          <a:lstStyle/>
          <a:p>
            <a:r>
              <a:rPr lang="en-US" sz="1400"/>
              <a:t>Plugging our proposed </a:t>
            </a:r>
            <a:r>
              <a:rPr lang="el-GR" sz="1400"/>
              <a:t>μ</a:t>
            </a:r>
            <a:r>
              <a:rPr lang="en-US" sz="1400"/>
              <a:t> into our self-consistency condition on the left gives us requirements for L</a:t>
            </a:r>
            <a:r>
              <a:rPr lang="en-US" sz="1400" baseline="-25000"/>
              <a:t>11</a:t>
            </a:r>
            <a:r>
              <a:rPr lang="en-US" sz="1400"/>
              <a:t> and L</a:t>
            </a:r>
            <a:r>
              <a:rPr lang="en-US" sz="1400" baseline="-25000"/>
              <a:t>12</a:t>
            </a:r>
            <a:r>
              <a:rPr lang="en-US" sz="1400"/>
              <a:t> (L</a:t>
            </a:r>
            <a:r>
              <a:rPr lang="en-US" sz="1400" baseline="-25000"/>
              <a:t>22</a:t>
            </a:r>
            <a:r>
              <a:rPr lang="en-US" sz="1400"/>
              <a:t> is chosen for convenience later to match up with diffusion constant).</a:t>
            </a:r>
          </a:p>
        </p:txBody>
      </p:sp>
      <mc:AlternateContent xmlns:mc="http://schemas.openxmlformats.org/markup-compatibility/2006" xmlns:p14="http://schemas.microsoft.com/office/powerpoint/2010/main">
        <mc:Choice Requires="p14">
          <p:contentPart p14:bwMode="auto" r:id="rId24">
            <p14:nvContentPartPr>
              <p14:cNvPr id="39" name="Ink 38">
                <a:extLst>
                  <a:ext uri="{FF2B5EF4-FFF2-40B4-BE49-F238E27FC236}">
                    <a16:creationId xmlns:a16="http://schemas.microsoft.com/office/drawing/2014/main" id="{E80BE5FE-86FD-4A87-BD6C-778CDB729A72}"/>
                  </a:ext>
                </a:extLst>
              </p14:cNvPr>
              <p14:cNvContentPartPr/>
              <p14:nvPr/>
            </p14:nvContentPartPr>
            <p14:xfrm>
              <a:off x="8023558" y="4824999"/>
              <a:ext cx="274680" cy="1500480"/>
            </p14:xfrm>
          </p:contentPart>
        </mc:Choice>
        <mc:Fallback xmlns="">
          <p:pic>
            <p:nvPicPr>
              <p:cNvPr id="39" name="Ink 38">
                <a:extLst>
                  <a:ext uri="{FF2B5EF4-FFF2-40B4-BE49-F238E27FC236}">
                    <a16:creationId xmlns:a16="http://schemas.microsoft.com/office/drawing/2014/main" id="{E80BE5FE-86FD-4A87-BD6C-778CDB729A72}"/>
                  </a:ext>
                </a:extLst>
              </p:cNvPr>
              <p:cNvPicPr/>
              <p:nvPr/>
            </p:nvPicPr>
            <p:blipFill>
              <a:blip r:embed="rId25"/>
              <a:stretch>
                <a:fillRect/>
              </a:stretch>
            </p:blipFill>
            <p:spPr>
              <a:xfrm>
                <a:off x="8014558" y="4816359"/>
                <a:ext cx="292320" cy="1518120"/>
              </a:xfrm>
              <a:prstGeom prst="rect">
                <a:avLst/>
              </a:prstGeom>
            </p:spPr>
          </p:pic>
        </mc:Fallback>
      </mc:AlternateContent>
    </p:spTree>
    <p:extLst>
      <p:ext uri="{BB962C8B-B14F-4D97-AF65-F5344CB8AC3E}">
        <p14:creationId xmlns:p14="http://schemas.microsoft.com/office/powerpoint/2010/main" val="75429285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E26E527-3C75-4A11-8CE3-562BB8334764}"/>
              </a:ext>
            </a:extLst>
          </p:cNvPr>
          <p:cNvSpPr/>
          <p:nvPr/>
        </p:nvSpPr>
        <p:spPr>
          <a:xfrm>
            <a:off x="181377" y="900262"/>
            <a:ext cx="4370303" cy="307777"/>
          </a:xfrm>
          <a:prstGeom prst="rect">
            <a:avLst/>
          </a:prstGeom>
        </p:spPr>
        <p:txBody>
          <a:bodyPr wrap="square">
            <a:spAutoFit/>
          </a:bodyPr>
          <a:lstStyle/>
          <a:p>
            <a:r>
              <a:rPr lang="en-US" sz="1400"/>
              <a:t>Plugging these coefficients back into our j’s, we have:</a:t>
            </a:r>
          </a:p>
        </p:txBody>
      </p:sp>
      <p:sp>
        <p:nvSpPr>
          <p:cNvPr id="34" name="Title 1">
            <a:extLst>
              <a:ext uri="{FF2B5EF4-FFF2-40B4-BE49-F238E27FC236}">
                <a16:creationId xmlns:a16="http://schemas.microsoft.com/office/drawing/2014/main" id="{A328E31C-C163-4815-BA2F-F1B9AF73AF46}"/>
              </a:ext>
            </a:extLst>
          </p:cNvPr>
          <p:cNvSpPr txBox="1">
            <a:spLocks/>
          </p:cNvSpPr>
          <p:nvPr/>
        </p:nvSpPr>
        <p:spPr>
          <a:xfrm>
            <a:off x="3346515" y="97254"/>
            <a:ext cx="5854046" cy="527326"/>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b="1" u="sng">
                <a:latin typeface="+mn-lt"/>
              </a:rPr>
              <a:t>Brownian Motion</a:t>
            </a:r>
          </a:p>
        </p:txBody>
      </p:sp>
      <p:sp>
        <p:nvSpPr>
          <p:cNvPr id="21" name="TextBox 20">
            <a:extLst>
              <a:ext uri="{FF2B5EF4-FFF2-40B4-BE49-F238E27FC236}">
                <a16:creationId xmlns:a16="http://schemas.microsoft.com/office/drawing/2014/main" id="{0C895F41-576F-4D5D-AED2-2B229E9626C8}"/>
              </a:ext>
            </a:extLst>
          </p:cNvPr>
          <p:cNvSpPr txBox="1"/>
          <p:nvPr/>
        </p:nvSpPr>
        <p:spPr>
          <a:xfrm>
            <a:off x="181377" y="2615593"/>
            <a:ext cx="8960830" cy="523220"/>
          </a:xfrm>
          <a:prstGeom prst="rect">
            <a:avLst/>
          </a:prstGeom>
          <a:noFill/>
        </p:spPr>
        <p:txBody>
          <a:bodyPr wrap="square">
            <a:spAutoFit/>
          </a:bodyPr>
          <a:lstStyle/>
          <a:p>
            <a:r>
              <a:rPr lang="en-US" sz="1400"/>
              <a:t>Putting these j’s into the density balance equation, we get the Fokker-Plank equation for the distribution function, same as we’ll find when we bring Statistical Mechanics to bear.  </a:t>
            </a:r>
          </a:p>
        </p:txBody>
      </p:sp>
      <p:graphicFrame>
        <p:nvGraphicFramePr>
          <p:cNvPr id="3" name="Object 2">
            <a:extLst>
              <a:ext uri="{FF2B5EF4-FFF2-40B4-BE49-F238E27FC236}">
                <a16:creationId xmlns:a16="http://schemas.microsoft.com/office/drawing/2014/main" id="{34658780-D80F-4E11-92FA-F7762831F376}"/>
              </a:ext>
            </a:extLst>
          </p:cNvPr>
          <p:cNvGraphicFramePr>
            <a:graphicFrameLocks noChangeAspect="1"/>
          </p:cNvGraphicFramePr>
          <p:nvPr>
            <p:extLst>
              <p:ext uri="{D42A27DB-BD31-4B8C-83A1-F6EECF244321}">
                <p14:modId xmlns:p14="http://schemas.microsoft.com/office/powerpoint/2010/main" val="363891634"/>
              </p:ext>
            </p:extLst>
          </p:nvPr>
        </p:nvGraphicFramePr>
        <p:xfrm>
          <a:off x="282428" y="1310615"/>
          <a:ext cx="2763690" cy="1092186"/>
        </p:xfrm>
        <a:graphic>
          <a:graphicData uri="http://schemas.openxmlformats.org/presentationml/2006/ole">
            <mc:AlternateContent xmlns:mc="http://schemas.openxmlformats.org/markup-compatibility/2006">
              <mc:Choice xmlns:v="urn:schemas-microsoft-com:vml" Requires="v">
                <p:oleObj name="Equation" r:id="rId3" imgW="2044440" imgH="812520" progId="Equation.DSMT4">
                  <p:embed/>
                </p:oleObj>
              </mc:Choice>
              <mc:Fallback>
                <p:oleObj name="Equation" r:id="rId3" imgW="2044440" imgH="812520" progId="Equation.DSMT4">
                  <p:embed/>
                  <p:pic>
                    <p:nvPicPr>
                      <p:cNvPr id="0" name="Object 1"/>
                      <p:cNvPicPr>
                        <a:picLocks noChangeAspect="1" noChangeArrowheads="1"/>
                      </p:cNvPicPr>
                      <p:nvPr/>
                    </p:nvPicPr>
                    <p:blipFill>
                      <a:blip r:embed="rId4"/>
                      <a:srcRect/>
                      <a:stretch>
                        <a:fillRect/>
                      </a:stretch>
                    </p:blipFill>
                    <p:spPr bwMode="auto">
                      <a:xfrm>
                        <a:off x="282428" y="1310615"/>
                        <a:ext cx="2763690" cy="1092186"/>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2CAACF2E-90D5-4808-9D48-A13A4946791F}"/>
              </a:ext>
            </a:extLst>
          </p:cNvPr>
          <p:cNvGraphicFramePr>
            <a:graphicFrameLocks noChangeAspect="1"/>
          </p:cNvGraphicFramePr>
          <p:nvPr>
            <p:extLst>
              <p:ext uri="{D42A27DB-BD31-4B8C-83A1-F6EECF244321}">
                <p14:modId xmlns:p14="http://schemas.microsoft.com/office/powerpoint/2010/main" val="4236349990"/>
              </p:ext>
            </p:extLst>
          </p:nvPr>
        </p:nvGraphicFramePr>
        <p:xfrm>
          <a:off x="282428" y="3362960"/>
          <a:ext cx="4987925" cy="595312"/>
        </p:xfrm>
        <a:graphic>
          <a:graphicData uri="http://schemas.openxmlformats.org/presentationml/2006/ole">
            <mc:AlternateContent xmlns:mc="http://schemas.openxmlformats.org/markup-compatibility/2006">
              <mc:Choice xmlns:v="urn:schemas-microsoft-com:vml" Requires="v">
                <p:oleObj name="Equation" r:id="rId5" imgW="3822480" imgH="457200" progId="Equation.DSMT4">
                  <p:embed/>
                </p:oleObj>
              </mc:Choice>
              <mc:Fallback>
                <p:oleObj name="Equation" r:id="rId5" imgW="3822480" imgH="457200" progId="Equation.DSMT4">
                  <p:embed/>
                  <p:pic>
                    <p:nvPicPr>
                      <p:cNvPr id="0" name="Object 3"/>
                      <p:cNvPicPr>
                        <a:picLocks noChangeAspect="1" noChangeArrowheads="1"/>
                      </p:cNvPicPr>
                      <p:nvPr/>
                    </p:nvPicPr>
                    <p:blipFill>
                      <a:blip r:embed="rId6"/>
                      <a:srcRect/>
                      <a:stretch>
                        <a:fillRect/>
                      </a:stretch>
                    </p:blipFill>
                    <p:spPr bwMode="auto">
                      <a:xfrm>
                        <a:off x="282428" y="3362960"/>
                        <a:ext cx="4987925" cy="595312"/>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EE646CC0-7D10-4CBF-9ED3-E054C9E56516}"/>
              </a:ext>
            </a:extLst>
          </p:cNvPr>
          <p:cNvSpPr txBox="1"/>
          <p:nvPr/>
        </p:nvSpPr>
        <p:spPr>
          <a:xfrm>
            <a:off x="181377" y="4284757"/>
            <a:ext cx="11385312" cy="738664"/>
          </a:xfrm>
          <a:prstGeom prst="rect">
            <a:avLst/>
          </a:prstGeom>
          <a:noFill/>
        </p:spPr>
        <p:txBody>
          <a:bodyPr wrap="square">
            <a:spAutoFit/>
          </a:bodyPr>
          <a:lstStyle/>
          <a:p>
            <a:r>
              <a:rPr lang="en-US" sz="1400"/>
              <a:t>If we integrate this equation w/r to v, then we’ll get an equation for the density proper, which is equivalent to what we’d get if we apply the Langevin statistical model to this phenomenon.  If we take a short cut and presume the distribution has equilibrated in velocity space already, namely that j</a:t>
            </a:r>
            <a:r>
              <a:rPr lang="en-US" sz="1400" baseline="30000"/>
              <a:t>v </a:t>
            </a:r>
            <a:r>
              <a:rPr lang="en-US" sz="1400"/>
              <a:t> = 0, then this equation reduces to:</a:t>
            </a:r>
          </a:p>
        </p:txBody>
      </p:sp>
      <p:graphicFrame>
        <p:nvGraphicFramePr>
          <p:cNvPr id="10" name="Object 9">
            <a:extLst>
              <a:ext uri="{FF2B5EF4-FFF2-40B4-BE49-F238E27FC236}">
                <a16:creationId xmlns:a16="http://schemas.microsoft.com/office/drawing/2014/main" id="{5406DF2E-2ADD-449D-AB52-B9F1955405EB}"/>
              </a:ext>
            </a:extLst>
          </p:cNvPr>
          <p:cNvGraphicFramePr>
            <a:graphicFrameLocks noChangeAspect="1"/>
          </p:cNvGraphicFramePr>
          <p:nvPr>
            <p:extLst>
              <p:ext uri="{D42A27DB-BD31-4B8C-83A1-F6EECF244321}">
                <p14:modId xmlns:p14="http://schemas.microsoft.com/office/powerpoint/2010/main" val="848827194"/>
              </p:ext>
            </p:extLst>
          </p:nvPr>
        </p:nvGraphicFramePr>
        <p:xfrm>
          <a:off x="282428" y="5166359"/>
          <a:ext cx="3064087" cy="493202"/>
        </p:xfrm>
        <a:graphic>
          <a:graphicData uri="http://schemas.openxmlformats.org/presentationml/2006/ole">
            <mc:AlternateContent xmlns:mc="http://schemas.openxmlformats.org/markup-compatibility/2006">
              <mc:Choice xmlns:v="urn:schemas-microsoft-com:vml" Requires="v">
                <p:oleObj name="Equation" r:id="rId7" imgW="2425680" imgH="393480" progId="Equation.DSMT4">
                  <p:embed/>
                </p:oleObj>
              </mc:Choice>
              <mc:Fallback>
                <p:oleObj name="Equation" r:id="rId7" imgW="2425680" imgH="393480" progId="Equation.DSMT4">
                  <p:embed/>
                  <p:pic>
                    <p:nvPicPr>
                      <p:cNvPr id="0" name="Object 5"/>
                      <p:cNvPicPr>
                        <a:picLocks noChangeAspect="1" noChangeArrowheads="1"/>
                      </p:cNvPicPr>
                      <p:nvPr/>
                    </p:nvPicPr>
                    <p:blipFill>
                      <a:blip r:embed="rId8"/>
                      <a:srcRect/>
                      <a:stretch>
                        <a:fillRect/>
                      </a:stretch>
                    </p:blipFill>
                    <p:spPr bwMode="auto">
                      <a:xfrm>
                        <a:off x="282428" y="5166359"/>
                        <a:ext cx="3064087" cy="493202"/>
                      </a:xfrm>
                      <a:prstGeom prst="rect">
                        <a:avLst/>
                      </a:prstGeom>
                      <a:solidFill>
                        <a:srgbClr val="CCFFCC"/>
                      </a:solidFill>
                    </p:spPr>
                  </p:pic>
                </p:oleObj>
              </mc:Fallback>
            </mc:AlternateContent>
          </a:graphicData>
        </a:graphic>
      </p:graphicFrame>
      <p:sp>
        <p:nvSpPr>
          <p:cNvPr id="29" name="TextBox 28">
            <a:extLst>
              <a:ext uri="{FF2B5EF4-FFF2-40B4-BE49-F238E27FC236}">
                <a16:creationId xmlns:a16="http://schemas.microsoft.com/office/drawing/2014/main" id="{F432B9BA-89E7-4482-B8E6-338B9227D464}"/>
              </a:ext>
            </a:extLst>
          </p:cNvPr>
          <p:cNvSpPr txBox="1"/>
          <p:nvPr/>
        </p:nvSpPr>
        <p:spPr>
          <a:xfrm>
            <a:off x="181377" y="5907755"/>
            <a:ext cx="8960830" cy="523220"/>
          </a:xfrm>
          <a:prstGeom prst="rect">
            <a:avLst/>
          </a:prstGeom>
          <a:noFill/>
        </p:spPr>
        <p:txBody>
          <a:bodyPr wrap="square">
            <a:spAutoFit/>
          </a:bodyPr>
          <a:lstStyle/>
          <a:p>
            <a:r>
              <a:rPr lang="en-US" sz="1400"/>
              <a:t>Which is our familiar diffusion equation of course.  This equation is the equivalent to the Einstein model of Brownian motion in Stat Mech.</a:t>
            </a:r>
          </a:p>
        </p:txBody>
      </p:sp>
    </p:spTree>
    <p:extLst>
      <p:ext uri="{BB962C8B-B14F-4D97-AF65-F5344CB8AC3E}">
        <p14:creationId xmlns:p14="http://schemas.microsoft.com/office/powerpoint/2010/main" val="3602620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3098034" y="58136"/>
            <a:ext cx="5854046" cy="6781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Equilibrium Systems</a:t>
            </a:r>
            <a:endParaRPr lang="en-US" sz="4800" b="1" u="sng">
              <a:latin typeface="+mn-lt"/>
            </a:endParaRPr>
          </a:p>
        </p:txBody>
      </p:sp>
      <p:sp>
        <p:nvSpPr>
          <p:cNvPr id="43" name="TextBox 42">
            <a:extLst>
              <a:ext uri="{FF2B5EF4-FFF2-40B4-BE49-F238E27FC236}">
                <a16:creationId xmlns:a16="http://schemas.microsoft.com/office/drawing/2014/main" id="{E83B3DA2-67E3-46B5-B267-2F8A51063740}"/>
              </a:ext>
            </a:extLst>
          </p:cNvPr>
          <p:cNvSpPr txBox="1"/>
          <p:nvPr/>
        </p:nvSpPr>
        <p:spPr>
          <a:xfrm>
            <a:off x="294719" y="888140"/>
            <a:ext cx="11460676" cy="738664"/>
          </a:xfrm>
          <a:prstGeom prst="rect">
            <a:avLst/>
          </a:prstGeom>
          <a:noFill/>
        </p:spPr>
        <p:txBody>
          <a:bodyPr wrap="square" rtlCol="0">
            <a:spAutoFit/>
          </a:bodyPr>
          <a:lstStyle/>
          <a:p>
            <a:r>
              <a:rPr lang="en-US" sz="1400"/>
              <a:t>When in equilibrium, entropy is maximized.  And we’d like to explore how we may calculate S in terms of the relevant parameters.  These parameters are basically all the other quanties we wrote balance equations for:  E = energy, X</a:t>
            </a:r>
            <a:r>
              <a:rPr lang="en-US" sz="1400" baseline="-25000"/>
              <a:t>j</a:t>
            </a:r>
            <a:r>
              <a:rPr lang="en-US" sz="1400"/>
              <a:t> = translational, angular momentum, volume; N</a:t>
            </a:r>
            <a:r>
              <a:rPr lang="en-US" sz="1400" baseline="-25000"/>
              <a:t>k</a:t>
            </a:r>
            <a:r>
              <a:rPr lang="en-US" sz="1400"/>
              <a:t> = particle numbers (or initial #’s, if chemical reactions present), </a:t>
            </a:r>
            <a:r>
              <a:rPr lang="el-GR" sz="1400"/>
              <a:t>ψ</a:t>
            </a:r>
            <a:r>
              <a:rPr lang="en-US" sz="1400"/>
              <a:t> = external fields.  </a:t>
            </a:r>
          </a:p>
        </p:txBody>
      </p:sp>
      <p:graphicFrame>
        <p:nvGraphicFramePr>
          <p:cNvPr id="4" name="Object 3">
            <a:extLst>
              <a:ext uri="{FF2B5EF4-FFF2-40B4-BE49-F238E27FC236}">
                <a16:creationId xmlns:a16="http://schemas.microsoft.com/office/drawing/2014/main" id="{7A99D77F-A783-4A6F-8C2B-69209F6EF855}"/>
              </a:ext>
            </a:extLst>
          </p:cNvPr>
          <p:cNvGraphicFramePr>
            <a:graphicFrameLocks noChangeAspect="1"/>
          </p:cNvGraphicFramePr>
          <p:nvPr>
            <p:extLst>
              <p:ext uri="{D42A27DB-BD31-4B8C-83A1-F6EECF244321}">
                <p14:modId xmlns:p14="http://schemas.microsoft.com/office/powerpoint/2010/main" val="2390095705"/>
              </p:ext>
            </p:extLst>
          </p:nvPr>
        </p:nvGraphicFramePr>
        <p:xfrm>
          <a:off x="348789" y="1744719"/>
          <a:ext cx="6550444" cy="339364"/>
        </p:xfrm>
        <a:graphic>
          <a:graphicData uri="http://schemas.openxmlformats.org/presentationml/2006/ole">
            <mc:AlternateContent xmlns:mc="http://schemas.openxmlformats.org/markup-compatibility/2006">
              <mc:Choice xmlns:v="urn:schemas-microsoft-com:vml" Requires="v">
                <p:oleObj name="Equation" r:id="rId3" imgW="4648200" imgH="241300" progId="Equation.DSMT4">
                  <p:embed/>
                </p:oleObj>
              </mc:Choice>
              <mc:Fallback>
                <p:oleObj name="Equation" r:id="rId3" imgW="4648200" imgH="241300" progId="Equation.DSMT4">
                  <p:embed/>
                  <p:pic>
                    <p:nvPicPr>
                      <p:cNvPr id="4" name="Object 3">
                        <a:extLst>
                          <a:ext uri="{FF2B5EF4-FFF2-40B4-BE49-F238E27FC236}">
                            <a16:creationId xmlns:a16="http://schemas.microsoft.com/office/drawing/2014/main" id="{7A99D77F-A783-4A6F-8C2B-69209F6EF8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789" y="1744719"/>
                        <a:ext cx="6550444" cy="339364"/>
                      </a:xfrm>
                      <a:prstGeom prst="rect">
                        <a:avLst/>
                      </a:prstGeom>
                      <a:solidFill>
                        <a:srgbClr val="CCFFCC"/>
                      </a:solidFill>
                    </p:spPr>
                  </p:pic>
                </p:oleObj>
              </mc:Fallback>
            </mc:AlternateContent>
          </a:graphicData>
        </a:graphic>
      </p:graphicFrame>
      <p:sp>
        <p:nvSpPr>
          <p:cNvPr id="23" name="TextBox 22">
            <a:extLst>
              <a:ext uri="{FF2B5EF4-FFF2-40B4-BE49-F238E27FC236}">
                <a16:creationId xmlns:a16="http://schemas.microsoft.com/office/drawing/2014/main" id="{26B2059D-2C56-405E-A16E-01119753E9B0}"/>
              </a:ext>
            </a:extLst>
          </p:cNvPr>
          <p:cNvSpPr txBox="1"/>
          <p:nvPr/>
        </p:nvSpPr>
        <p:spPr>
          <a:xfrm>
            <a:off x="294719" y="2252308"/>
            <a:ext cx="11460676" cy="1169551"/>
          </a:xfrm>
          <a:prstGeom prst="rect">
            <a:avLst/>
          </a:prstGeom>
          <a:noFill/>
        </p:spPr>
        <p:txBody>
          <a:bodyPr wrap="square" rtlCol="0">
            <a:spAutoFit/>
          </a:bodyPr>
          <a:lstStyle/>
          <a:p>
            <a:r>
              <a:rPr lang="en-US" sz="1400"/>
              <a:t>There is a subtle-ish ambiguity here.  So normally we’d associate E with the ‘internal’ energy.  If we have a constant field, then we can incorporate a field potential energy into the internal energy.  If we have changing the field, then we can’t really consider it a potential energy at all.  So it makes one wonder what E is, and how it’s changing with the field?  Well, E is basically the value of the Hamiltonian of the substance in the external field (which for constant field would be the same as the energy).  For instance, if we immerse our object in a free electric, magnetic, and gravitational field (possibly non-uniform), then we’d have:</a:t>
            </a:r>
          </a:p>
        </p:txBody>
      </p:sp>
      <p:graphicFrame>
        <p:nvGraphicFramePr>
          <p:cNvPr id="7" name="Object 6">
            <a:extLst>
              <a:ext uri="{FF2B5EF4-FFF2-40B4-BE49-F238E27FC236}">
                <a16:creationId xmlns:a16="http://schemas.microsoft.com/office/drawing/2014/main" id="{A85C009D-EA38-4FC4-B0D6-7461A6A07C48}"/>
              </a:ext>
            </a:extLst>
          </p:cNvPr>
          <p:cNvGraphicFramePr>
            <a:graphicFrameLocks noChangeAspect="1"/>
          </p:cNvGraphicFramePr>
          <p:nvPr>
            <p:extLst>
              <p:ext uri="{D42A27DB-BD31-4B8C-83A1-F6EECF244321}">
                <p14:modId xmlns:p14="http://schemas.microsoft.com/office/powerpoint/2010/main" val="1661352130"/>
              </p:ext>
            </p:extLst>
          </p:nvPr>
        </p:nvGraphicFramePr>
        <p:xfrm>
          <a:off x="357188" y="3587750"/>
          <a:ext cx="3422650" cy="346075"/>
        </p:xfrm>
        <a:graphic>
          <a:graphicData uri="http://schemas.openxmlformats.org/presentationml/2006/ole">
            <mc:AlternateContent xmlns:mc="http://schemas.openxmlformats.org/markup-compatibility/2006">
              <mc:Choice xmlns:v="urn:schemas-microsoft-com:vml" Requires="v">
                <p:oleObj name="Equation" r:id="rId5" imgW="2717640" imgH="279360" progId="Equation.DSMT4">
                  <p:embed/>
                </p:oleObj>
              </mc:Choice>
              <mc:Fallback>
                <p:oleObj name="Equation" r:id="rId5" imgW="2717640" imgH="279360" progId="Equation.DSMT4">
                  <p:embed/>
                  <p:pic>
                    <p:nvPicPr>
                      <p:cNvPr id="0" name="Object 1"/>
                      <p:cNvPicPr>
                        <a:picLocks noChangeAspect="1" noChangeArrowheads="1"/>
                      </p:cNvPicPr>
                      <p:nvPr/>
                    </p:nvPicPr>
                    <p:blipFill>
                      <a:blip r:embed="rId6"/>
                      <a:srcRect/>
                      <a:stretch>
                        <a:fillRect/>
                      </a:stretch>
                    </p:blipFill>
                    <p:spPr bwMode="auto">
                      <a:xfrm>
                        <a:off x="357188" y="3587750"/>
                        <a:ext cx="3422650" cy="3460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25D8C7CB-7EEE-4560-8204-3960E2AC8593}"/>
                  </a:ext>
                </a:extLst>
              </p14:cNvPr>
              <p14:cNvContentPartPr/>
              <p14:nvPr/>
            </p14:nvContentPartPr>
            <p14:xfrm>
              <a:off x="4068962" y="3581445"/>
              <a:ext cx="2027037" cy="204308"/>
            </p14:xfrm>
          </p:contentPart>
        </mc:Choice>
        <mc:Fallback xmlns="">
          <p:pic>
            <p:nvPicPr>
              <p:cNvPr id="8" name="Ink 7">
                <a:extLst>
                  <a:ext uri="{FF2B5EF4-FFF2-40B4-BE49-F238E27FC236}">
                    <a16:creationId xmlns:a16="http://schemas.microsoft.com/office/drawing/2014/main" id="{25D8C7CB-7EEE-4560-8204-3960E2AC8593}"/>
                  </a:ext>
                </a:extLst>
              </p:cNvPr>
              <p:cNvPicPr/>
              <p:nvPr/>
            </p:nvPicPr>
            <p:blipFill>
              <a:blip r:embed="rId9"/>
              <a:stretch>
                <a:fillRect/>
              </a:stretch>
            </p:blipFill>
            <p:spPr>
              <a:xfrm>
                <a:off x="4064641" y="3577121"/>
                <a:ext cx="2035678" cy="212956"/>
              </a:xfrm>
              <a:prstGeom prst="rect">
                <a:avLst/>
              </a:prstGeom>
            </p:spPr>
          </p:pic>
        </mc:Fallback>
      </mc:AlternateContent>
      <p:sp>
        <p:nvSpPr>
          <p:cNvPr id="9" name="TextBox 8">
            <a:extLst>
              <a:ext uri="{FF2B5EF4-FFF2-40B4-BE49-F238E27FC236}">
                <a16:creationId xmlns:a16="http://schemas.microsoft.com/office/drawing/2014/main" id="{9BFBFE84-FD20-46FA-8A62-035AF0A39A91}"/>
              </a:ext>
            </a:extLst>
          </p:cNvPr>
          <p:cNvSpPr txBox="1"/>
          <p:nvPr/>
        </p:nvSpPr>
        <p:spPr>
          <a:xfrm flipH="1">
            <a:off x="6857918" y="3416453"/>
            <a:ext cx="5121460" cy="738664"/>
          </a:xfrm>
          <a:prstGeom prst="rect">
            <a:avLst/>
          </a:prstGeom>
          <a:noFill/>
        </p:spPr>
        <p:txBody>
          <a:bodyPr wrap="square" rtlCol="0">
            <a:spAutoFit/>
          </a:bodyPr>
          <a:lstStyle/>
          <a:p>
            <a:r>
              <a:rPr lang="en-US" sz="1400"/>
              <a:t>(the magnetic field goes into E</a:t>
            </a:r>
            <a:r>
              <a:rPr lang="en-US" sz="1400" baseline="-25000"/>
              <a:t>int</a:t>
            </a:r>
            <a:r>
              <a:rPr lang="en-US" sz="1400"/>
              <a:t> as part of ‘kinetic energy’ via canonical transformation p </a:t>
            </a:r>
            <a:r>
              <a:rPr lang="en-US" sz="1400">
                <a:sym typeface="Wingdings" panose="05000000000000000000" pitchFamily="2" charset="2"/>
              </a:rPr>
              <a:t> p - eA, and addition of g</a:t>
            </a:r>
            <a:r>
              <a:rPr lang="el-GR" sz="1400">
                <a:sym typeface="Wingdings" panose="05000000000000000000" pitchFamily="2" charset="2"/>
              </a:rPr>
              <a:t>γ</a:t>
            </a:r>
            <a:r>
              <a:rPr lang="en-US" sz="1400">
                <a:sym typeface="Wingdings" panose="05000000000000000000" pitchFamily="2" charset="2"/>
              </a:rPr>
              <a:t>S·B).  See arguments about why it’s not to be considered a ‘potential energy’.  </a:t>
            </a:r>
            <a:endParaRPr lang="en-US" sz="1400"/>
          </a:p>
        </p:txBody>
      </p:sp>
      <p:graphicFrame>
        <p:nvGraphicFramePr>
          <p:cNvPr id="22" name="Object 21">
            <a:extLst>
              <a:ext uri="{FF2B5EF4-FFF2-40B4-BE49-F238E27FC236}">
                <a16:creationId xmlns:a16="http://schemas.microsoft.com/office/drawing/2014/main" id="{C5F8C1F2-DFF5-4ACC-9790-9A77FFDC1BED}"/>
              </a:ext>
            </a:extLst>
          </p:cNvPr>
          <p:cNvGraphicFramePr>
            <a:graphicFrameLocks noChangeAspect="1"/>
          </p:cNvGraphicFramePr>
          <p:nvPr>
            <p:extLst>
              <p:ext uri="{D42A27DB-BD31-4B8C-83A1-F6EECF244321}">
                <p14:modId xmlns:p14="http://schemas.microsoft.com/office/powerpoint/2010/main" val="2266768266"/>
              </p:ext>
            </p:extLst>
          </p:nvPr>
        </p:nvGraphicFramePr>
        <p:xfrm>
          <a:off x="6960972" y="4210683"/>
          <a:ext cx="4023943" cy="991797"/>
        </p:xfrm>
        <a:graphic>
          <a:graphicData uri="http://schemas.openxmlformats.org/presentationml/2006/ole">
            <mc:AlternateContent xmlns:mc="http://schemas.openxmlformats.org/markup-compatibility/2006">
              <mc:Choice xmlns:v="urn:schemas-microsoft-com:vml" Requires="v">
                <p:oleObj name="Equation" r:id="rId10" imgW="3746160" imgH="914400" progId="Equation.DSMT4">
                  <p:embed/>
                </p:oleObj>
              </mc:Choice>
              <mc:Fallback>
                <p:oleObj name="Equation" r:id="rId10" imgW="3746160" imgH="914400" progId="Equation.DSMT4">
                  <p:embed/>
                  <p:pic>
                    <p:nvPicPr>
                      <p:cNvPr id="7" name="Object 6">
                        <a:extLst>
                          <a:ext uri="{FF2B5EF4-FFF2-40B4-BE49-F238E27FC236}">
                            <a16:creationId xmlns:a16="http://schemas.microsoft.com/office/drawing/2014/main" id="{FFA26893-6C57-42ED-96A1-A34E6C81D5E1}"/>
                          </a:ext>
                        </a:extLst>
                      </p:cNvPr>
                      <p:cNvPicPr>
                        <a:picLocks noChangeAspect="1" noChangeArrowheads="1"/>
                      </p:cNvPicPr>
                      <p:nvPr/>
                    </p:nvPicPr>
                    <p:blipFill>
                      <a:blip r:embed="rId11"/>
                      <a:srcRect/>
                      <a:stretch>
                        <a:fillRect/>
                      </a:stretch>
                    </p:blipFill>
                    <p:spPr bwMode="auto">
                      <a:xfrm>
                        <a:off x="6960972" y="4210683"/>
                        <a:ext cx="4023943" cy="991797"/>
                      </a:xfrm>
                      <a:prstGeom prst="rect">
                        <a:avLst/>
                      </a:prstGeom>
                      <a:solidFill>
                        <a:schemeClr val="bg1"/>
                      </a:solidFill>
                    </p:spPr>
                  </p:pic>
                </p:oleObj>
              </mc:Fallback>
            </mc:AlternateContent>
          </a:graphicData>
        </a:graphic>
      </p:graphicFrame>
      <p:sp>
        <p:nvSpPr>
          <p:cNvPr id="14" name="TextBox 13">
            <a:extLst>
              <a:ext uri="{FF2B5EF4-FFF2-40B4-BE49-F238E27FC236}">
                <a16:creationId xmlns:a16="http://schemas.microsoft.com/office/drawing/2014/main" id="{C80D724F-0CC2-4BB9-9A7F-426A65D5C0CF}"/>
              </a:ext>
            </a:extLst>
          </p:cNvPr>
          <p:cNvSpPr txBox="1"/>
          <p:nvPr/>
        </p:nvSpPr>
        <p:spPr>
          <a:xfrm>
            <a:off x="294719" y="4067776"/>
            <a:ext cx="5916611" cy="738664"/>
          </a:xfrm>
          <a:prstGeom prst="rect">
            <a:avLst/>
          </a:prstGeom>
          <a:noFill/>
        </p:spPr>
        <p:txBody>
          <a:bodyPr wrap="square" rtlCol="0">
            <a:spAutoFit/>
          </a:bodyPr>
          <a:lstStyle/>
          <a:p>
            <a:r>
              <a:rPr lang="en-US" sz="1400"/>
              <a:t>Separating W into W</a:t>
            </a:r>
            <a:r>
              <a:rPr lang="en-US" sz="1400" baseline="-25000"/>
              <a:t>field</a:t>
            </a:r>
            <a:r>
              <a:rPr lang="en-US" sz="1400"/>
              <a:t> field work and W</a:t>
            </a:r>
            <a:r>
              <a:rPr lang="en-US" sz="1400" baseline="-25000"/>
              <a:t>mech</a:t>
            </a:r>
            <a:r>
              <a:rPr lang="en-US" sz="1400"/>
              <a:t> mechanical work, and recalling formula for work that fields do on a substance (on the internal energy), we can write a first law for E: </a:t>
            </a:r>
          </a:p>
        </p:txBody>
      </p:sp>
      <p:graphicFrame>
        <p:nvGraphicFramePr>
          <p:cNvPr id="27" name="Object 26">
            <a:extLst>
              <a:ext uri="{FF2B5EF4-FFF2-40B4-BE49-F238E27FC236}">
                <a16:creationId xmlns:a16="http://schemas.microsoft.com/office/drawing/2014/main" id="{B8AEED33-C001-46E1-9D8C-3B5F16F4EAD7}"/>
              </a:ext>
            </a:extLst>
          </p:cNvPr>
          <p:cNvGraphicFramePr>
            <a:graphicFrameLocks noChangeAspect="1"/>
          </p:cNvGraphicFramePr>
          <p:nvPr>
            <p:extLst>
              <p:ext uri="{D42A27DB-BD31-4B8C-83A1-F6EECF244321}">
                <p14:modId xmlns:p14="http://schemas.microsoft.com/office/powerpoint/2010/main" val="4268208878"/>
              </p:ext>
            </p:extLst>
          </p:nvPr>
        </p:nvGraphicFramePr>
        <p:xfrm>
          <a:off x="373503" y="4902550"/>
          <a:ext cx="5168900" cy="877888"/>
        </p:xfrm>
        <a:graphic>
          <a:graphicData uri="http://schemas.openxmlformats.org/presentationml/2006/ole">
            <mc:AlternateContent xmlns:mc="http://schemas.openxmlformats.org/markup-compatibility/2006">
              <mc:Choice xmlns:v="urn:schemas-microsoft-com:vml" Requires="v">
                <p:oleObj name="Equation" r:id="rId12" imgW="4101840" imgH="711000" progId="Equation.DSMT4">
                  <p:embed/>
                </p:oleObj>
              </mc:Choice>
              <mc:Fallback>
                <p:oleObj name="Equation" r:id="rId12" imgW="4101840" imgH="711000" progId="Equation.DSMT4">
                  <p:embed/>
                  <p:pic>
                    <p:nvPicPr>
                      <p:cNvPr id="7" name="Object 6">
                        <a:extLst>
                          <a:ext uri="{FF2B5EF4-FFF2-40B4-BE49-F238E27FC236}">
                            <a16:creationId xmlns:a16="http://schemas.microsoft.com/office/drawing/2014/main" id="{A85C009D-EA38-4FC4-B0D6-7461A6A07C48}"/>
                          </a:ext>
                        </a:extLst>
                      </p:cNvPr>
                      <p:cNvPicPr>
                        <a:picLocks noChangeAspect="1" noChangeArrowheads="1"/>
                      </p:cNvPicPr>
                      <p:nvPr/>
                    </p:nvPicPr>
                    <p:blipFill>
                      <a:blip r:embed="rId13"/>
                      <a:srcRect/>
                      <a:stretch>
                        <a:fillRect/>
                      </a:stretch>
                    </p:blipFill>
                    <p:spPr bwMode="auto">
                      <a:xfrm>
                        <a:off x="373503" y="4902550"/>
                        <a:ext cx="5168900" cy="877888"/>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21324D21-7460-4FCD-889A-7D2EA3D1A885}"/>
              </a:ext>
            </a:extLst>
          </p:cNvPr>
          <p:cNvGraphicFramePr>
            <a:graphicFrameLocks noChangeAspect="1"/>
          </p:cNvGraphicFramePr>
          <p:nvPr>
            <p:extLst>
              <p:ext uri="{D42A27DB-BD31-4B8C-83A1-F6EECF244321}">
                <p14:modId xmlns:p14="http://schemas.microsoft.com/office/powerpoint/2010/main" val="3997097907"/>
              </p:ext>
            </p:extLst>
          </p:nvPr>
        </p:nvGraphicFramePr>
        <p:xfrm>
          <a:off x="373503" y="6213767"/>
          <a:ext cx="3167063" cy="441325"/>
        </p:xfrm>
        <a:graphic>
          <a:graphicData uri="http://schemas.openxmlformats.org/presentationml/2006/ole">
            <mc:AlternateContent xmlns:mc="http://schemas.openxmlformats.org/markup-compatibility/2006">
              <mc:Choice xmlns:v="urn:schemas-microsoft-com:vml" Requires="v">
                <p:oleObj name="Equation" r:id="rId14" imgW="2412720" imgH="342720" progId="Equation.DSMT4">
                  <p:embed/>
                </p:oleObj>
              </mc:Choice>
              <mc:Fallback>
                <p:oleObj name="Equation" r:id="rId14" imgW="2412720" imgH="342720" progId="Equation.DSMT4">
                  <p:embed/>
                  <p:pic>
                    <p:nvPicPr>
                      <p:cNvPr id="27" name="Object 26">
                        <a:extLst>
                          <a:ext uri="{FF2B5EF4-FFF2-40B4-BE49-F238E27FC236}">
                            <a16:creationId xmlns:a16="http://schemas.microsoft.com/office/drawing/2014/main" id="{B8AEED33-C001-46E1-9D8C-3B5F16F4EAD7}"/>
                          </a:ext>
                        </a:extLst>
                      </p:cNvPr>
                      <p:cNvPicPr>
                        <a:picLocks noChangeAspect="1" noChangeArrowheads="1"/>
                      </p:cNvPicPr>
                      <p:nvPr/>
                    </p:nvPicPr>
                    <p:blipFill>
                      <a:blip r:embed="rId15"/>
                      <a:srcRect/>
                      <a:stretch>
                        <a:fillRect/>
                      </a:stretch>
                    </p:blipFill>
                    <p:spPr bwMode="auto">
                      <a:xfrm>
                        <a:off x="373503" y="6213767"/>
                        <a:ext cx="3167063" cy="441325"/>
                      </a:xfrm>
                      <a:prstGeom prst="rect">
                        <a:avLst/>
                      </a:prstGeom>
                      <a:solidFill>
                        <a:srgbClr val="CCFFCC"/>
                      </a:solidFill>
                    </p:spPr>
                  </p:pic>
                </p:oleObj>
              </mc:Fallback>
            </mc:AlternateContent>
          </a:graphicData>
        </a:graphic>
      </p:graphicFrame>
      <p:sp>
        <p:nvSpPr>
          <p:cNvPr id="29" name="TextBox 28">
            <a:extLst>
              <a:ext uri="{FF2B5EF4-FFF2-40B4-BE49-F238E27FC236}">
                <a16:creationId xmlns:a16="http://schemas.microsoft.com/office/drawing/2014/main" id="{8DEB159A-85DF-461C-ABD9-40DDD3D09ECA}"/>
              </a:ext>
            </a:extLst>
          </p:cNvPr>
          <p:cNvSpPr txBox="1"/>
          <p:nvPr/>
        </p:nvSpPr>
        <p:spPr>
          <a:xfrm>
            <a:off x="294719" y="5845346"/>
            <a:ext cx="1443465" cy="307777"/>
          </a:xfrm>
          <a:prstGeom prst="rect">
            <a:avLst/>
          </a:prstGeom>
          <a:noFill/>
        </p:spPr>
        <p:txBody>
          <a:bodyPr wrap="square" rtlCol="0">
            <a:spAutoFit/>
          </a:bodyPr>
          <a:lstStyle/>
          <a:p>
            <a:r>
              <a:rPr lang="en-US" sz="1400"/>
              <a:t>And so we have,</a:t>
            </a:r>
          </a:p>
        </p:txBody>
      </p:sp>
      <p:sp>
        <p:nvSpPr>
          <p:cNvPr id="6" name="TextBox 5">
            <a:extLst>
              <a:ext uri="{FF2B5EF4-FFF2-40B4-BE49-F238E27FC236}">
                <a16:creationId xmlns:a16="http://schemas.microsoft.com/office/drawing/2014/main" id="{23B3EE65-B034-4A72-A6BC-EACAAF0C315C}"/>
              </a:ext>
            </a:extLst>
          </p:cNvPr>
          <p:cNvSpPr txBox="1"/>
          <p:nvPr/>
        </p:nvSpPr>
        <p:spPr>
          <a:xfrm>
            <a:off x="3690012" y="6001671"/>
            <a:ext cx="3167063" cy="738664"/>
          </a:xfrm>
          <a:prstGeom prst="rect">
            <a:avLst/>
          </a:prstGeom>
          <a:noFill/>
        </p:spPr>
        <p:txBody>
          <a:bodyPr wrap="square" rtlCol="0">
            <a:spAutoFit/>
          </a:bodyPr>
          <a:lstStyle/>
          <a:p>
            <a:r>
              <a:rPr lang="en-US" sz="1400"/>
              <a:t>So these </a:t>
            </a:r>
            <a:r>
              <a:rPr lang="el-GR" sz="1400"/>
              <a:t>δ</a:t>
            </a:r>
            <a:r>
              <a:rPr lang="en-US" sz="1400"/>
              <a:t>W’</a:t>
            </a:r>
            <a:r>
              <a:rPr lang="en-US" sz="1400" baseline="-25000"/>
              <a:t>field</a:t>
            </a:r>
            <a:r>
              <a:rPr lang="en-US" sz="1400"/>
              <a:t> terms are not real work, except for magnetic guy.  I’ll call them pseudo-work terms.  </a:t>
            </a:r>
            <a:endParaRPr lang="en-US"/>
          </a:p>
        </p:txBody>
      </p:sp>
      <p:graphicFrame>
        <p:nvGraphicFramePr>
          <p:cNvPr id="24" name="Object 23">
            <a:extLst>
              <a:ext uri="{FF2B5EF4-FFF2-40B4-BE49-F238E27FC236}">
                <a16:creationId xmlns:a16="http://schemas.microsoft.com/office/drawing/2014/main" id="{B1AD91EE-58DD-4DCE-BB1B-B7900CFE6FD5}"/>
              </a:ext>
            </a:extLst>
          </p:cNvPr>
          <p:cNvGraphicFramePr>
            <a:graphicFrameLocks noChangeAspect="1"/>
          </p:cNvGraphicFramePr>
          <p:nvPr>
            <p:extLst>
              <p:ext uri="{D42A27DB-BD31-4B8C-83A1-F6EECF244321}">
                <p14:modId xmlns:p14="http://schemas.microsoft.com/office/powerpoint/2010/main" val="4144573985"/>
              </p:ext>
            </p:extLst>
          </p:nvPr>
        </p:nvGraphicFramePr>
        <p:xfrm>
          <a:off x="6932379" y="5627677"/>
          <a:ext cx="4777946" cy="1050892"/>
        </p:xfrm>
        <a:graphic>
          <a:graphicData uri="http://schemas.openxmlformats.org/presentationml/2006/ole">
            <mc:AlternateContent xmlns:mc="http://schemas.openxmlformats.org/markup-compatibility/2006">
              <mc:Choice xmlns:v="urn:schemas-microsoft-com:vml" Requires="v">
                <p:oleObj name="Equation" r:id="rId16" imgW="4076640" imgH="914400" progId="Equation.DSMT4">
                  <p:embed/>
                </p:oleObj>
              </mc:Choice>
              <mc:Fallback>
                <p:oleObj name="Equation" r:id="rId16" imgW="4076640" imgH="914400" progId="Equation.DSMT4">
                  <p:embed/>
                  <p:pic>
                    <p:nvPicPr>
                      <p:cNvPr id="28" name="Object 27">
                        <a:extLst>
                          <a:ext uri="{FF2B5EF4-FFF2-40B4-BE49-F238E27FC236}">
                            <a16:creationId xmlns:a16="http://schemas.microsoft.com/office/drawing/2014/main" id="{21324D21-7460-4FCD-889A-7D2EA3D1A885}"/>
                          </a:ext>
                        </a:extLst>
                      </p:cNvPr>
                      <p:cNvPicPr>
                        <a:picLocks noChangeAspect="1" noChangeArrowheads="1"/>
                      </p:cNvPicPr>
                      <p:nvPr/>
                    </p:nvPicPr>
                    <p:blipFill>
                      <a:blip r:embed="rId17"/>
                      <a:srcRect/>
                      <a:stretch>
                        <a:fillRect/>
                      </a:stretch>
                    </p:blipFill>
                    <p:spPr bwMode="auto">
                      <a:xfrm>
                        <a:off x="6932379" y="5627677"/>
                        <a:ext cx="4777946" cy="105089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8">
            <p14:nvContentPartPr>
              <p14:cNvPr id="2" name="Ink 1">
                <a:extLst>
                  <a:ext uri="{FF2B5EF4-FFF2-40B4-BE49-F238E27FC236}">
                    <a16:creationId xmlns:a16="http://schemas.microsoft.com/office/drawing/2014/main" id="{F18BAAC0-51DC-E908-D113-96FD4F2C99E7}"/>
                  </a:ext>
                </a:extLst>
              </p14:cNvPr>
              <p14:cNvContentPartPr/>
              <p14:nvPr/>
            </p14:nvContentPartPr>
            <p14:xfrm>
              <a:off x="4014200" y="4734280"/>
              <a:ext cx="2783160" cy="498960"/>
            </p14:xfrm>
          </p:contentPart>
        </mc:Choice>
        <mc:Fallback xmlns="">
          <p:pic>
            <p:nvPicPr>
              <p:cNvPr id="2" name="Ink 1">
                <a:extLst>
                  <a:ext uri="{FF2B5EF4-FFF2-40B4-BE49-F238E27FC236}">
                    <a16:creationId xmlns:a16="http://schemas.microsoft.com/office/drawing/2014/main" id="{F18BAAC0-51DC-E908-D113-96FD4F2C99E7}"/>
                  </a:ext>
                </a:extLst>
              </p:cNvPr>
              <p:cNvPicPr/>
              <p:nvPr/>
            </p:nvPicPr>
            <p:blipFill>
              <a:blip r:embed="rId19"/>
              <a:stretch>
                <a:fillRect/>
              </a:stretch>
            </p:blipFill>
            <p:spPr>
              <a:xfrm>
                <a:off x="4008080" y="4728160"/>
                <a:ext cx="2795400" cy="5112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3" name="Ink 2">
                <a:extLst>
                  <a:ext uri="{FF2B5EF4-FFF2-40B4-BE49-F238E27FC236}">
                    <a16:creationId xmlns:a16="http://schemas.microsoft.com/office/drawing/2014/main" id="{C3BB1482-BB6E-553A-AD93-394C05111B8C}"/>
                  </a:ext>
                </a:extLst>
              </p14:cNvPr>
              <p14:cNvContentPartPr/>
              <p14:nvPr/>
            </p14:nvContentPartPr>
            <p14:xfrm>
              <a:off x="2031320" y="5770840"/>
              <a:ext cx="5162040" cy="562320"/>
            </p14:xfrm>
          </p:contentPart>
        </mc:Choice>
        <mc:Fallback xmlns="">
          <p:pic>
            <p:nvPicPr>
              <p:cNvPr id="3" name="Ink 2">
                <a:extLst>
                  <a:ext uri="{FF2B5EF4-FFF2-40B4-BE49-F238E27FC236}">
                    <a16:creationId xmlns:a16="http://schemas.microsoft.com/office/drawing/2014/main" id="{C3BB1482-BB6E-553A-AD93-394C05111B8C}"/>
                  </a:ext>
                </a:extLst>
              </p:cNvPr>
              <p:cNvPicPr/>
              <p:nvPr/>
            </p:nvPicPr>
            <p:blipFill>
              <a:blip r:embed="rId21"/>
              <a:stretch>
                <a:fillRect/>
              </a:stretch>
            </p:blipFill>
            <p:spPr>
              <a:xfrm>
                <a:off x="2025200" y="5764720"/>
                <a:ext cx="5174280" cy="57456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5" name="Ink 4">
                <a:extLst>
                  <a:ext uri="{FF2B5EF4-FFF2-40B4-BE49-F238E27FC236}">
                    <a16:creationId xmlns:a16="http://schemas.microsoft.com/office/drawing/2014/main" id="{46280245-CE53-A017-3FEE-02A3DE547C3D}"/>
                  </a:ext>
                </a:extLst>
              </p14:cNvPr>
              <p14:cNvContentPartPr/>
              <p14:nvPr/>
            </p14:nvContentPartPr>
            <p14:xfrm>
              <a:off x="4000880" y="5059720"/>
              <a:ext cx="127800" cy="181440"/>
            </p14:xfrm>
          </p:contentPart>
        </mc:Choice>
        <mc:Fallback xmlns="">
          <p:pic>
            <p:nvPicPr>
              <p:cNvPr id="5" name="Ink 4">
                <a:extLst>
                  <a:ext uri="{FF2B5EF4-FFF2-40B4-BE49-F238E27FC236}">
                    <a16:creationId xmlns:a16="http://schemas.microsoft.com/office/drawing/2014/main" id="{46280245-CE53-A017-3FEE-02A3DE547C3D}"/>
                  </a:ext>
                </a:extLst>
              </p:cNvPr>
              <p:cNvPicPr/>
              <p:nvPr/>
            </p:nvPicPr>
            <p:blipFill>
              <a:blip r:embed="rId23"/>
              <a:stretch>
                <a:fillRect/>
              </a:stretch>
            </p:blipFill>
            <p:spPr>
              <a:xfrm>
                <a:off x="3994760" y="5053600"/>
                <a:ext cx="140040" cy="193680"/>
              </a:xfrm>
              <a:prstGeom prst="rect">
                <a:avLst/>
              </a:prstGeom>
            </p:spPr>
          </p:pic>
        </mc:Fallback>
      </mc:AlternateContent>
    </p:spTree>
    <p:extLst>
      <p:ext uri="{BB962C8B-B14F-4D97-AF65-F5344CB8AC3E}">
        <p14:creationId xmlns:p14="http://schemas.microsoft.com/office/powerpoint/2010/main" val="1456907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3263664" y="0"/>
            <a:ext cx="5854046" cy="67815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Equilibrium Systems</a:t>
            </a:r>
            <a:endParaRPr lang="en-US" sz="4800" b="1" u="sng">
              <a:latin typeface="+mn-lt"/>
            </a:endParaRPr>
          </a:p>
        </p:txBody>
      </p:sp>
      <p:sp>
        <p:nvSpPr>
          <p:cNvPr id="43" name="TextBox 42">
            <a:extLst>
              <a:ext uri="{FF2B5EF4-FFF2-40B4-BE49-F238E27FC236}">
                <a16:creationId xmlns:a16="http://schemas.microsoft.com/office/drawing/2014/main" id="{E83B3DA2-67E3-46B5-B267-2F8A51063740}"/>
              </a:ext>
            </a:extLst>
          </p:cNvPr>
          <p:cNvSpPr txBox="1"/>
          <p:nvPr/>
        </p:nvSpPr>
        <p:spPr>
          <a:xfrm>
            <a:off x="294719" y="888140"/>
            <a:ext cx="11205982" cy="738664"/>
          </a:xfrm>
          <a:prstGeom prst="rect">
            <a:avLst/>
          </a:prstGeom>
          <a:noFill/>
        </p:spPr>
        <p:txBody>
          <a:bodyPr wrap="square" rtlCol="0">
            <a:spAutoFit/>
          </a:bodyPr>
          <a:lstStyle/>
          <a:p>
            <a:r>
              <a:rPr lang="en-US" sz="1400"/>
              <a:t>When in equilibrium, entropy is maximized.  And we’d like to explore how we may calculate S in terms of the relevant parameters.  These parameters are basically all the other quanties we wrote balance equations for:  E = energy, X</a:t>
            </a:r>
            <a:r>
              <a:rPr lang="en-US" sz="1400" baseline="-25000"/>
              <a:t>j</a:t>
            </a:r>
            <a:r>
              <a:rPr lang="en-US" sz="1400"/>
              <a:t> = translational, angular momentum, volume; N</a:t>
            </a:r>
            <a:r>
              <a:rPr lang="en-US" sz="1400" baseline="-25000"/>
              <a:t>k</a:t>
            </a:r>
            <a:r>
              <a:rPr lang="en-US" sz="1400"/>
              <a:t> = particle numbers (or initial #’s, if chemical reactions present), </a:t>
            </a:r>
            <a:r>
              <a:rPr lang="el-GR" sz="1400"/>
              <a:t>ψ</a:t>
            </a:r>
            <a:r>
              <a:rPr lang="en-US" sz="1400"/>
              <a:t> = external fields.  </a:t>
            </a:r>
          </a:p>
        </p:txBody>
      </p:sp>
      <p:graphicFrame>
        <p:nvGraphicFramePr>
          <p:cNvPr id="4" name="Object 3">
            <a:extLst>
              <a:ext uri="{FF2B5EF4-FFF2-40B4-BE49-F238E27FC236}">
                <a16:creationId xmlns:a16="http://schemas.microsoft.com/office/drawing/2014/main" id="{7A99D77F-A783-4A6F-8C2B-69209F6EF855}"/>
              </a:ext>
            </a:extLst>
          </p:cNvPr>
          <p:cNvGraphicFramePr>
            <a:graphicFrameLocks noChangeAspect="1"/>
          </p:cNvGraphicFramePr>
          <p:nvPr>
            <p:extLst>
              <p:ext uri="{D42A27DB-BD31-4B8C-83A1-F6EECF244321}">
                <p14:modId xmlns:p14="http://schemas.microsoft.com/office/powerpoint/2010/main" val="2162949296"/>
              </p:ext>
            </p:extLst>
          </p:nvPr>
        </p:nvGraphicFramePr>
        <p:xfrm>
          <a:off x="348789" y="1693957"/>
          <a:ext cx="6550444" cy="339364"/>
        </p:xfrm>
        <a:graphic>
          <a:graphicData uri="http://schemas.openxmlformats.org/presentationml/2006/ole">
            <mc:AlternateContent xmlns:mc="http://schemas.openxmlformats.org/markup-compatibility/2006">
              <mc:Choice xmlns:v="urn:schemas-microsoft-com:vml" Requires="v">
                <p:oleObj name="Equation" r:id="rId3" imgW="4648200" imgH="241300" progId="Equation.DSMT4">
                  <p:embed/>
                </p:oleObj>
              </mc:Choice>
              <mc:Fallback>
                <p:oleObj name="Equation" r:id="rId3" imgW="4648200" imgH="2413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789" y="1693957"/>
                        <a:ext cx="6550444" cy="339364"/>
                      </a:xfrm>
                      <a:prstGeom prst="rect">
                        <a:avLst/>
                      </a:prstGeom>
                      <a:solidFill>
                        <a:srgbClr val="CCFFCC"/>
                      </a:solidFill>
                    </p:spPr>
                  </p:pic>
                </p:oleObj>
              </mc:Fallback>
            </mc:AlternateContent>
          </a:graphicData>
        </a:graphic>
      </p:graphicFrame>
      <p:sp>
        <p:nvSpPr>
          <p:cNvPr id="6" name="Rectangle 5">
            <a:extLst>
              <a:ext uri="{FF2B5EF4-FFF2-40B4-BE49-F238E27FC236}">
                <a16:creationId xmlns:a16="http://schemas.microsoft.com/office/drawing/2014/main" id="{CDDBFEBC-757F-4FA5-A2C9-7C1D49782676}"/>
              </a:ext>
            </a:extLst>
          </p:cNvPr>
          <p:cNvSpPr/>
          <p:nvPr/>
        </p:nvSpPr>
        <p:spPr>
          <a:xfrm>
            <a:off x="294719" y="2122047"/>
            <a:ext cx="10900503" cy="307777"/>
          </a:xfrm>
          <a:prstGeom prst="rect">
            <a:avLst/>
          </a:prstGeom>
        </p:spPr>
        <p:txBody>
          <a:bodyPr wrap="square">
            <a:spAutoFit/>
          </a:bodyPr>
          <a:lstStyle/>
          <a:p>
            <a:r>
              <a:rPr lang="en-US" sz="1400"/>
              <a:t>Anyway, we’d like to work out the functional form of this equation.  We can do so experimentally using the energy and entropy balance equations.  </a:t>
            </a:r>
          </a:p>
        </p:txBody>
      </p:sp>
      <p:graphicFrame>
        <p:nvGraphicFramePr>
          <p:cNvPr id="3" name="Object 2">
            <a:extLst>
              <a:ext uri="{FF2B5EF4-FFF2-40B4-BE49-F238E27FC236}">
                <a16:creationId xmlns:a16="http://schemas.microsoft.com/office/drawing/2014/main" id="{C50C1F53-C5D2-4A4A-92BD-A219BC434892}"/>
              </a:ext>
            </a:extLst>
          </p:cNvPr>
          <p:cNvGraphicFramePr>
            <a:graphicFrameLocks noChangeAspect="1"/>
          </p:cNvGraphicFramePr>
          <p:nvPr>
            <p:extLst>
              <p:ext uri="{D42A27DB-BD31-4B8C-83A1-F6EECF244321}">
                <p14:modId xmlns:p14="http://schemas.microsoft.com/office/powerpoint/2010/main" val="846156469"/>
              </p:ext>
            </p:extLst>
          </p:nvPr>
        </p:nvGraphicFramePr>
        <p:xfrm>
          <a:off x="452438" y="3363913"/>
          <a:ext cx="2065337" cy="860425"/>
        </p:xfrm>
        <a:graphic>
          <a:graphicData uri="http://schemas.openxmlformats.org/presentationml/2006/ole">
            <mc:AlternateContent xmlns:mc="http://schemas.openxmlformats.org/markup-compatibility/2006">
              <mc:Choice xmlns:v="urn:schemas-microsoft-com:vml" Requires="v">
                <p:oleObj name="Equation" r:id="rId5" imgW="2057400" imgH="863280" progId="Equation.DSMT4">
                  <p:embed/>
                </p:oleObj>
              </mc:Choice>
              <mc:Fallback>
                <p:oleObj name="Equation" r:id="rId5" imgW="2057400" imgH="863280" progId="Equation.DSMT4">
                  <p:embed/>
                  <p:pic>
                    <p:nvPicPr>
                      <p:cNvPr id="0" name="Object 8"/>
                      <p:cNvPicPr>
                        <a:picLocks noChangeAspect="1" noChangeArrowheads="1"/>
                      </p:cNvPicPr>
                      <p:nvPr/>
                    </p:nvPicPr>
                    <p:blipFill>
                      <a:blip r:embed="rId6"/>
                      <a:srcRect/>
                      <a:stretch>
                        <a:fillRect/>
                      </a:stretch>
                    </p:blipFill>
                    <p:spPr bwMode="auto">
                      <a:xfrm>
                        <a:off x="452438" y="3363913"/>
                        <a:ext cx="2065337" cy="860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a:extLst>
              <a:ext uri="{FF2B5EF4-FFF2-40B4-BE49-F238E27FC236}">
                <a16:creationId xmlns:a16="http://schemas.microsoft.com/office/drawing/2014/main" id="{C5729B15-29B6-4220-9051-EABB9C30A2D4}"/>
              </a:ext>
            </a:extLst>
          </p:cNvPr>
          <p:cNvSpPr txBox="1"/>
          <p:nvPr/>
        </p:nvSpPr>
        <p:spPr>
          <a:xfrm>
            <a:off x="348789" y="2482045"/>
            <a:ext cx="857927" cy="338554"/>
          </a:xfrm>
          <a:prstGeom prst="rect">
            <a:avLst/>
          </a:prstGeom>
          <a:noFill/>
        </p:spPr>
        <p:txBody>
          <a:bodyPr wrap="none" rtlCol="0">
            <a:spAutoFit/>
          </a:bodyPr>
          <a:lstStyle/>
          <a:p>
            <a:r>
              <a:rPr lang="en-US" sz="1600" b="1"/>
              <a:t>S with E</a:t>
            </a:r>
            <a:endParaRPr lang="en-US" b="1"/>
          </a:p>
        </p:txBody>
      </p:sp>
      <p:sp>
        <p:nvSpPr>
          <p:cNvPr id="10" name="Rectangle 9">
            <a:extLst>
              <a:ext uri="{FF2B5EF4-FFF2-40B4-BE49-F238E27FC236}">
                <a16:creationId xmlns:a16="http://schemas.microsoft.com/office/drawing/2014/main" id="{0E43D193-8F83-4F7D-AC85-9E85C74A33EA}"/>
              </a:ext>
            </a:extLst>
          </p:cNvPr>
          <p:cNvSpPr/>
          <p:nvPr/>
        </p:nvSpPr>
        <p:spPr>
          <a:xfrm>
            <a:off x="348789" y="2726503"/>
            <a:ext cx="3685881" cy="523220"/>
          </a:xfrm>
          <a:prstGeom prst="rect">
            <a:avLst/>
          </a:prstGeom>
        </p:spPr>
        <p:txBody>
          <a:bodyPr wrap="square">
            <a:spAutoFit/>
          </a:bodyPr>
          <a:lstStyle/>
          <a:p>
            <a:r>
              <a:rPr lang="en-US" sz="1400"/>
              <a:t>To figure out how it varies with E, we can just add heat, and then the change in S follows:</a:t>
            </a:r>
          </a:p>
        </p:txBody>
      </p:sp>
      <p:graphicFrame>
        <p:nvGraphicFramePr>
          <p:cNvPr id="11" name="Object 10">
            <a:extLst>
              <a:ext uri="{FF2B5EF4-FFF2-40B4-BE49-F238E27FC236}">
                <a16:creationId xmlns:a16="http://schemas.microsoft.com/office/drawing/2014/main" id="{4F9D947E-7334-4541-A4CA-DA9DDE06B15C}"/>
              </a:ext>
            </a:extLst>
          </p:cNvPr>
          <p:cNvGraphicFramePr>
            <a:graphicFrameLocks noChangeAspect="1"/>
          </p:cNvGraphicFramePr>
          <p:nvPr>
            <p:extLst>
              <p:ext uri="{D42A27DB-BD31-4B8C-83A1-F6EECF244321}">
                <p14:modId xmlns:p14="http://schemas.microsoft.com/office/powerpoint/2010/main" val="1887109585"/>
              </p:ext>
            </p:extLst>
          </p:nvPr>
        </p:nvGraphicFramePr>
        <p:xfrm>
          <a:off x="395288" y="5567363"/>
          <a:ext cx="2065337" cy="860425"/>
        </p:xfrm>
        <a:graphic>
          <a:graphicData uri="http://schemas.openxmlformats.org/presentationml/2006/ole">
            <mc:AlternateContent xmlns:mc="http://schemas.openxmlformats.org/markup-compatibility/2006">
              <mc:Choice xmlns:v="urn:schemas-microsoft-com:vml" Requires="v">
                <p:oleObj name="Equation" r:id="rId7" imgW="2057400" imgH="863280" progId="Equation.DSMT4">
                  <p:embed/>
                </p:oleObj>
              </mc:Choice>
              <mc:Fallback>
                <p:oleObj name="Equation" r:id="rId7" imgW="2057400" imgH="863280" progId="Equation.DSMT4">
                  <p:embed/>
                  <p:pic>
                    <p:nvPicPr>
                      <p:cNvPr id="3" name="Object 2">
                        <a:extLst>
                          <a:ext uri="{FF2B5EF4-FFF2-40B4-BE49-F238E27FC236}">
                            <a16:creationId xmlns:a16="http://schemas.microsoft.com/office/drawing/2014/main" id="{C50C1F53-C5D2-4A4A-92BD-A219BC434892}"/>
                          </a:ext>
                        </a:extLst>
                      </p:cNvPr>
                      <p:cNvPicPr>
                        <a:picLocks noChangeAspect="1" noChangeArrowheads="1"/>
                      </p:cNvPicPr>
                      <p:nvPr/>
                    </p:nvPicPr>
                    <p:blipFill>
                      <a:blip r:embed="rId8"/>
                      <a:srcRect/>
                      <a:stretch>
                        <a:fillRect/>
                      </a:stretch>
                    </p:blipFill>
                    <p:spPr bwMode="auto">
                      <a:xfrm>
                        <a:off x="395288" y="5567363"/>
                        <a:ext cx="2065337" cy="860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a:extLst>
              <a:ext uri="{FF2B5EF4-FFF2-40B4-BE49-F238E27FC236}">
                <a16:creationId xmlns:a16="http://schemas.microsoft.com/office/drawing/2014/main" id="{F29C0205-7FA1-4F6B-ACA4-EEBC94747FD8}"/>
              </a:ext>
            </a:extLst>
          </p:cNvPr>
          <p:cNvSpPr txBox="1"/>
          <p:nvPr/>
        </p:nvSpPr>
        <p:spPr>
          <a:xfrm>
            <a:off x="351278" y="4421701"/>
            <a:ext cx="872355" cy="338554"/>
          </a:xfrm>
          <a:prstGeom prst="rect">
            <a:avLst/>
          </a:prstGeom>
          <a:noFill/>
        </p:spPr>
        <p:txBody>
          <a:bodyPr wrap="none" rtlCol="0">
            <a:spAutoFit/>
          </a:bodyPr>
          <a:lstStyle/>
          <a:p>
            <a:r>
              <a:rPr lang="en-US" sz="1600" b="1"/>
              <a:t>S with X</a:t>
            </a:r>
            <a:endParaRPr lang="en-US" b="1"/>
          </a:p>
        </p:txBody>
      </p:sp>
      <p:sp>
        <p:nvSpPr>
          <p:cNvPr id="13" name="Rectangle 12">
            <a:extLst>
              <a:ext uri="{FF2B5EF4-FFF2-40B4-BE49-F238E27FC236}">
                <a16:creationId xmlns:a16="http://schemas.microsoft.com/office/drawing/2014/main" id="{208AA99D-83AC-4B46-A56B-7E2E5AC20803}"/>
              </a:ext>
            </a:extLst>
          </p:cNvPr>
          <p:cNvSpPr/>
          <p:nvPr/>
        </p:nvSpPr>
        <p:spPr>
          <a:xfrm>
            <a:off x="351278" y="4713294"/>
            <a:ext cx="3685881" cy="738664"/>
          </a:xfrm>
          <a:prstGeom prst="rect">
            <a:avLst/>
          </a:prstGeom>
        </p:spPr>
        <p:txBody>
          <a:bodyPr wrap="square">
            <a:spAutoFit/>
          </a:bodyPr>
          <a:lstStyle/>
          <a:p>
            <a:r>
              <a:rPr lang="en-US" sz="1400"/>
              <a:t>To figure out how it varies with say V, we can do work associated with that, but also add heat, so that E doesn’t change, and then we have:</a:t>
            </a:r>
          </a:p>
        </p:txBody>
      </p:sp>
      <p:graphicFrame>
        <p:nvGraphicFramePr>
          <p:cNvPr id="16" name="Object 15">
            <a:extLst>
              <a:ext uri="{FF2B5EF4-FFF2-40B4-BE49-F238E27FC236}">
                <a16:creationId xmlns:a16="http://schemas.microsoft.com/office/drawing/2014/main" id="{7ABC5C94-C094-4021-B4DF-3F49D63A4D27}"/>
              </a:ext>
            </a:extLst>
          </p:cNvPr>
          <p:cNvGraphicFramePr>
            <a:graphicFrameLocks noChangeAspect="1"/>
          </p:cNvGraphicFramePr>
          <p:nvPr>
            <p:extLst>
              <p:ext uri="{D42A27DB-BD31-4B8C-83A1-F6EECF244321}">
                <p14:modId xmlns:p14="http://schemas.microsoft.com/office/powerpoint/2010/main" val="464796832"/>
              </p:ext>
            </p:extLst>
          </p:nvPr>
        </p:nvGraphicFramePr>
        <p:xfrm>
          <a:off x="5194334" y="4248517"/>
          <a:ext cx="2184400" cy="782637"/>
        </p:xfrm>
        <a:graphic>
          <a:graphicData uri="http://schemas.openxmlformats.org/presentationml/2006/ole">
            <mc:AlternateContent xmlns:mc="http://schemas.openxmlformats.org/markup-compatibility/2006">
              <mc:Choice xmlns:v="urn:schemas-microsoft-com:vml" Requires="v">
                <p:oleObj name="Equation" r:id="rId9" imgW="1828800" imgH="660240" progId="Equation.DSMT4">
                  <p:embed/>
                </p:oleObj>
              </mc:Choice>
              <mc:Fallback>
                <p:oleObj name="Equation" r:id="rId9" imgW="1828800" imgH="660240" progId="Equation.DSMT4">
                  <p:embed/>
                  <p:pic>
                    <p:nvPicPr>
                      <p:cNvPr id="11" name="Object 10">
                        <a:extLst>
                          <a:ext uri="{FF2B5EF4-FFF2-40B4-BE49-F238E27FC236}">
                            <a16:creationId xmlns:a16="http://schemas.microsoft.com/office/drawing/2014/main" id="{4F9D947E-7334-4541-A4CA-DA9DDE06B15C}"/>
                          </a:ext>
                        </a:extLst>
                      </p:cNvPr>
                      <p:cNvPicPr>
                        <a:picLocks noChangeAspect="1" noChangeArrowheads="1"/>
                      </p:cNvPicPr>
                      <p:nvPr/>
                    </p:nvPicPr>
                    <p:blipFill>
                      <a:blip r:embed="rId10"/>
                      <a:srcRect/>
                      <a:stretch>
                        <a:fillRect/>
                      </a:stretch>
                    </p:blipFill>
                    <p:spPr bwMode="auto">
                      <a:xfrm>
                        <a:off x="5194334" y="4248517"/>
                        <a:ext cx="2184400" cy="782637"/>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C99196F9-CF0F-465A-8131-56324C808D8E}"/>
              </a:ext>
            </a:extLst>
          </p:cNvPr>
          <p:cNvSpPr txBox="1"/>
          <p:nvPr/>
        </p:nvSpPr>
        <p:spPr>
          <a:xfrm>
            <a:off x="5122241" y="2535776"/>
            <a:ext cx="893193" cy="338554"/>
          </a:xfrm>
          <a:prstGeom prst="rect">
            <a:avLst/>
          </a:prstGeom>
          <a:noFill/>
        </p:spPr>
        <p:txBody>
          <a:bodyPr wrap="none" rtlCol="0">
            <a:spAutoFit/>
          </a:bodyPr>
          <a:lstStyle/>
          <a:p>
            <a:r>
              <a:rPr lang="en-US" sz="1600" b="1"/>
              <a:t>S with N</a:t>
            </a:r>
            <a:endParaRPr lang="en-US" b="1"/>
          </a:p>
        </p:txBody>
      </p:sp>
      <p:sp>
        <p:nvSpPr>
          <p:cNvPr id="18" name="Rectangle 17">
            <a:extLst>
              <a:ext uri="{FF2B5EF4-FFF2-40B4-BE49-F238E27FC236}">
                <a16:creationId xmlns:a16="http://schemas.microsoft.com/office/drawing/2014/main" id="{42BE5C8A-62E1-42DC-B697-A82F28DD2592}"/>
              </a:ext>
            </a:extLst>
          </p:cNvPr>
          <p:cNvSpPr/>
          <p:nvPr/>
        </p:nvSpPr>
        <p:spPr>
          <a:xfrm>
            <a:off x="5122240" y="2820599"/>
            <a:ext cx="4671999" cy="1384995"/>
          </a:xfrm>
          <a:prstGeom prst="rect">
            <a:avLst/>
          </a:prstGeom>
        </p:spPr>
        <p:txBody>
          <a:bodyPr wrap="square">
            <a:spAutoFit/>
          </a:bodyPr>
          <a:lstStyle/>
          <a:p>
            <a:r>
              <a:rPr lang="en-US" sz="1400"/>
              <a:t>To figure out how it varies with say N, we can adiabatically compress our box.  And then add extra particles at same pressure, temperature, etc., to restore to original dimensions.  This is reversible in and of itself so no dS</a:t>
            </a:r>
            <a:r>
              <a:rPr lang="en-US" sz="1400" baseline="-25000"/>
              <a:t>int</a:t>
            </a:r>
            <a:r>
              <a:rPr lang="en-US" sz="1400"/>
              <a:t> gets generated.  Now we need to keep E constant too, so we must add some heat, and our balance will look like this:</a:t>
            </a:r>
          </a:p>
        </p:txBody>
      </p:sp>
      <p:sp>
        <p:nvSpPr>
          <p:cNvPr id="24" name="TextBox 23">
            <a:extLst>
              <a:ext uri="{FF2B5EF4-FFF2-40B4-BE49-F238E27FC236}">
                <a16:creationId xmlns:a16="http://schemas.microsoft.com/office/drawing/2014/main" id="{F832A927-9A70-4FCB-85F6-464E4BC11FEC}"/>
              </a:ext>
            </a:extLst>
          </p:cNvPr>
          <p:cNvSpPr txBox="1"/>
          <p:nvPr/>
        </p:nvSpPr>
        <p:spPr>
          <a:xfrm>
            <a:off x="5145587" y="5046011"/>
            <a:ext cx="909223" cy="338554"/>
          </a:xfrm>
          <a:prstGeom prst="rect">
            <a:avLst/>
          </a:prstGeom>
          <a:noFill/>
        </p:spPr>
        <p:txBody>
          <a:bodyPr wrap="none" rtlCol="0">
            <a:spAutoFit/>
          </a:bodyPr>
          <a:lstStyle/>
          <a:p>
            <a:r>
              <a:rPr lang="en-US" sz="1600" b="1"/>
              <a:t>S with </a:t>
            </a:r>
            <a:r>
              <a:rPr lang="el-GR" sz="1600" b="1"/>
              <a:t>ψ</a:t>
            </a:r>
            <a:endParaRPr lang="en-US" b="1"/>
          </a:p>
        </p:txBody>
      </p:sp>
      <p:sp>
        <p:nvSpPr>
          <p:cNvPr id="25" name="Rectangle 24">
            <a:extLst>
              <a:ext uri="{FF2B5EF4-FFF2-40B4-BE49-F238E27FC236}">
                <a16:creationId xmlns:a16="http://schemas.microsoft.com/office/drawing/2014/main" id="{E468F24B-5619-485F-B6A4-D34F515C3BAD}"/>
              </a:ext>
            </a:extLst>
          </p:cNvPr>
          <p:cNvSpPr/>
          <p:nvPr/>
        </p:nvSpPr>
        <p:spPr>
          <a:xfrm>
            <a:off x="5145587" y="5334862"/>
            <a:ext cx="6840467" cy="523220"/>
          </a:xfrm>
          <a:prstGeom prst="rect">
            <a:avLst/>
          </a:prstGeom>
        </p:spPr>
        <p:txBody>
          <a:bodyPr wrap="square">
            <a:spAutoFit/>
          </a:bodyPr>
          <a:lstStyle/>
          <a:p>
            <a:r>
              <a:rPr lang="en-US" sz="1400"/>
              <a:t>To figure out how it varies with say </a:t>
            </a:r>
            <a:r>
              <a:rPr lang="el-GR" sz="1400"/>
              <a:t>ψ</a:t>
            </a:r>
            <a:r>
              <a:rPr lang="en-US" sz="1400"/>
              <a:t>, we can do field ‘work’ associated with that (the </a:t>
            </a:r>
            <a:r>
              <a:rPr lang="el-GR" sz="1400"/>
              <a:t>δ</a:t>
            </a:r>
            <a:r>
              <a:rPr lang="en-US" sz="1400"/>
              <a:t>W; guy), but also add heat, so that E doesn’t change, and then we can see what dS is. </a:t>
            </a:r>
          </a:p>
        </p:txBody>
      </p:sp>
      <p:graphicFrame>
        <p:nvGraphicFramePr>
          <p:cNvPr id="26" name="Object 25">
            <a:extLst>
              <a:ext uri="{FF2B5EF4-FFF2-40B4-BE49-F238E27FC236}">
                <a16:creationId xmlns:a16="http://schemas.microsoft.com/office/drawing/2014/main" id="{8A0D9FCA-2E8F-4819-9D77-A1735E4570BB}"/>
              </a:ext>
            </a:extLst>
          </p:cNvPr>
          <p:cNvGraphicFramePr>
            <a:graphicFrameLocks noChangeAspect="1"/>
          </p:cNvGraphicFramePr>
          <p:nvPr>
            <p:extLst>
              <p:ext uri="{D42A27DB-BD31-4B8C-83A1-F6EECF244321}">
                <p14:modId xmlns:p14="http://schemas.microsoft.com/office/powerpoint/2010/main" val="1443285197"/>
              </p:ext>
            </p:extLst>
          </p:nvPr>
        </p:nvGraphicFramePr>
        <p:xfrm>
          <a:off x="5194334" y="5937264"/>
          <a:ext cx="2652713" cy="860425"/>
        </p:xfrm>
        <a:graphic>
          <a:graphicData uri="http://schemas.openxmlformats.org/presentationml/2006/ole">
            <mc:AlternateContent xmlns:mc="http://schemas.openxmlformats.org/markup-compatibility/2006">
              <mc:Choice xmlns:v="urn:schemas-microsoft-com:vml" Requires="v">
                <p:oleObj name="Equation" r:id="rId11" imgW="2641320" imgH="863280" progId="Equation.DSMT4">
                  <p:embed/>
                </p:oleObj>
              </mc:Choice>
              <mc:Fallback>
                <p:oleObj name="Equation" r:id="rId11" imgW="2641320" imgH="863280" progId="Equation.DSMT4">
                  <p:embed/>
                  <p:pic>
                    <p:nvPicPr>
                      <p:cNvPr id="16" name="Object 15">
                        <a:extLst>
                          <a:ext uri="{FF2B5EF4-FFF2-40B4-BE49-F238E27FC236}">
                            <a16:creationId xmlns:a16="http://schemas.microsoft.com/office/drawing/2014/main" id="{7ABC5C94-C094-4021-B4DF-3F49D63A4D27}"/>
                          </a:ext>
                        </a:extLst>
                      </p:cNvPr>
                      <p:cNvPicPr>
                        <a:picLocks noChangeAspect="1" noChangeArrowheads="1"/>
                      </p:cNvPicPr>
                      <p:nvPr/>
                    </p:nvPicPr>
                    <p:blipFill>
                      <a:blip r:embed="rId12"/>
                      <a:srcRect/>
                      <a:stretch>
                        <a:fillRect/>
                      </a:stretch>
                    </p:blipFill>
                    <p:spPr bwMode="auto">
                      <a:xfrm>
                        <a:off x="5194334" y="5937264"/>
                        <a:ext cx="2652713" cy="860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 name="Picture 1">
            <a:extLst>
              <a:ext uri="{FF2B5EF4-FFF2-40B4-BE49-F238E27FC236}">
                <a16:creationId xmlns:a16="http://schemas.microsoft.com/office/drawing/2014/main" id="{0829FEAE-A40C-B55E-8619-FBEEE0D37F05}"/>
              </a:ext>
            </a:extLst>
          </p:cNvPr>
          <p:cNvPicPr>
            <a:picLocks noChangeAspect="1"/>
          </p:cNvPicPr>
          <p:nvPr/>
        </p:nvPicPr>
        <p:blipFill>
          <a:blip r:embed="rId13"/>
          <a:stretch>
            <a:fillRect/>
          </a:stretch>
        </p:blipFill>
        <p:spPr>
          <a:xfrm>
            <a:off x="10087558" y="2714525"/>
            <a:ext cx="1295581" cy="1428949"/>
          </a:xfrm>
          <a:prstGeom prst="rect">
            <a:avLst/>
          </a:prstGeom>
        </p:spPr>
      </p:pic>
      <p:pic>
        <p:nvPicPr>
          <p:cNvPr id="7" name="Picture 6">
            <a:extLst>
              <a:ext uri="{FF2B5EF4-FFF2-40B4-BE49-F238E27FC236}">
                <a16:creationId xmlns:a16="http://schemas.microsoft.com/office/drawing/2014/main" id="{52AEEBF4-CE1D-CADD-1A28-4C105FF5E108}"/>
              </a:ext>
            </a:extLst>
          </p:cNvPr>
          <p:cNvPicPr>
            <a:picLocks noChangeAspect="1"/>
          </p:cNvPicPr>
          <p:nvPr/>
        </p:nvPicPr>
        <p:blipFill>
          <a:blip r:embed="rId14"/>
          <a:stretch>
            <a:fillRect/>
          </a:stretch>
        </p:blipFill>
        <p:spPr>
          <a:xfrm>
            <a:off x="10180213" y="4291430"/>
            <a:ext cx="1524213" cy="895475"/>
          </a:xfrm>
          <a:prstGeom prst="rect">
            <a:avLst/>
          </a:prstGeom>
        </p:spPr>
      </p:pic>
    </p:spTree>
    <p:extLst>
      <p:ext uri="{BB962C8B-B14F-4D97-AF65-F5344CB8AC3E}">
        <p14:creationId xmlns:p14="http://schemas.microsoft.com/office/powerpoint/2010/main" val="1262808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E6A9FFA-AB41-462F-922B-9E691B11899C}"/>
              </a:ext>
            </a:extLst>
          </p:cNvPr>
          <p:cNvSpPr txBox="1">
            <a:spLocks/>
          </p:cNvSpPr>
          <p:nvPr/>
        </p:nvSpPr>
        <p:spPr>
          <a:xfrm>
            <a:off x="4490719" y="107975"/>
            <a:ext cx="3576219" cy="678157"/>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Equilibrium Systems</a:t>
            </a:r>
            <a:endParaRPr lang="en-US" sz="4800" b="1" u="sng">
              <a:latin typeface="+mn-lt"/>
            </a:endParaRPr>
          </a:p>
        </p:txBody>
      </p:sp>
      <p:sp>
        <p:nvSpPr>
          <p:cNvPr id="43" name="TextBox 42">
            <a:extLst>
              <a:ext uri="{FF2B5EF4-FFF2-40B4-BE49-F238E27FC236}">
                <a16:creationId xmlns:a16="http://schemas.microsoft.com/office/drawing/2014/main" id="{E83B3DA2-67E3-46B5-B267-2F8A51063740}"/>
              </a:ext>
            </a:extLst>
          </p:cNvPr>
          <p:cNvSpPr txBox="1"/>
          <p:nvPr/>
        </p:nvSpPr>
        <p:spPr>
          <a:xfrm>
            <a:off x="294719" y="888140"/>
            <a:ext cx="4390403" cy="307777"/>
          </a:xfrm>
          <a:prstGeom prst="rect">
            <a:avLst/>
          </a:prstGeom>
          <a:noFill/>
        </p:spPr>
        <p:txBody>
          <a:bodyPr wrap="square" rtlCol="0">
            <a:spAutoFit/>
          </a:bodyPr>
          <a:lstStyle/>
          <a:p>
            <a:r>
              <a:rPr lang="en-US" sz="1400"/>
              <a:t>Now we’ll introduce the variables conjugate to E, X, N, </a:t>
            </a:r>
            <a:r>
              <a:rPr lang="el-GR" sz="1400"/>
              <a:t>ψ</a:t>
            </a:r>
            <a:endParaRPr lang="en-US" sz="1400"/>
          </a:p>
        </p:txBody>
      </p:sp>
      <p:sp>
        <p:nvSpPr>
          <p:cNvPr id="6" name="Rectangle 5">
            <a:extLst>
              <a:ext uri="{FF2B5EF4-FFF2-40B4-BE49-F238E27FC236}">
                <a16:creationId xmlns:a16="http://schemas.microsoft.com/office/drawing/2014/main" id="{CDDBFEBC-757F-4FA5-A2C9-7C1D49782676}"/>
              </a:ext>
            </a:extLst>
          </p:cNvPr>
          <p:cNvSpPr/>
          <p:nvPr/>
        </p:nvSpPr>
        <p:spPr>
          <a:xfrm>
            <a:off x="7270554" y="898706"/>
            <a:ext cx="3014089" cy="307777"/>
          </a:xfrm>
          <a:prstGeom prst="rect">
            <a:avLst/>
          </a:prstGeom>
        </p:spPr>
        <p:txBody>
          <a:bodyPr wrap="square">
            <a:spAutoFit/>
          </a:bodyPr>
          <a:lstStyle/>
          <a:p>
            <a:r>
              <a:rPr lang="en-US" sz="1400"/>
              <a:t>And in terms of these, we can write:</a:t>
            </a:r>
          </a:p>
        </p:txBody>
      </p:sp>
      <p:graphicFrame>
        <p:nvGraphicFramePr>
          <p:cNvPr id="7" name="Object 6">
            <a:extLst>
              <a:ext uri="{FF2B5EF4-FFF2-40B4-BE49-F238E27FC236}">
                <a16:creationId xmlns:a16="http://schemas.microsoft.com/office/drawing/2014/main" id="{1966BA0F-3968-4386-8246-6FEC26622580}"/>
              </a:ext>
            </a:extLst>
          </p:cNvPr>
          <p:cNvGraphicFramePr>
            <a:graphicFrameLocks noChangeAspect="1"/>
          </p:cNvGraphicFramePr>
          <p:nvPr>
            <p:extLst>
              <p:ext uri="{D42A27DB-BD31-4B8C-83A1-F6EECF244321}">
                <p14:modId xmlns:p14="http://schemas.microsoft.com/office/powerpoint/2010/main" val="1032880407"/>
              </p:ext>
            </p:extLst>
          </p:nvPr>
        </p:nvGraphicFramePr>
        <p:xfrm>
          <a:off x="377070" y="1296086"/>
          <a:ext cx="6643200" cy="678156"/>
        </p:xfrm>
        <a:graphic>
          <a:graphicData uri="http://schemas.openxmlformats.org/presentationml/2006/ole">
            <mc:AlternateContent xmlns:mc="http://schemas.openxmlformats.org/markup-compatibility/2006">
              <mc:Choice xmlns:v="urn:schemas-microsoft-com:vml" Requires="v">
                <p:oleObj name="Equation" r:id="rId3" imgW="5333760" imgH="558720" progId="Equation.DSMT4">
                  <p:embed/>
                </p:oleObj>
              </mc:Choice>
              <mc:Fallback>
                <p:oleObj name="Equation" r:id="rId3" imgW="5333760" imgH="558720" progId="Equation.DSMT4">
                  <p:embed/>
                  <p:pic>
                    <p:nvPicPr>
                      <p:cNvPr id="0" name="Object 8"/>
                      <p:cNvPicPr>
                        <a:picLocks noChangeAspect="1" noChangeArrowheads="1"/>
                      </p:cNvPicPr>
                      <p:nvPr/>
                    </p:nvPicPr>
                    <p:blipFill>
                      <a:blip r:embed="rId4"/>
                      <a:srcRect/>
                      <a:stretch>
                        <a:fillRect/>
                      </a:stretch>
                    </p:blipFill>
                    <p:spPr bwMode="auto">
                      <a:xfrm>
                        <a:off x="377070" y="1296086"/>
                        <a:ext cx="6643200" cy="678156"/>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7D173674-4F0F-4260-8904-E3DD413C67CB}"/>
              </a:ext>
            </a:extLst>
          </p:cNvPr>
          <p:cNvGraphicFramePr>
            <a:graphicFrameLocks noChangeAspect="1"/>
          </p:cNvGraphicFramePr>
          <p:nvPr>
            <p:extLst>
              <p:ext uri="{D42A27DB-BD31-4B8C-83A1-F6EECF244321}">
                <p14:modId xmlns:p14="http://schemas.microsoft.com/office/powerpoint/2010/main" val="99806377"/>
              </p:ext>
            </p:extLst>
          </p:nvPr>
        </p:nvGraphicFramePr>
        <p:xfrm>
          <a:off x="7371759" y="1293802"/>
          <a:ext cx="3937968" cy="633305"/>
        </p:xfrm>
        <a:graphic>
          <a:graphicData uri="http://schemas.openxmlformats.org/presentationml/2006/ole">
            <mc:AlternateContent xmlns:mc="http://schemas.openxmlformats.org/markup-compatibility/2006">
              <mc:Choice xmlns:v="urn:schemas-microsoft-com:vml" Requires="v">
                <p:oleObj name="Equation" r:id="rId5" imgW="2946400" imgH="457200" progId="Equation.DSMT4">
                  <p:embed/>
                </p:oleObj>
              </mc:Choice>
              <mc:Fallback>
                <p:oleObj name="Equation" r:id="rId5" imgW="2946400" imgH="457200" progId="Equation.DSMT4">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71759" y="1293802"/>
                        <a:ext cx="3937968" cy="633305"/>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54D4BE49-7532-45B6-9BDF-AA7C17168EA0}"/>
              </a:ext>
            </a:extLst>
          </p:cNvPr>
          <p:cNvSpPr/>
          <p:nvPr/>
        </p:nvSpPr>
        <p:spPr>
          <a:xfrm>
            <a:off x="294718" y="2954074"/>
            <a:ext cx="11683922" cy="523220"/>
          </a:xfrm>
          <a:prstGeom prst="rect">
            <a:avLst/>
          </a:prstGeom>
        </p:spPr>
        <p:txBody>
          <a:bodyPr wrap="square">
            <a:spAutoFit/>
          </a:bodyPr>
          <a:lstStyle/>
          <a:p>
            <a:r>
              <a:rPr lang="en-US" sz="1400"/>
              <a:t>We can straight-forwardly identify T as the same T in the dQ/T expression, by comparing this expression and the entropy balance.  Likewise we can identify p as the force conjugate to V, i.e. the pressure.  By doing the same we may conclude that chemical potential is E + W – TS.   We can measure these parameters:</a:t>
            </a:r>
          </a:p>
        </p:txBody>
      </p:sp>
      <p:graphicFrame>
        <p:nvGraphicFramePr>
          <p:cNvPr id="19" name="Object 18">
            <a:extLst>
              <a:ext uri="{FF2B5EF4-FFF2-40B4-BE49-F238E27FC236}">
                <a16:creationId xmlns:a16="http://schemas.microsoft.com/office/drawing/2014/main" id="{F6934296-B9A8-44C1-8AAB-63FA830F7ABB}"/>
              </a:ext>
            </a:extLst>
          </p:cNvPr>
          <p:cNvGraphicFramePr>
            <a:graphicFrameLocks noChangeAspect="1"/>
          </p:cNvGraphicFramePr>
          <p:nvPr>
            <p:extLst>
              <p:ext uri="{D42A27DB-BD31-4B8C-83A1-F6EECF244321}">
                <p14:modId xmlns:p14="http://schemas.microsoft.com/office/powerpoint/2010/main" val="3837339616"/>
              </p:ext>
            </p:extLst>
          </p:nvPr>
        </p:nvGraphicFramePr>
        <p:xfrm>
          <a:off x="377070" y="3775480"/>
          <a:ext cx="1600200" cy="1012825"/>
        </p:xfrm>
        <a:graphic>
          <a:graphicData uri="http://schemas.openxmlformats.org/presentationml/2006/ole">
            <mc:AlternateContent xmlns:mc="http://schemas.openxmlformats.org/markup-compatibility/2006">
              <mc:Choice xmlns:v="urn:schemas-microsoft-com:vml" Requires="v">
                <p:oleObj name="Bitmap Image" r:id="rId7" imgW="2371429" imgH="2180952" progId="Paint.Picture">
                  <p:embed/>
                </p:oleObj>
              </mc:Choice>
              <mc:Fallback>
                <p:oleObj name="Bitmap Image" r:id="rId7" imgW="2371429" imgH="2180952" progId="Paint.Picture">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l="18933" t="32826" r="13924" b="20506"/>
                      <a:stretch>
                        <a:fillRect/>
                      </a:stretch>
                    </p:blipFill>
                    <p:spPr bwMode="auto">
                      <a:xfrm>
                        <a:off x="377070" y="3775480"/>
                        <a:ext cx="1600200" cy="1012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Object 24">
            <a:extLst>
              <a:ext uri="{FF2B5EF4-FFF2-40B4-BE49-F238E27FC236}">
                <a16:creationId xmlns:a16="http://schemas.microsoft.com/office/drawing/2014/main" id="{D7F69754-354C-4CFF-8FF7-0A694F4C0A3B}"/>
              </a:ext>
            </a:extLst>
          </p:cNvPr>
          <p:cNvGraphicFramePr>
            <a:graphicFrameLocks noChangeAspect="1"/>
          </p:cNvGraphicFramePr>
          <p:nvPr>
            <p:extLst>
              <p:ext uri="{D42A27DB-BD31-4B8C-83A1-F6EECF244321}">
                <p14:modId xmlns:p14="http://schemas.microsoft.com/office/powerpoint/2010/main" val="979310320"/>
              </p:ext>
            </p:extLst>
          </p:nvPr>
        </p:nvGraphicFramePr>
        <p:xfrm>
          <a:off x="2197713" y="3775480"/>
          <a:ext cx="6992938" cy="1916113"/>
        </p:xfrm>
        <a:graphic>
          <a:graphicData uri="http://schemas.openxmlformats.org/presentationml/2006/ole">
            <mc:AlternateContent xmlns:mc="http://schemas.openxmlformats.org/markup-compatibility/2006">
              <mc:Choice xmlns:v="urn:schemas-microsoft-com:vml" Requires="v">
                <p:oleObj name="Equation" r:id="rId9" imgW="5879880" imgH="1600200" progId="Equation.DSMT4">
                  <p:embed/>
                </p:oleObj>
              </mc:Choice>
              <mc:Fallback>
                <p:oleObj name="Equation" r:id="rId9" imgW="5879880" imgH="1600200" progId="Equation.DSMT4">
                  <p:embed/>
                  <p:pic>
                    <p:nvPicPr>
                      <p:cNvPr id="0" name="Object 16"/>
                      <p:cNvPicPr>
                        <a:picLocks noChangeAspect="1" noChangeArrowheads="1"/>
                      </p:cNvPicPr>
                      <p:nvPr/>
                    </p:nvPicPr>
                    <p:blipFill>
                      <a:blip r:embed="rId10"/>
                      <a:srcRect/>
                      <a:stretch>
                        <a:fillRect/>
                      </a:stretch>
                    </p:blipFill>
                    <p:spPr bwMode="auto">
                      <a:xfrm>
                        <a:off x="2197713" y="3775480"/>
                        <a:ext cx="6992938" cy="1916113"/>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298924E9-D095-4729-9957-D3B0A447F111}"/>
              </a:ext>
            </a:extLst>
          </p:cNvPr>
          <p:cNvSpPr txBox="1"/>
          <p:nvPr/>
        </p:nvSpPr>
        <p:spPr>
          <a:xfrm>
            <a:off x="9493446" y="3724672"/>
            <a:ext cx="2403835" cy="2677656"/>
          </a:xfrm>
          <a:prstGeom prst="rect">
            <a:avLst/>
          </a:prstGeom>
          <a:noFill/>
        </p:spPr>
        <p:txBody>
          <a:bodyPr wrap="square" rtlCol="0">
            <a:spAutoFit/>
          </a:bodyPr>
          <a:lstStyle/>
          <a:p>
            <a:r>
              <a:rPr lang="en-US" sz="1400"/>
              <a:t>Entropy balance equation predicts that if two systems can exchange E, X, or N, then their force conjugates will equate.  In the case of X = V, P, L, this would comprise p = p(resure), v, </a:t>
            </a:r>
            <a:r>
              <a:rPr lang="el-GR" sz="1400"/>
              <a:t>ω</a:t>
            </a:r>
            <a:r>
              <a:rPr lang="en-US" sz="1400"/>
              <a:t>).  Observe this is indeed the case – when two bodies exchange momentum, they will come to a common center of mass velocity (if the collisions are totally inelastic).</a:t>
            </a:r>
          </a:p>
        </p:txBody>
      </p:sp>
      <p:sp>
        <p:nvSpPr>
          <p:cNvPr id="29" name="TextBox 28">
            <a:extLst>
              <a:ext uri="{FF2B5EF4-FFF2-40B4-BE49-F238E27FC236}">
                <a16:creationId xmlns:a16="http://schemas.microsoft.com/office/drawing/2014/main" id="{78316C4A-67B1-4175-B4C1-F3C50EF2C96D}"/>
              </a:ext>
            </a:extLst>
          </p:cNvPr>
          <p:cNvSpPr txBox="1"/>
          <p:nvPr/>
        </p:nvSpPr>
        <p:spPr>
          <a:xfrm>
            <a:off x="277960" y="5818157"/>
            <a:ext cx="8906579" cy="738664"/>
          </a:xfrm>
          <a:prstGeom prst="rect">
            <a:avLst/>
          </a:prstGeom>
          <a:noFill/>
        </p:spPr>
        <p:txBody>
          <a:bodyPr wrap="square" rtlCol="0">
            <a:spAutoFit/>
          </a:bodyPr>
          <a:lstStyle/>
          <a:p>
            <a:r>
              <a:rPr lang="en-US" sz="1400"/>
              <a:t>If the two systems are heavily interacting, then we won’t be able to partition energy in to E</a:t>
            </a:r>
            <a:r>
              <a:rPr lang="en-US" sz="1400" baseline="-25000"/>
              <a:t>1,</a:t>
            </a:r>
            <a:r>
              <a:rPr lang="en-US" sz="1400"/>
              <a:t>E</a:t>
            </a:r>
            <a:r>
              <a:rPr lang="en-US" sz="1400" baseline="-25000"/>
              <a:t>2</a:t>
            </a:r>
            <a:r>
              <a:rPr lang="en-US" sz="1400"/>
              <a:t>, and there will be an E</a:t>
            </a:r>
            <a:r>
              <a:rPr lang="en-US" sz="1400" baseline="-25000"/>
              <a:t>12</a:t>
            </a:r>
            <a:r>
              <a:rPr lang="en-US" sz="1400"/>
              <a:t> part.  So then we would minimize w/r to E</a:t>
            </a:r>
            <a:r>
              <a:rPr lang="en-US" sz="1400" baseline="-25000"/>
              <a:t>12</a:t>
            </a:r>
            <a:r>
              <a:rPr lang="en-US" sz="1400"/>
              <a:t> separately, which indicates they would minimize their interaction energy and increase their own internal energies AMAP.</a:t>
            </a:r>
          </a:p>
        </p:txBody>
      </p:sp>
      <p:sp>
        <p:nvSpPr>
          <p:cNvPr id="30" name="TextBox 29">
            <a:extLst>
              <a:ext uri="{FF2B5EF4-FFF2-40B4-BE49-F238E27FC236}">
                <a16:creationId xmlns:a16="http://schemas.microsoft.com/office/drawing/2014/main" id="{F7DA2A33-A3BA-4549-A778-70F6688837AE}"/>
              </a:ext>
            </a:extLst>
          </p:cNvPr>
          <p:cNvSpPr txBox="1"/>
          <p:nvPr/>
        </p:nvSpPr>
        <p:spPr>
          <a:xfrm flipH="1">
            <a:off x="294718" y="2138866"/>
            <a:ext cx="2665297" cy="584775"/>
          </a:xfrm>
          <a:prstGeom prst="rect">
            <a:avLst/>
          </a:prstGeom>
          <a:noFill/>
        </p:spPr>
        <p:txBody>
          <a:bodyPr wrap="square" rtlCol="0">
            <a:spAutoFit/>
          </a:bodyPr>
          <a:lstStyle/>
          <a:p>
            <a:r>
              <a:rPr lang="en-US" sz="1400"/>
              <a:t>If X = V, then p is just pressure.  But if X = P, or L, then we’d have:</a:t>
            </a:r>
            <a:r>
              <a:rPr lang="en-US"/>
              <a:t> </a:t>
            </a:r>
          </a:p>
        </p:txBody>
      </p:sp>
      <p:graphicFrame>
        <p:nvGraphicFramePr>
          <p:cNvPr id="32" name="Object 31">
            <a:extLst>
              <a:ext uri="{FF2B5EF4-FFF2-40B4-BE49-F238E27FC236}">
                <a16:creationId xmlns:a16="http://schemas.microsoft.com/office/drawing/2014/main" id="{1BAF824B-54D4-4844-B4FA-59ACC38DF4DE}"/>
              </a:ext>
            </a:extLst>
          </p:cNvPr>
          <p:cNvGraphicFramePr>
            <a:graphicFrameLocks noChangeAspect="1"/>
          </p:cNvGraphicFramePr>
          <p:nvPr>
            <p:extLst>
              <p:ext uri="{D42A27DB-BD31-4B8C-83A1-F6EECF244321}">
                <p14:modId xmlns:p14="http://schemas.microsoft.com/office/powerpoint/2010/main" val="3278360607"/>
              </p:ext>
            </p:extLst>
          </p:nvPr>
        </p:nvGraphicFramePr>
        <p:xfrm>
          <a:off x="3066805" y="2136791"/>
          <a:ext cx="2443162" cy="581025"/>
        </p:xfrm>
        <a:graphic>
          <a:graphicData uri="http://schemas.openxmlformats.org/presentationml/2006/ole">
            <mc:AlternateContent xmlns:mc="http://schemas.openxmlformats.org/markup-compatibility/2006">
              <mc:Choice xmlns:v="urn:schemas-microsoft-com:vml" Requires="v">
                <p:oleObj name="Equation" r:id="rId11" imgW="1828800" imgH="419040" progId="Equation.DSMT4">
                  <p:embed/>
                </p:oleObj>
              </mc:Choice>
              <mc:Fallback>
                <p:oleObj name="Equation" r:id="rId11" imgW="1828800" imgH="419040" progId="Equation.DSMT4">
                  <p:embed/>
                  <p:pic>
                    <p:nvPicPr>
                      <p:cNvPr id="9" name="Object 8">
                        <a:extLst>
                          <a:ext uri="{FF2B5EF4-FFF2-40B4-BE49-F238E27FC236}">
                            <a16:creationId xmlns:a16="http://schemas.microsoft.com/office/drawing/2014/main" id="{7D173674-4F0F-4260-8904-E3DD413C67CB}"/>
                          </a:ext>
                        </a:extLst>
                      </p:cNvPr>
                      <p:cNvPicPr>
                        <a:picLocks noChangeAspect="1" noChangeArrowheads="1"/>
                      </p:cNvPicPr>
                      <p:nvPr/>
                    </p:nvPicPr>
                    <p:blipFill>
                      <a:blip r:embed="rId12"/>
                      <a:srcRect/>
                      <a:stretch>
                        <a:fillRect/>
                      </a:stretch>
                    </p:blipFill>
                    <p:spPr bwMode="auto">
                      <a:xfrm>
                        <a:off x="3066805" y="2136791"/>
                        <a:ext cx="2443162" cy="581025"/>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280BF585-F96F-4180-A1F7-36A05225EC8B}"/>
              </a:ext>
            </a:extLst>
          </p:cNvPr>
          <p:cNvGraphicFramePr>
            <a:graphicFrameLocks noChangeAspect="1"/>
          </p:cNvGraphicFramePr>
          <p:nvPr>
            <p:extLst>
              <p:ext uri="{D42A27DB-BD31-4B8C-83A1-F6EECF244321}">
                <p14:modId xmlns:p14="http://schemas.microsoft.com/office/powerpoint/2010/main" val="176007655"/>
              </p:ext>
            </p:extLst>
          </p:nvPr>
        </p:nvGraphicFramePr>
        <p:xfrm>
          <a:off x="7345680" y="2109788"/>
          <a:ext cx="2832100" cy="546100"/>
        </p:xfrm>
        <a:graphic>
          <a:graphicData uri="http://schemas.openxmlformats.org/presentationml/2006/ole">
            <mc:AlternateContent xmlns:mc="http://schemas.openxmlformats.org/markup-compatibility/2006">
              <mc:Choice xmlns:v="urn:schemas-microsoft-com:vml" Requires="v">
                <p:oleObj name="Equation" r:id="rId13" imgW="2120760" imgH="393480" progId="Equation.DSMT4">
                  <p:embed/>
                </p:oleObj>
              </mc:Choice>
              <mc:Fallback>
                <p:oleObj name="Equation" r:id="rId13" imgW="2120760" imgH="393480" progId="Equation.DSMT4">
                  <p:embed/>
                  <p:pic>
                    <p:nvPicPr>
                      <p:cNvPr id="32" name="Object 31">
                        <a:extLst>
                          <a:ext uri="{FF2B5EF4-FFF2-40B4-BE49-F238E27FC236}">
                            <a16:creationId xmlns:a16="http://schemas.microsoft.com/office/drawing/2014/main" id="{1BAF824B-54D4-4844-B4FA-59ACC38DF4DE}"/>
                          </a:ext>
                        </a:extLst>
                      </p:cNvPr>
                      <p:cNvPicPr>
                        <a:picLocks noChangeAspect="1" noChangeArrowheads="1"/>
                      </p:cNvPicPr>
                      <p:nvPr/>
                    </p:nvPicPr>
                    <p:blipFill>
                      <a:blip r:embed="rId14"/>
                      <a:srcRect/>
                      <a:stretch>
                        <a:fillRect/>
                      </a:stretch>
                    </p:blipFill>
                    <p:spPr bwMode="auto">
                      <a:xfrm>
                        <a:off x="7345680" y="2109788"/>
                        <a:ext cx="2832100" cy="546100"/>
                      </a:xfrm>
                      <a:prstGeom prst="rect">
                        <a:avLst/>
                      </a:prstGeom>
                      <a:noFill/>
                    </p:spPr>
                  </p:pic>
                </p:oleObj>
              </mc:Fallback>
            </mc:AlternateContent>
          </a:graphicData>
        </a:graphic>
      </p:graphicFrame>
      <p:sp>
        <p:nvSpPr>
          <p:cNvPr id="34" name="TextBox 33">
            <a:extLst>
              <a:ext uri="{FF2B5EF4-FFF2-40B4-BE49-F238E27FC236}">
                <a16:creationId xmlns:a16="http://schemas.microsoft.com/office/drawing/2014/main" id="{0717D250-3AA4-43D8-A41E-B63881ACCAD7}"/>
              </a:ext>
            </a:extLst>
          </p:cNvPr>
          <p:cNvSpPr txBox="1"/>
          <p:nvPr/>
        </p:nvSpPr>
        <p:spPr>
          <a:xfrm flipH="1">
            <a:off x="5849540" y="2253224"/>
            <a:ext cx="1301273" cy="307777"/>
          </a:xfrm>
          <a:prstGeom prst="rect">
            <a:avLst/>
          </a:prstGeom>
          <a:noFill/>
        </p:spPr>
        <p:txBody>
          <a:bodyPr wrap="square" rtlCol="0">
            <a:spAutoFit/>
          </a:bodyPr>
          <a:lstStyle/>
          <a:p>
            <a:r>
              <a:rPr lang="en-US" sz="1400"/>
              <a:t>In which case:</a:t>
            </a:r>
            <a:endParaRPr lang="en-US"/>
          </a:p>
        </p:txBody>
      </p:sp>
    </p:spTree>
    <p:extLst>
      <p:ext uri="{BB962C8B-B14F-4D97-AF65-F5344CB8AC3E}">
        <p14:creationId xmlns:p14="http://schemas.microsoft.com/office/powerpoint/2010/main" val="29450769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13373</TotalTime>
  <Words>10519</Words>
  <Application>Microsoft Office PowerPoint</Application>
  <PresentationFormat>Widescreen</PresentationFormat>
  <Paragraphs>461</Paragraphs>
  <Slides>68</Slides>
  <Notes>53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68</vt:i4>
      </vt:variant>
    </vt:vector>
  </HeadingPairs>
  <TitlesOfParts>
    <vt:vector size="77" baseType="lpstr">
      <vt:lpstr>Arial</vt:lpstr>
      <vt:lpstr>Calibri</vt:lpstr>
      <vt:lpstr>Calibri Light</vt:lpstr>
      <vt:lpstr>Cambria Math</vt:lpstr>
      <vt:lpstr>Times New Roman</vt:lpstr>
      <vt:lpstr>Wingdings</vt:lpstr>
      <vt:lpstr>Office Theme</vt:lpstr>
      <vt:lpstr>Equation</vt:lpstr>
      <vt:lpstr>Bitmap Image</vt:lpstr>
      <vt:lpstr>Thermodynamics</vt:lpstr>
      <vt:lpstr>Laws of Thermodynamics</vt:lpstr>
      <vt:lpstr>Laws of Thermodynamics</vt:lpstr>
      <vt:lpstr>Laws of Thermodynamics</vt:lpstr>
      <vt:lpstr>Laws of Thermodynamics</vt:lpstr>
      <vt:lpstr>Laws of Thermodynamics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Thermodynamics</dc:title>
  <dc:creator>Andrew Douglas</dc:creator>
  <cp:lastModifiedBy>Andrew Douglas</cp:lastModifiedBy>
  <cp:revision>361</cp:revision>
  <dcterms:created xsi:type="dcterms:W3CDTF">2019-05-10T21:45:37Z</dcterms:created>
  <dcterms:modified xsi:type="dcterms:W3CDTF">2026-01-14T04:02:13Z</dcterms:modified>
</cp:coreProperties>
</file>